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68"/>
  </p:notesMasterIdLst>
  <p:handoutMasterIdLst>
    <p:handoutMasterId r:id="rId69"/>
  </p:handoutMasterIdLst>
  <p:sldIdLst>
    <p:sldId id="256" r:id="rId2"/>
    <p:sldId id="350" r:id="rId3"/>
    <p:sldId id="351" r:id="rId4"/>
    <p:sldId id="355" r:id="rId5"/>
    <p:sldId id="300" r:id="rId6"/>
    <p:sldId id="299" r:id="rId7"/>
    <p:sldId id="387" r:id="rId8"/>
    <p:sldId id="356" r:id="rId9"/>
    <p:sldId id="324" r:id="rId10"/>
    <p:sldId id="309" r:id="rId11"/>
    <p:sldId id="357" r:id="rId12"/>
    <p:sldId id="358" r:id="rId13"/>
    <p:sldId id="310" r:id="rId14"/>
    <p:sldId id="258" r:id="rId15"/>
    <p:sldId id="359" r:id="rId16"/>
    <p:sldId id="305" r:id="rId17"/>
    <p:sldId id="360" r:id="rId18"/>
    <p:sldId id="361" r:id="rId19"/>
    <p:sldId id="301" r:id="rId20"/>
    <p:sldId id="383" r:id="rId21"/>
    <p:sldId id="292" r:id="rId22"/>
    <p:sldId id="348" r:id="rId23"/>
    <p:sldId id="315" r:id="rId24"/>
    <p:sldId id="318" r:id="rId25"/>
    <p:sldId id="293" r:id="rId26"/>
    <p:sldId id="331" r:id="rId27"/>
    <p:sldId id="349" r:id="rId28"/>
    <p:sldId id="265" r:id="rId29"/>
    <p:sldId id="270" r:id="rId30"/>
    <p:sldId id="275" r:id="rId31"/>
    <p:sldId id="274" r:id="rId32"/>
    <p:sldId id="279" r:id="rId33"/>
    <p:sldId id="272" r:id="rId34"/>
    <p:sldId id="352" r:id="rId35"/>
    <p:sldId id="389" r:id="rId36"/>
    <p:sldId id="363" r:id="rId37"/>
    <p:sldId id="326" r:id="rId38"/>
    <p:sldId id="346" r:id="rId39"/>
    <p:sldId id="302" r:id="rId40"/>
    <p:sldId id="374" r:id="rId41"/>
    <p:sldId id="375" r:id="rId42"/>
    <p:sldId id="364" r:id="rId43"/>
    <p:sldId id="369" r:id="rId44"/>
    <p:sldId id="376" r:id="rId45"/>
    <p:sldId id="377" r:id="rId46"/>
    <p:sldId id="378" r:id="rId47"/>
    <p:sldId id="373" r:id="rId48"/>
    <p:sldId id="266" r:id="rId49"/>
    <p:sldId id="298" r:id="rId50"/>
    <p:sldId id="296" r:id="rId51"/>
    <p:sldId id="268" r:id="rId52"/>
    <p:sldId id="371" r:id="rId53"/>
    <p:sldId id="372" r:id="rId54"/>
    <p:sldId id="384" r:id="rId55"/>
    <p:sldId id="327" r:id="rId56"/>
    <p:sldId id="391" r:id="rId57"/>
    <p:sldId id="379" r:id="rId58"/>
    <p:sldId id="330" r:id="rId59"/>
    <p:sldId id="329" r:id="rId60"/>
    <p:sldId id="385" r:id="rId61"/>
    <p:sldId id="380" r:id="rId62"/>
    <p:sldId id="390" r:id="rId63"/>
    <p:sldId id="388" r:id="rId64"/>
    <p:sldId id="260" r:id="rId65"/>
    <p:sldId id="382" r:id="rId66"/>
    <p:sldId id="381" r:id="rId67"/>
  </p:sldIdLst>
  <p:sldSz cx="9144000" cy="6858000" type="screen4x3"/>
  <p:notesSz cx="6858000" cy="931386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C8C"/>
    <a:srgbClr val="FF0000"/>
    <a:srgbClr val="E8592C"/>
    <a:srgbClr val="FFA314"/>
    <a:srgbClr val="33FF00"/>
    <a:srgbClr val="663333"/>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8" autoAdjust="0"/>
    <p:restoredTop sz="99647" autoAdjust="0"/>
  </p:normalViewPr>
  <p:slideViewPr>
    <p:cSldViewPr>
      <p:cViewPr varScale="1">
        <p:scale>
          <a:sx n="74" d="100"/>
          <a:sy n="74" d="100"/>
        </p:scale>
        <p:origin x="-126" y="-96"/>
      </p:cViewPr>
      <p:guideLst>
        <p:guide orient="horz" pos="2160"/>
        <p:guide pos="2880"/>
      </p:guideLst>
    </p:cSldViewPr>
  </p:slideViewPr>
  <p:outlineViewPr>
    <p:cViewPr>
      <p:scale>
        <a:sx n="33" d="100"/>
        <a:sy n="33" d="100"/>
      </p:scale>
      <p:origin x="0" y="463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view3D>
      <c:rotX val="30"/>
      <c:perspective val="30"/>
    </c:view3D>
    <c:plotArea>
      <c:layout>
        <c:manualLayout>
          <c:layoutTarget val="inner"/>
          <c:xMode val="edge"/>
          <c:yMode val="edge"/>
          <c:x val="1.893854177318772E-3"/>
          <c:y val="8.7322555425252746E-2"/>
          <c:w val="0.82738112281419363"/>
          <c:h val="0.79698609482325256"/>
        </c:manualLayout>
      </c:layout>
      <c:pie3DChart>
        <c:varyColors val="1"/>
        <c:ser>
          <c:idx val="0"/>
          <c:order val="0"/>
          <c:tx>
            <c:strRef>
              <c:f>Sheet1!$B$1</c:f>
              <c:strCache>
                <c:ptCount val="1"/>
                <c:pt idx="0">
                  <c:v>Column1</c:v>
                </c:pt>
              </c:strCache>
            </c:strRef>
          </c:tx>
          <c:explosion val="25"/>
          <c:dPt>
            <c:idx val="0"/>
            <c:spPr>
              <a:solidFill>
                <a:srgbClr val="FF0000"/>
              </a:solidFill>
            </c:spPr>
          </c:dPt>
          <c:dPt>
            <c:idx val="1"/>
            <c:spPr>
              <a:solidFill>
                <a:srgbClr val="FFC000"/>
              </a:solidFill>
            </c:spPr>
          </c:dPt>
          <c:dLbls>
            <c:dLbl>
              <c:idx val="0"/>
              <c:layout>
                <c:manualLayout>
                  <c:x val="-0.23611395166513274"/>
                  <c:y val="-0.17865758967629181"/>
                </c:manualLayout>
              </c:layout>
              <c:tx>
                <c:rich>
                  <a:bodyPr/>
                  <a:lstStyle/>
                  <a:p>
                    <a:r>
                      <a:rPr lang="en-US" dirty="0"/>
                      <a:t>
63</a:t>
                    </a:r>
                    <a:r>
                      <a:rPr lang="en-US" dirty="0" smtClean="0"/>
                      <a:t>%</a:t>
                    </a:r>
                  </a:p>
                  <a:p>
                    <a:r>
                      <a:rPr lang="en-US" dirty="0" smtClean="0"/>
                      <a:t>agree</a:t>
                    </a:r>
                    <a:endParaRPr lang="en-US" dirty="0"/>
                  </a:p>
                </c:rich>
              </c:tx>
              <c:showCatName val="1"/>
              <c:showPercent val="1"/>
            </c:dLbl>
            <c:dLbl>
              <c:idx val="1"/>
              <c:layout>
                <c:manualLayout>
                  <c:x val="0.11629341786822234"/>
                  <c:y val="7.0515912073490811E-2"/>
                </c:manualLayout>
              </c:layout>
              <c:tx>
                <c:rich>
                  <a:bodyPr/>
                  <a:lstStyle/>
                  <a:p>
                    <a:r>
                      <a:rPr lang="en-US" dirty="0"/>
                      <a:t>
</a:t>
                    </a:r>
                    <a:r>
                      <a:rPr lang="en-US" dirty="0">
                        <a:solidFill>
                          <a:schemeClr val="bg1"/>
                        </a:solidFill>
                      </a:rPr>
                      <a:t>37</a:t>
                    </a:r>
                    <a:r>
                      <a:rPr lang="en-US" dirty="0" smtClean="0">
                        <a:solidFill>
                          <a:schemeClr val="bg1"/>
                        </a:solidFill>
                      </a:rPr>
                      <a:t>%</a:t>
                    </a:r>
                  </a:p>
                  <a:p>
                    <a:r>
                      <a:rPr lang="en-US" dirty="0" smtClean="0">
                        <a:solidFill>
                          <a:schemeClr val="bg1"/>
                        </a:solidFill>
                      </a:rPr>
                      <a:t>disagree</a:t>
                    </a:r>
                    <a:endParaRPr lang="en-US" dirty="0">
                      <a:solidFill>
                        <a:schemeClr val="bg1"/>
                      </a:solidFill>
                    </a:endParaRPr>
                  </a:p>
                </c:rich>
              </c:tx>
              <c:showCatName val="1"/>
              <c:showPercent val="1"/>
            </c:dLbl>
            <c:showCatName val="1"/>
            <c:showPercent val="1"/>
            <c:showLeaderLines val="1"/>
          </c:dLbls>
          <c:cat>
            <c:numRef>
              <c:f>Sheet1!$A$2:$A$5</c:f>
              <c:numCache>
                <c:formatCode>General</c:formatCode>
                <c:ptCount val="4"/>
              </c:numCache>
            </c:numRef>
          </c:cat>
          <c:val>
            <c:numRef>
              <c:f>Sheet1!$B$2:$B$5</c:f>
              <c:numCache>
                <c:formatCode>General</c:formatCode>
                <c:ptCount val="4"/>
                <c:pt idx="0">
                  <c:v>62.809999999999995</c:v>
                </c:pt>
                <c:pt idx="1">
                  <c:v>37.190000000000012</c:v>
                </c:pt>
              </c:numCache>
            </c:numRef>
          </c:val>
        </c:ser>
        <c:dLbls>
          <c:showCatName val="1"/>
          <c:showPercent val="1"/>
        </c:dLbls>
      </c:pie3D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rAngAx val="1"/>
    </c:view3D>
    <c:plotArea>
      <c:layout/>
      <c:pie3DChart>
        <c:varyColors val="1"/>
      </c:pie3DChart>
    </c:plotArea>
    <c:legend>
      <c:legendPos val="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40"/>
      <c:rotY val="320"/>
      <c:depthPercent val="100"/>
      <c:perspective val="30"/>
    </c:view3D>
    <c:plotArea>
      <c:layout>
        <c:manualLayout>
          <c:layoutTarget val="inner"/>
          <c:xMode val="edge"/>
          <c:yMode val="edge"/>
          <c:x val="0.18785996603365757"/>
          <c:y val="0"/>
          <c:w val="0.71250000000000002"/>
          <c:h val="1"/>
        </c:manualLayout>
      </c:layout>
      <c:pie3DChart>
        <c:varyColors val="1"/>
        <c:ser>
          <c:idx val="0"/>
          <c:order val="0"/>
          <c:tx>
            <c:strRef>
              <c:f>Sheet1!$B$1</c:f>
              <c:strCache>
                <c:ptCount val="1"/>
                <c:pt idx="0">
                  <c:v>Column1</c:v>
                </c:pt>
              </c:strCache>
            </c:strRef>
          </c:tx>
          <c:spPr>
            <a:solidFill>
              <a:srgbClr val="92D050"/>
            </a:solidFill>
          </c:spPr>
          <c:explosion val="57"/>
          <c:dPt>
            <c:idx val="0"/>
            <c:explosion val="38"/>
            <c:spPr>
              <a:solidFill>
                <a:srgbClr val="FF0000"/>
              </a:solidFill>
            </c:spPr>
          </c:dPt>
          <c:dPt>
            <c:idx val="1"/>
            <c:spPr>
              <a:solidFill>
                <a:srgbClr val="FFC000"/>
              </a:solidFill>
            </c:spPr>
          </c:dPt>
          <c:dLbls>
            <c:dLbl>
              <c:idx val="0"/>
              <c:tx>
                <c:rich>
                  <a:bodyPr/>
                  <a:lstStyle/>
                  <a:p>
                    <a:r>
                      <a:rPr lang="en-US" dirty="0" smtClean="0"/>
                      <a:t>91%</a:t>
                    </a:r>
                    <a:endParaRPr lang="en-US" dirty="0"/>
                  </a:p>
                </c:rich>
              </c:tx>
              <c:showVal val="1"/>
            </c:dLbl>
            <c:dLbl>
              <c:idx val="1"/>
              <c:layout>
                <c:manualLayout>
                  <c:x val="2.5812153227681982E-2"/>
                  <c:y val="-3.2334153543307091E-2"/>
                </c:manualLayout>
              </c:layout>
              <c:tx>
                <c:rich>
                  <a:bodyPr/>
                  <a:lstStyle/>
                  <a:p>
                    <a:r>
                      <a:rPr lang="en-US" dirty="0" smtClean="0"/>
                      <a:t>9%</a:t>
                    </a:r>
                    <a:endParaRPr lang="en-US" dirty="0"/>
                  </a:p>
                </c:rich>
              </c:tx>
              <c:showVal val="1"/>
            </c:dLbl>
            <c:delete val="1"/>
          </c:dLbls>
          <c:cat>
            <c:strRef>
              <c:f>Sheet1!$A$2:$A$5</c:f>
              <c:strCache>
                <c:ptCount val="2"/>
                <c:pt idx="0">
                  <c:v>YES</c:v>
                </c:pt>
                <c:pt idx="1">
                  <c:v>NO</c:v>
                </c:pt>
              </c:strCache>
            </c:strRef>
          </c:cat>
          <c:val>
            <c:numRef>
              <c:f>Sheet1!$B$2:$B$5</c:f>
              <c:numCache>
                <c:formatCode>General</c:formatCode>
                <c:ptCount val="4"/>
                <c:pt idx="0">
                  <c:v>91.460000000000022</c:v>
                </c:pt>
                <c:pt idx="1">
                  <c:v>8.5400000000000009</c:v>
                </c:pt>
              </c:numCache>
            </c:numRef>
          </c:val>
        </c:ser>
      </c:pie3DChart>
    </c:plotArea>
    <c:legend>
      <c:legendPos val="r"/>
      <c:legendEntry>
        <c:idx val="2"/>
        <c:delete val="1"/>
      </c:legendEntry>
      <c:legendEntry>
        <c:idx val="3"/>
        <c:delete val="1"/>
      </c:legendEntry>
      <c:layout>
        <c:manualLayout>
          <c:xMode val="edge"/>
          <c:yMode val="edge"/>
          <c:x val="0.9010309598396975"/>
          <c:y val="0.43144293710274279"/>
          <c:w val="9.8969040160302779E-2"/>
          <c:h val="0.16670761787306709"/>
        </c:manualLayout>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rAngAx val="1"/>
    </c:view3D>
    <c:plotArea>
      <c:layout/>
      <c:pie3DChart>
        <c:varyColors val="1"/>
      </c:pie3DChart>
    </c:plotArea>
    <c:legend>
      <c:legendPos val="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5"/>
      <c:rotY val="307"/>
      <c:perspective val="30"/>
    </c:view3D>
    <c:plotArea>
      <c:layout>
        <c:manualLayout>
          <c:layoutTarget val="inner"/>
          <c:xMode val="edge"/>
          <c:yMode val="edge"/>
          <c:x val="0.10855019685039365"/>
          <c:y val="0.10885949803149585"/>
          <c:w val="0.89144980314960665"/>
          <c:h val="0.82551550196850398"/>
        </c:manualLayout>
      </c:layout>
      <c:pie3DChart>
        <c:varyColors val="1"/>
        <c:ser>
          <c:idx val="0"/>
          <c:order val="0"/>
          <c:tx>
            <c:strRef>
              <c:f>Sheet1!$B$1</c:f>
              <c:strCache>
                <c:ptCount val="1"/>
                <c:pt idx="0">
                  <c:v>Column1</c:v>
                </c:pt>
              </c:strCache>
            </c:strRef>
          </c:tx>
          <c:spPr>
            <a:solidFill>
              <a:srgbClr val="92D050"/>
            </a:solidFill>
          </c:spPr>
          <c:explosion val="25"/>
          <c:dPt>
            <c:idx val="0"/>
            <c:explosion val="32"/>
            <c:spPr>
              <a:solidFill>
                <a:srgbClr val="FF0000"/>
              </a:solidFill>
            </c:spPr>
          </c:dPt>
          <c:dPt>
            <c:idx val="1"/>
            <c:spPr>
              <a:solidFill>
                <a:srgbClr val="FFC000"/>
              </a:solidFill>
            </c:spPr>
          </c:dPt>
          <c:dLbls>
            <c:dLbl>
              <c:idx val="1"/>
              <c:layout>
                <c:manualLayout>
                  <c:x val="8.5600095442615223E-2"/>
                  <c:y val="-8.7431288070123311E-4"/>
                </c:manualLayout>
              </c:layout>
              <c:showVal val="1"/>
            </c:dLbl>
            <c:showVal val="1"/>
            <c:showLeaderLines val="1"/>
          </c:dLbls>
          <c:cat>
            <c:strRef>
              <c:f>Sheet1!$A$2:$A$5</c:f>
              <c:strCache>
                <c:ptCount val="2"/>
                <c:pt idx="0">
                  <c:v>NO</c:v>
                </c:pt>
                <c:pt idx="1">
                  <c:v>YES</c:v>
                </c:pt>
              </c:strCache>
            </c:strRef>
          </c:cat>
          <c:val>
            <c:numRef>
              <c:f>Sheet1!$B$2:$B$5</c:f>
              <c:numCache>
                <c:formatCode>0%</c:formatCode>
                <c:ptCount val="4"/>
                <c:pt idx="0">
                  <c:v>0.97000000000000064</c:v>
                </c:pt>
                <c:pt idx="1">
                  <c:v>3.0000000000000002E-2</c:v>
                </c:pt>
              </c:numCache>
            </c:numRef>
          </c:val>
        </c:ser>
      </c:pie3DChart>
    </c:plotArea>
    <c:legend>
      <c:legendPos val="r"/>
      <c:legendEntry>
        <c:idx val="2"/>
        <c:delete val="1"/>
      </c:legendEntry>
      <c:legendEntry>
        <c:idx val="3"/>
        <c:delete val="1"/>
      </c:legendEntry>
      <c:layout>
        <c:manualLayout>
          <c:xMode val="edge"/>
          <c:yMode val="edge"/>
          <c:x val="0.91195597709378018"/>
          <c:y val="0.4185254791264329"/>
          <c:w val="8.8044022906228717E-2"/>
          <c:h val="0.16294904174714231"/>
        </c:manualLayout>
      </c:layout>
    </c:legend>
    <c:plotVisOnly val="1"/>
  </c:chart>
  <c:txPr>
    <a:bodyPr/>
    <a:lstStyle/>
    <a:p>
      <a:pPr>
        <a:defRPr sz="1800"/>
      </a:pPr>
      <a:endParaRPr lang="en-US"/>
    </a:p>
  </c:txPr>
  <c:externalData r:id="rId1"/>
</c:chartSpace>
</file>

<file path=ppt/diagrams/_rels/data3.xml.rels><?xml version="1.0" encoding="UTF-8" standalone="yes"?>
<Relationships xmlns="http://schemas.openxmlformats.org/package/2006/relationships"><Relationship Id="rId3" Type="http://schemas.openxmlformats.org/officeDocument/2006/relationships/hyperlink" Target="http://hsa.jocogov.org/" TargetMode="External"/><Relationship Id="rId2" Type="http://schemas.openxmlformats.org/officeDocument/2006/relationships/hyperlink" Target="http://hsa.jocogov.org/aging/articles/aaa_champss_announcement.shtml" TargetMode="External"/><Relationship Id="rId1" Type="http://schemas.openxmlformats.org/officeDocument/2006/relationships/hyperlink" Target="http://hsa.jocogov.org/documents/CHAMPSSNewsletterSpring2012.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154FC-300C-4BF9-A658-ABBACB41EB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933C5B-E0D9-45DD-A480-63466FDB9992}">
      <dgm:prSet phldrT="[Text]"/>
      <dgm:spPr>
        <a:ln>
          <a:solidFill>
            <a:schemeClr val="bg1">
              <a:lumMod val="25000"/>
              <a:lumOff val="75000"/>
            </a:schemeClr>
          </a:solidFill>
        </a:ln>
      </dgm:spPr>
      <dgm:t>
        <a:bodyPr/>
        <a:lstStyle/>
        <a:p>
          <a:r>
            <a:rPr lang="en-US" dirty="0" smtClean="0">
              <a:latin typeface="+mj-lt"/>
            </a:rPr>
            <a:t>Must have </a:t>
          </a:r>
          <a:r>
            <a:rPr lang="en-US" b="1" dirty="0" smtClean="0">
              <a:solidFill>
                <a:srgbClr val="33FF00"/>
              </a:solidFill>
              <a:latin typeface="+mj-lt"/>
            </a:rPr>
            <a:t>C</a:t>
          </a:r>
          <a:r>
            <a:rPr lang="en-US" dirty="0" smtClean="0">
              <a:latin typeface="+mj-lt"/>
            </a:rPr>
            <a:t>hoices</a:t>
          </a:r>
          <a:endParaRPr lang="en-US" dirty="0">
            <a:latin typeface="+mj-lt"/>
          </a:endParaRPr>
        </a:p>
      </dgm:t>
    </dgm:pt>
    <dgm:pt modelId="{A4E50CEB-23B8-44EC-A2EC-67909D36222C}" type="parTrans" cxnId="{9D2C6087-2774-44D7-9154-65B91D815FE9}">
      <dgm:prSet/>
      <dgm:spPr/>
      <dgm:t>
        <a:bodyPr/>
        <a:lstStyle/>
        <a:p>
          <a:endParaRPr lang="en-US"/>
        </a:p>
      </dgm:t>
    </dgm:pt>
    <dgm:pt modelId="{37CB2EA4-E777-4372-A26F-7E59DB2870D2}" type="sibTrans" cxnId="{9D2C6087-2774-44D7-9154-65B91D815FE9}">
      <dgm:prSet/>
      <dgm:spPr/>
      <dgm:t>
        <a:bodyPr/>
        <a:lstStyle/>
        <a:p>
          <a:endParaRPr lang="en-US"/>
        </a:p>
      </dgm:t>
    </dgm:pt>
    <dgm:pt modelId="{3B890790-1601-428F-BEF5-F41B791F51CB}">
      <dgm:prSet phldrT="[Text]"/>
      <dgm:spPr/>
      <dgm:t>
        <a:bodyPr/>
        <a:lstStyle/>
        <a:p>
          <a:r>
            <a:rPr lang="en-US" dirty="0" smtClean="0">
              <a:latin typeface="+mj-lt"/>
            </a:rPr>
            <a:t>Must be </a:t>
          </a:r>
          <a:r>
            <a:rPr lang="en-US" dirty="0" smtClean="0">
              <a:solidFill>
                <a:srgbClr val="FF0000"/>
              </a:solidFill>
              <a:latin typeface="+mj-lt"/>
            </a:rPr>
            <a:t>A</a:t>
          </a:r>
          <a:r>
            <a:rPr lang="en-US" dirty="0" smtClean="0">
              <a:latin typeface="+mj-lt"/>
            </a:rPr>
            <a:t>ppetizing</a:t>
          </a:r>
          <a:endParaRPr lang="en-US" dirty="0">
            <a:latin typeface="+mj-lt"/>
          </a:endParaRPr>
        </a:p>
      </dgm:t>
    </dgm:pt>
    <dgm:pt modelId="{4C957BE1-4C59-44F9-9BE1-F1F40469C5BD}" type="parTrans" cxnId="{4BBED03D-2B76-4318-B2BF-107AD45B591A}">
      <dgm:prSet/>
      <dgm:spPr/>
      <dgm:t>
        <a:bodyPr/>
        <a:lstStyle/>
        <a:p>
          <a:endParaRPr lang="en-US"/>
        </a:p>
      </dgm:t>
    </dgm:pt>
    <dgm:pt modelId="{12654E4B-240A-4222-AC06-89B7DC3659B8}" type="sibTrans" cxnId="{4BBED03D-2B76-4318-B2BF-107AD45B591A}">
      <dgm:prSet/>
      <dgm:spPr/>
      <dgm:t>
        <a:bodyPr/>
        <a:lstStyle/>
        <a:p>
          <a:endParaRPr lang="en-US"/>
        </a:p>
      </dgm:t>
    </dgm:pt>
    <dgm:pt modelId="{45E771BC-94C1-47AE-9A63-206D76F87A92}">
      <dgm:prSet/>
      <dgm:spPr/>
      <dgm:t>
        <a:bodyPr/>
        <a:lstStyle/>
        <a:p>
          <a:r>
            <a:rPr lang="en-US" dirty="0" smtClean="0">
              <a:latin typeface="+mj-lt"/>
            </a:rPr>
            <a:t>Must be </a:t>
          </a:r>
          <a:r>
            <a:rPr lang="en-US" b="1" dirty="0" smtClean="0">
              <a:solidFill>
                <a:srgbClr val="00B0F0"/>
              </a:solidFill>
              <a:latin typeface="+mj-lt"/>
            </a:rPr>
            <a:t>H</a:t>
          </a:r>
          <a:r>
            <a:rPr lang="en-US" dirty="0" smtClean="0">
              <a:latin typeface="+mj-lt"/>
            </a:rPr>
            <a:t>ealthy</a:t>
          </a:r>
          <a:endParaRPr lang="en-US" dirty="0">
            <a:latin typeface="+mj-lt"/>
          </a:endParaRPr>
        </a:p>
      </dgm:t>
    </dgm:pt>
    <dgm:pt modelId="{A4F51BCD-69C6-46E7-94E7-94607C4D4F6D}" type="parTrans" cxnId="{151C2AFC-0E2B-41A7-ACD1-1D06969600FC}">
      <dgm:prSet/>
      <dgm:spPr/>
      <dgm:t>
        <a:bodyPr/>
        <a:lstStyle/>
        <a:p>
          <a:endParaRPr lang="en-US"/>
        </a:p>
      </dgm:t>
    </dgm:pt>
    <dgm:pt modelId="{5BA3B376-C1B2-4D64-A72B-4E42BF074A1D}" type="sibTrans" cxnId="{151C2AFC-0E2B-41A7-ACD1-1D06969600FC}">
      <dgm:prSet/>
      <dgm:spPr/>
      <dgm:t>
        <a:bodyPr/>
        <a:lstStyle/>
        <a:p>
          <a:endParaRPr lang="en-US"/>
        </a:p>
      </dgm:t>
    </dgm:pt>
    <dgm:pt modelId="{73DB06CF-B338-4AB4-B4BD-10D6C9F4D5A3}">
      <dgm:prSet/>
      <dgm:spPr/>
      <dgm:t>
        <a:bodyPr/>
        <a:lstStyle/>
        <a:p>
          <a:r>
            <a:rPr lang="en-US" dirty="0" smtClean="0">
              <a:latin typeface="+mj-lt"/>
            </a:rPr>
            <a:t>Must be complete </a:t>
          </a:r>
          <a:r>
            <a:rPr lang="en-US" b="1" dirty="0" smtClean="0">
              <a:solidFill>
                <a:srgbClr val="33FF00"/>
              </a:solidFill>
              <a:latin typeface="+mj-lt"/>
            </a:rPr>
            <a:t>M</a:t>
          </a:r>
          <a:r>
            <a:rPr lang="en-US" dirty="0" smtClean="0">
              <a:latin typeface="+mj-lt"/>
            </a:rPr>
            <a:t>eal </a:t>
          </a:r>
          <a:r>
            <a:rPr lang="en-US" b="1" dirty="0" smtClean="0">
              <a:solidFill>
                <a:srgbClr val="FFA314"/>
              </a:solidFill>
              <a:latin typeface="+mj-lt"/>
            </a:rPr>
            <a:t>P</a:t>
          </a:r>
          <a:r>
            <a:rPr lang="en-US" dirty="0" smtClean="0">
              <a:latin typeface="+mj-lt"/>
            </a:rPr>
            <a:t>lan</a:t>
          </a:r>
          <a:endParaRPr lang="en-US" dirty="0">
            <a:latin typeface="+mj-lt"/>
          </a:endParaRPr>
        </a:p>
      </dgm:t>
    </dgm:pt>
    <dgm:pt modelId="{D788A836-1B20-4A3D-A234-7746F72B6B8C}" type="parTrans" cxnId="{43F23217-EF15-4D7C-877A-157B487FB061}">
      <dgm:prSet/>
      <dgm:spPr/>
      <dgm:t>
        <a:bodyPr/>
        <a:lstStyle/>
        <a:p>
          <a:endParaRPr lang="en-US"/>
        </a:p>
      </dgm:t>
    </dgm:pt>
    <dgm:pt modelId="{E717A78A-E812-473C-9F9D-1C5E9F68971D}" type="sibTrans" cxnId="{43F23217-EF15-4D7C-877A-157B487FB061}">
      <dgm:prSet/>
      <dgm:spPr/>
      <dgm:t>
        <a:bodyPr/>
        <a:lstStyle/>
        <a:p>
          <a:endParaRPr lang="en-US"/>
        </a:p>
      </dgm:t>
    </dgm:pt>
    <dgm:pt modelId="{98BCEE8B-5ECD-4826-9399-CCAD88277A02}">
      <dgm:prSet/>
      <dgm:spPr/>
      <dgm:t>
        <a:bodyPr/>
        <a:lstStyle/>
        <a:p>
          <a:r>
            <a:rPr lang="en-US" dirty="0" smtClean="0">
              <a:latin typeface="+mj-lt"/>
            </a:rPr>
            <a:t>Must be a </a:t>
          </a:r>
          <a:r>
            <a:rPr lang="en-US" b="1" dirty="0" smtClean="0">
              <a:solidFill>
                <a:srgbClr val="FF0000"/>
              </a:solidFill>
              <a:latin typeface="+mj-lt"/>
            </a:rPr>
            <a:t>S</a:t>
          </a:r>
          <a:r>
            <a:rPr lang="en-US" dirty="0" smtClean="0">
              <a:latin typeface="+mj-lt"/>
            </a:rPr>
            <a:t>olution for </a:t>
          </a:r>
          <a:r>
            <a:rPr lang="en-US" b="1" dirty="0" smtClean="0">
              <a:solidFill>
                <a:srgbClr val="00B0F0"/>
              </a:solidFill>
              <a:latin typeface="+mj-lt"/>
            </a:rPr>
            <a:t>S</a:t>
          </a:r>
          <a:r>
            <a:rPr lang="en-US" dirty="0" smtClean="0">
              <a:latin typeface="+mj-lt"/>
            </a:rPr>
            <a:t>eniors</a:t>
          </a:r>
          <a:endParaRPr lang="en-US" dirty="0">
            <a:latin typeface="+mj-lt"/>
          </a:endParaRPr>
        </a:p>
      </dgm:t>
    </dgm:pt>
    <dgm:pt modelId="{7F847802-0888-4621-A2A3-69BBD8DDEAA6}" type="parTrans" cxnId="{1F5BA098-73A3-4FCE-BDE5-D6E141C3E575}">
      <dgm:prSet/>
      <dgm:spPr/>
      <dgm:t>
        <a:bodyPr/>
        <a:lstStyle/>
        <a:p>
          <a:endParaRPr lang="en-US"/>
        </a:p>
      </dgm:t>
    </dgm:pt>
    <dgm:pt modelId="{445F2AE8-46BF-4B35-A9CC-82A231EBCF66}" type="sibTrans" cxnId="{1F5BA098-73A3-4FCE-BDE5-D6E141C3E575}">
      <dgm:prSet/>
      <dgm:spPr/>
      <dgm:t>
        <a:bodyPr/>
        <a:lstStyle/>
        <a:p>
          <a:endParaRPr lang="en-US"/>
        </a:p>
      </dgm:t>
    </dgm:pt>
    <dgm:pt modelId="{66C4B503-7BD4-4C01-B73E-503FC29B11DD}">
      <dgm:prSet/>
      <dgm:spPr/>
      <dgm:t>
        <a:bodyPr/>
        <a:lstStyle/>
        <a:p>
          <a:r>
            <a:rPr lang="en-US" dirty="0" smtClean="0">
              <a:latin typeface="+mj-lt"/>
            </a:rPr>
            <a:t>That spells </a:t>
          </a:r>
          <a:r>
            <a:rPr lang="en-US" b="1" dirty="0" smtClean="0">
              <a:solidFill>
                <a:srgbClr val="33FF00"/>
              </a:solidFill>
              <a:latin typeface="+mj-lt"/>
            </a:rPr>
            <a:t>C</a:t>
          </a:r>
          <a:r>
            <a:rPr lang="en-US" b="1" dirty="0" smtClean="0">
              <a:solidFill>
                <a:srgbClr val="00B0F0"/>
              </a:solidFill>
              <a:latin typeface="+mj-lt"/>
            </a:rPr>
            <a:t>H</a:t>
          </a:r>
          <a:r>
            <a:rPr lang="en-US" b="1" dirty="0" smtClean="0">
              <a:solidFill>
                <a:srgbClr val="FF0000"/>
              </a:solidFill>
              <a:latin typeface="+mj-lt"/>
            </a:rPr>
            <a:t>A</a:t>
          </a:r>
          <a:r>
            <a:rPr lang="en-US" b="1" dirty="0" smtClean="0">
              <a:solidFill>
                <a:srgbClr val="00B050"/>
              </a:solidFill>
              <a:latin typeface="+mj-lt"/>
            </a:rPr>
            <a:t>M</a:t>
          </a:r>
          <a:r>
            <a:rPr lang="en-US" b="1" dirty="0" smtClean="0">
              <a:solidFill>
                <a:srgbClr val="FFA314"/>
              </a:solidFill>
              <a:latin typeface="+mj-lt"/>
            </a:rPr>
            <a:t>P</a:t>
          </a:r>
          <a:r>
            <a:rPr lang="en-US" b="1" dirty="0" smtClean="0">
              <a:solidFill>
                <a:srgbClr val="FF0000"/>
              </a:solidFill>
              <a:latin typeface="+mj-lt"/>
            </a:rPr>
            <a:t>S</a:t>
          </a:r>
          <a:r>
            <a:rPr lang="en-US" b="1" dirty="0" smtClean="0">
              <a:solidFill>
                <a:srgbClr val="00B0F0"/>
              </a:solidFill>
              <a:latin typeface="+mj-lt"/>
            </a:rPr>
            <a:t>S</a:t>
          </a:r>
          <a:endParaRPr lang="en-US" dirty="0">
            <a:solidFill>
              <a:srgbClr val="00B0F0"/>
            </a:solidFill>
            <a:latin typeface="+mj-lt"/>
          </a:endParaRPr>
        </a:p>
      </dgm:t>
    </dgm:pt>
    <dgm:pt modelId="{3B49B0E9-50A6-4D4C-BC32-5E6C1BF1E48E}" type="parTrans" cxnId="{80800B9B-E511-4C26-8281-F3EFB354F9B2}">
      <dgm:prSet/>
      <dgm:spPr/>
      <dgm:t>
        <a:bodyPr/>
        <a:lstStyle/>
        <a:p>
          <a:endParaRPr lang="en-US"/>
        </a:p>
      </dgm:t>
    </dgm:pt>
    <dgm:pt modelId="{674191D0-BDA6-41AD-AAA1-C758CEE09F4C}" type="sibTrans" cxnId="{80800B9B-E511-4C26-8281-F3EFB354F9B2}">
      <dgm:prSet/>
      <dgm:spPr/>
      <dgm:t>
        <a:bodyPr/>
        <a:lstStyle/>
        <a:p>
          <a:endParaRPr lang="en-US"/>
        </a:p>
      </dgm:t>
    </dgm:pt>
    <dgm:pt modelId="{8A309580-1D25-4681-A915-B8DB7EB52913}" type="pres">
      <dgm:prSet presAssocID="{DAA154FC-300C-4BF9-A658-ABBACB41EB52}" presName="linear" presStyleCnt="0">
        <dgm:presLayoutVars>
          <dgm:animLvl val="lvl"/>
          <dgm:resizeHandles val="exact"/>
        </dgm:presLayoutVars>
      </dgm:prSet>
      <dgm:spPr/>
      <dgm:t>
        <a:bodyPr/>
        <a:lstStyle/>
        <a:p>
          <a:endParaRPr lang="en-US"/>
        </a:p>
      </dgm:t>
    </dgm:pt>
    <dgm:pt modelId="{9A38AC42-3165-419B-90FE-3E68E93C0CC7}" type="pres">
      <dgm:prSet presAssocID="{E3933C5B-E0D9-45DD-A480-63466FDB9992}" presName="parentText" presStyleLbl="node1" presStyleIdx="0" presStyleCnt="6" custLinFactNeighborX="1250" custLinFactNeighborY="-7826">
        <dgm:presLayoutVars>
          <dgm:chMax val="0"/>
          <dgm:bulletEnabled val="1"/>
        </dgm:presLayoutVars>
      </dgm:prSet>
      <dgm:spPr/>
      <dgm:t>
        <a:bodyPr/>
        <a:lstStyle/>
        <a:p>
          <a:endParaRPr lang="en-US"/>
        </a:p>
      </dgm:t>
    </dgm:pt>
    <dgm:pt modelId="{6BA2EE4E-37A8-4BBE-99F5-94799BB8C5AB}" type="pres">
      <dgm:prSet presAssocID="{37CB2EA4-E777-4372-A26F-7E59DB2870D2}" presName="spacer" presStyleCnt="0"/>
      <dgm:spPr/>
    </dgm:pt>
    <dgm:pt modelId="{9BE87972-2373-4FC2-B1C2-1F7609DE228D}" type="pres">
      <dgm:prSet presAssocID="{45E771BC-94C1-47AE-9A63-206D76F87A92}" presName="parentText" presStyleLbl="node1" presStyleIdx="1" presStyleCnt="6" custLinFactNeighborY="38673">
        <dgm:presLayoutVars>
          <dgm:chMax val="0"/>
          <dgm:bulletEnabled val="1"/>
        </dgm:presLayoutVars>
      </dgm:prSet>
      <dgm:spPr/>
      <dgm:t>
        <a:bodyPr/>
        <a:lstStyle/>
        <a:p>
          <a:endParaRPr lang="en-US"/>
        </a:p>
      </dgm:t>
    </dgm:pt>
    <dgm:pt modelId="{27362DD2-F912-48C3-BEED-51FE0BD9D319}" type="pres">
      <dgm:prSet presAssocID="{5BA3B376-C1B2-4D64-A72B-4E42BF074A1D}" presName="spacer" presStyleCnt="0"/>
      <dgm:spPr/>
    </dgm:pt>
    <dgm:pt modelId="{ABADD866-AE0D-48AF-B52C-D5DA5CDE62DE}" type="pres">
      <dgm:prSet presAssocID="{3B890790-1601-428F-BEF5-F41B791F51CB}" presName="parentText" presStyleLbl="node1" presStyleIdx="2" presStyleCnt="6" custLinFactNeighborX="7500" custLinFactNeighborY="81687">
        <dgm:presLayoutVars>
          <dgm:chMax val="0"/>
          <dgm:bulletEnabled val="1"/>
        </dgm:presLayoutVars>
      </dgm:prSet>
      <dgm:spPr/>
      <dgm:t>
        <a:bodyPr/>
        <a:lstStyle/>
        <a:p>
          <a:endParaRPr lang="en-US"/>
        </a:p>
      </dgm:t>
    </dgm:pt>
    <dgm:pt modelId="{C362FCC3-1E8B-494B-A73E-A6D24145E020}" type="pres">
      <dgm:prSet presAssocID="{12654E4B-240A-4222-AC06-89B7DC3659B8}" presName="spacer" presStyleCnt="0"/>
      <dgm:spPr/>
    </dgm:pt>
    <dgm:pt modelId="{E9D36ED0-01F2-4382-AE37-4A04D7725613}" type="pres">
      <dgm:prSet presAssocID="{73DB06CF-B338-4AB4-B4BD-10D6C9F4D5A3}" presName="parentText" presStyleLbl="node1" presStyleIdx="3" presStyleCnt="6">
        <dgm:presLayoutVars>
          <dgm:chMax val="0"/>
          <dgm:bulletEnabled val="1"/>
        </dgm:presLayoutVars>
      </dgm:prSet>
      <dgm:spPr/>
      <dgm:t>
        <a:bodyPr/>
        <a:lstStyle/>
        <a:p>
          <a:endParaRPr lang="en-US"/>
        </a:p>
      </dgm:t>
    </dgm:pt>
    <dgm:pt modelId="{E1E6187E-76BF-431C-90E0-BEC8F60BDCDE}" type="pres">
      <dgm:prSet presAssocID="{E717A78A-E812-473C-9F9D-1C5E9F68971D}" presName="spacer" presStyleCnt="0"/>
      <dgm:spPr/>
    </dgm:pt>
    <dgm:pt modelId="{368C61BA-1FC2-4A47-A097-B3E76287CA29}" type="pres">
      <dgm:prSet presAssocID="{98BCEE8B-5ECD-4826-9399-CCAD88277A02}" presName="parentText" presStyleLbl="node1" presStyleIdx="4" presStyleCnt="6">
        <dgm:presLayoutVars>
          <dgm:chMax val="0"/>
          <dgm:bulletEnabled val="1"/>
        </dgm:presLayoutVars>
      </dgm:prSet>
      <dgm:spPr/>
      <dgm:t>
        <a:bodyPr/>
        <a:lstStyle/>
        <a:p>
          <a:endParaRPr lang="en-US"/>
        </a:p>
      </dgm:t>
    </dgm:pt>
    <dgm:pt modelId="{4CF83D6D-4101-4637-B2FC-DF98D5F3AA97}" type="pres">
      <dgm:prSet presAssocID="{445F2AE8-46BF-4B35-A9CC-82A231EBCF66}" presName="spacer" presStyleCnt="0"/>
      <dgm:spPr/>
    </dgm:pt>
    <dgm:pt modelId="{43B073AA-F08B-4A49-AB2A-3522F043E483}" type="pres">
      <dgm:prSet presAssocID="{66C4B503-7BD4-4C01-B73E-503FC29B11DD}" presName="parentText" presStyleLbl="node1" presStyleIdx="5" presStyleCnt="6">
        <dgm:presLayoutVars>
          <dgm:chMax val="0"/>
          <dgm:bulletEnabled val="1"/>
        </dgm:presLayoutVars>
      </dgm:prSet>
      <dgm:spPr/>
      <dgm:t>
        <a:bodyPr/>
        <a:lstStyle/>
        <a:p>
          <a:endParaRPr lang="en-US"/>
        </a:p>
      </dgm:t>
    </dgm:pt>
  </dgm:ptLst>
  <dgm:cxnLst>
    <dgm:cxn modelId="{6A32AACB-5857-4B0F-BFBC-7496C0EF5C3F}" type="presOf" srcId="{66C4B503-7BD4-4C01-B73E-503FC29B11DD}" destId="{43B073AA-F08B-4A49-AB2A-3522F043E483}" srcOrd="0" destOrd="0" presId="urn:microsoft.com/office/officeart/2005/8/layout/vList2"/>
    <dgm:cxn modelId="{46161C97-DD70-44C0-959D-B2B66D5209F2}" type="presOf" srcId="{98BCEE8B-5ECD-4826-9399-CCAD88277A02}" destId="{368C61BA-1FC2-4A47-A097-B3E76287CA29}" srcOrd="0" destOrd="0" presId="urn:microsoft.com/office/officeart/2005/8/layout/vList2"/>
    <dgm:cxn modelId="{151C2AFC-0E2B-41A7-ACD1-1D06969600FC}" srcId="{DAA154FC-300C-4BF9-A658-ABBACB41EB52}" destId="{45E771BC-94C1-47AE-9A63-206D76F87A92}" srcOrd="1" destOrd="0" parTransId="{A4F51BCD-69C6-46E7-94E7-94607C4D4F6D}" sibTransId="{5BA3B376-C1B2-4D64-A72B-4E42BF074A1D}"/>
    <dgm:cxn modelId="{4BBED03D-2B76-4318-B2BF-107AD45B591A}" srcId="{DAA154FC-300C-4BF9-A658-ABBACB41EB52}" destId="{3B890790-1601-428F-BEF5-F41B791F51CB}" srcOrd="2" destOrd="0" parTransId="{4C957BE1-4C59-44F9-9BE1-F1F40469C5BD}" sibTransId="{12654E4B-240A-4222-AC06-89B7DC3659B8}"/>
    <dgm:cxn modelId="{5AD1E449-268D-43A8-B084-A44E2AB09AD5}" type="presOf" srcId="{3B890790-1601-428F-BEF5-F41B791F51CB}" destId="{ABADD866-AE0D-48AF-B52C-D5DA5CDE62DE}" srcOrd="0" destOrd="0" presId="urn:microsoft.com/office/officeart/2005/8/layout/vList2"/>
    <dgm:cxn modelId="{1F5BA098-73A3-4FCE-BDE5-D6E141C3E575}" srcId="{DAA154FC-300C-4BF9-A658-ABBACB41EB52}" destId="{98BCEE8B-5ECD-4826-9399-CCAD88277A02}" srcOrd="4" destOrd="0" parTransId="{7F847802-0888-4621-A2A3-69BBD8DDEAA6}" sibTransId="{445F2AE8-46BF-4B35-A9CC-82A231EBCF66}"/>
    <dgm:cxn modelId="{3108556E-861B-42AC-913D-AFE501077CDB}" type="presOf" srcId="{45E771BC-94C1-47AE-9A63-206D76F87A92}" destId="{9BE87972-2373-4FC2-B1C2-1F7609DE228D}" srcOrd="0" destOrd="0" presId="urn:microsoft.com/office/officeart/2005/8/layout/vList2"/>
    <dgm:cxn modelId="{80800B9B-E511-4C26-8281-F3EFB354F9B2}" srcId="{DAA154FC-300C-4BF9-A658-ABBACB41EB52}" destId="{66C4B503-7BD4-4C01-B73E-503FC29B11DD}" srcOrd="5" destOrd="0" parTransId="{3B49B0E9-50A6-4D4C-BC32-5E6C1BF1E48E}" sibTransId="{674191D0-BDA6-41AD-AAA1-C758CEE09F4C}"/>
    <dgm:cxn modelId="{4E11A91F-BE4E-417F-AC2F-8FC2726EBE60}" type="presOf" srcId="{E3933C5B-E0D9-45DD-A480-63466FDB9992}" destId="{9A38AC42-3165-419B-90FE-3E68E93C0CC7}" srcOrd="0" destOrd="0" presId="urn:microsoft.com/office/officeart/2005/8/layout/vList2"/>
    <dgm:cxn modelId="{718933E4-00B2-47DA-9C2F-0A3AF7E254E4}" type="presOf" srcId="{73DB06CF-B338-4AB4-B4BD-10D6C9F4D5A3}" destId="{E9D36ED0-01F2-4382-AE37-4A04D7725613}" srcOrd="0" destOrd="0" presId="urn:microsoft.com/office/officeart/2005/8/layout/vList2"/>
    <dgm:cxn modelId="{43F23217-EF15-4D7C-877A-157B487FB061}" srcId="{DAA154FC-300C-4BF9-A658-ABBACB41EB52}" destId="{73DB06CF-B338-4AB4-B4BD-10D6C9F4D5A3}" srcOrd="3" destOrd="0" parTransId="{D788A836-1B20-4A3D-A234-7746F72B6B8C}" sibTransId="{E717A78A-E812-473C-9F9D-1C5E9F68971D}"/>
    <dgm:cxn modelId="{9D2C6087-2774-44D7-9154-65B91D815FE9}" srcId="{DAA154FC-300C-4BF9-A658-ABBACB41EB52}" destId="{E3933C5B-E0D9-45DD-A480-63466FDB9992}" srcOrd="0" destOrd="0" parTransId="{A4E50CEB-23B8-44EC-A2EC-67909D36222C}" sibTransId="{37CB2EA4-E777-4372-A26F-7E59DB2870D2}"/>
    <dgm:cxn modelId="{DE7E6AD4-A5A9-457B-BB23-DC68085658A6}" type="presOf" srcId="{DAA154FC-300C-4BF9-A658-ABBACB41EB52}" destId="{8A309580-1D25-4681-A915-B8DB7EB52913}" srcOrd="0" destOrd="0" presId="urn:microsoft.com/office/officeart/2005/8/layout/vList2"/>
    <dgm:cxn modelId="{AD9D4253-E385-4FAA-8D41-1D357BC084DE}" type="presParOf" srcId="{8A309580-1D25-4681-A915-B8DB7EB52913}" destId="{9A38AC42-3165-419B-90FE-3E68E93C0CC7}" srcOrd="0" destOrd="0" presId="urn:microsoft.com/office/officeart/2005/8/layout/vList2"/>
    <dgm:cxn modelId="{D62D90FE-35DF-48BC-844F-34BDAD258573}" type="presParOf" srcId="{8A309580-1D25-4681-A915-B8DB7EB52913}" destId="{6BA2EE4E-37A8-4BBE-99F5-94799BB8C5AB}" srcOrd="1" destOrd="0" presId="urn:microsoft.com/office/officeart/2005/8/layout/vList2"/>
    <dgm:cxn modelId="{5A907E65-5603-4F07-8D18-E89BC45C78EC}" type="presParOf" srcId="{8A309580-1D25-4681-A915-B8DB7EB52913}" destId="{9BE87972-2373-4FC2-B1C2-1F7609DE228D}" srcOrd="2" destOrd="0" presId="urn:microsoft.com/office/officeart/2005/8/layout/vList2"/>
    <dgm:cxn modelId="{AF505AF9-3F40-4935-B936-DB471D96D173}" type="presParOf" srcId="{8A309580-1D25-4681-A915-B8DB7EB52913}" destId="{27362DD2-F912-48C3-BEED-51FE0BD9D319}" srcOrd="3" destOrd="0" presId="urn:microsoft.com/office/officeart/2005/8/layout/vList2"/>
    <dgm:cxn modelId="{49DAA9F3-FEF2-43E2-AC22-A5BE86D68A8A}" type="presParOf" srcId="{8A309580-1D25-4681-A915-B8DB7EB52913}" destId="{ABADD866-AE0D-48AF-B52C-D5DA5CDE62DE}" srcOrd="4" destOrd="0" presId="urn:microsoft.com/office/officeart/2005/8/layout/vList2"/>
    <dgm:cxn modelId="{9BC9C0B3-0389-491E-BF15-2C0CAF8C8A68}" type="presParOf" srcId="{8A309580-1D25-4681-A915-B8DB7EB52913}" destId="{C362FCC3-1E8B-494B-A73E-A6D24145E020}" srcOrd="5" destOrd="0" presId="urn:microsoft.com/office/officeart/2005/8/layout/vList2"/>
    <dgm:cxn modelId="{A06B857E-9B03-40A2-B0D8-C2EFD415CF0A}" type="presParOf" srcId="{8A309580-1D25-4681-A915-B8DB7EB52913}" destId="{E9D36ED0-01F2-4382-AE37-4A04D7725613}" srcOrd="6" destOrd="0" presId="urn:microsoft.com/office/officeart/2005/8/layout/vList2"/>
    <dgm:cxn modelId="{175E90D8-3C40-408B-940E-147E09276C44}" type="presParOf" srcId="{8A309580-1D25-4681-A915-B8DB7EB52913}" destId="{E1E6187E-76BF-431C-90E0-BEC8F60BDCDE}" srcOrd="7" destOrd="0" presId="urn:microsoft.com/office/officeart/2005/8/layout/vList2"/>
    <dgm:cxn modelId="{850ED7A8-1F55-45F7-A92C-C8104F2D7CCB}" type="presParOf" srcId="{8A309580-1D25-4681-A915-B8DB7EB52913}" destId="{368C61BA-1FC2-4A47-A097-B3E76287CA29}" srcOrd="8" destOrd="0" presId="urn:microsoft.com/office/officeart/2005/8/layout/vList2"/>
    <dgm:cxn modelId="{B6625074-466C-4325-A42B-7504D3AFB2B9}" type="presParOf" srcId="{8A309580-1D25-4681-A915-B8DB7EB52913}" destId="{4CF83D6D-4101-4637-B2FC-DF98D5F3AA97}" srcOrd="9" destOrd="0" presId="urn:microsoft.com/office/officeart/2005/8/layout/vList2"/>
    <dgm:cxn modelId="{6BB45ACF-C6BE-48C7-B09A-7132E89B67C0}" type="presParOf" srcId="{8A309580-1D25-4681-A915-B8DB7EB52913}" destId="{43B073AA-F08B-4A49-AB2A-3522F043E483}"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8289E-C5F6-4824-BBEF-032BBC8EAB1B}"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FEE7A8A7-9EC1-4860-A366-3FAD2CC9527C}">
      <dgm:prSet phldrT="[Text]"/>
      <dgm:spPr/>
      <dgm:t>
        <a:bodyPr/>
        <a:lstStyle/>
        <a:p>
          <a:r>
            <a:rPr lang="en-US" dirty="0" smtClean="0">
              <a:solidFill>
                <a:schemeClr val="bg1"/>
              </a:solidFill>
            </a:rPr>
            <a:t>CONGREGATE</a:t>
          </a:r>
        </a:p>
        <a:p>
          <a:r>
            <a:rPr lang="en-US" dirty="0" smtClean="0">
              <a:solidFill>
                <a:schemeClr val="bg1"/>
              </a:solidFill>
            </a:rPr>
            <a:t>SURVEY</a:t>
          </a:r>
          <a:endParaRPr lang="en-US" dirty="0">
            <a:solidFill>
              <a:schemeClr val="bg1"/>
            </a:solidFill>
          </a:endParaRPr>
        </a:p>
      </dgm:t>
    </dgm:pt>
    <dgm:pt modelId="{6F5F0334-F205-4AD7-AD53-EF59A25BB6A0}" type="parTrans" cxnId="{7D38DFA0-482D-447B-9581-668C805109C3}">
      <dgm:prSet/>
      <dgm:spPr/>
      <dgm:t>
        <a:bodyPr/>
        <a:lstStyle/>
        <a:p>
          <a:endParaRPr lang="en-US"/>
        </a:p>
      </dgm:t>
    </dgm:pt>
    <dgm:pt modelId="{F74C4B29-D35D-4B5E-80D9-43C59DCEC21D}" type="sibTrans" cxnId="{7D38DFA0-482D-447B-9581-668C805109C3}">
      <dgm:prSet/>
      <dgm:spPr/>
      <dgm:t>
        <a:bodyPr/>
        <a:lstStyle/>
        <a:p>
          <a:endParaRPr lang="en-US"/>
        </a:p>
      </dgm:t>
    </dgm:pt>
    <dgm:pt modelId="{FA903CEF-C7D2-41BE-A417-732B4EA6D8ED}">
      <dgm:prSet phldrT="[Text]" custT="1"/>
      <dgm:spPr/>
      <dgm:t>
        <a:bodyPr/>
        <a:lstStyle/>
        <a:p>
          <a:r>
            <a:rPr lang="en-US" sz="1400" dirty="0" smtClean="0"/>
            <a:t> </a:t>
          </a:r>
          <a:r>
            <a:rPr lang="en-US" sz="1600" dirty="0" smtClean="0">
              <a:solidFill>
                <a:schemeClr val="bg1"/>
              </a:solidFill>
            </a:rPr>
            <a:t>Interested in alternative dining option </a:t>
          </a:r>
          <a:endParaRPr lang="en-US" sz="1600" dirty="0">
            <a:solidFill>
              <a:schemeClr val="bg1"/>
            </a:solidFill>
          </a:endParaRPr>
        </a:p>
      </dgm:t>
    </dgm:pt>
    <dgm:pt modelId="{43DD8BC4-9544-42D9-B35A-FC83FF1067F3}" type="parTrans" cxnId="{5A3F4B96-0D3D-468A-A6A7-023F6F871101}">
      <dgm:prSet/>
      <dgm:spPr/>
      <dgm:t>
        <a:bodyPr/>
        <a:lstStyle/>
        <a:p>
          <a:endParaRPr lang="en-US"/>
        </a:p>
      </dgm:t>
    </dgm:pt>
    <dgm:pt modelId="{52061498-59FA-42F6-8913-43484EB87C63}" type="sibTrans" cxnId="{5A3F4B96-0D3D-468A-A6A7-023F6F871101}">
      <dgm:prSet/>
      <dgm:spPr/>
      <dgm:t>
        <a:bodyPr/>
        <a:lstStyle/>
        <a:p>
          <a:endParaRPr lang="en-US"/>
        </a:p>
      </dgm:t>
    </dgm:pt>
    <dgm:pt modelId="{67F546F3-BB17-4EAB-8CA2-4994B21C2EE5}">
      <dgm:prSet/>
      <dgm:spPr/>
      <dgm:t>
        <a:bodyPr/>
        <a:lstStyle/>
        <a:p>
          <a:r>
            <a:rPr lang="en-US" dirty="0" smtClean="0">
              <a:solidFill>
                <a:schemeClr val="bg1"/>
              </a:solidFill>
            </a:rPr>
            <a:t>VOUCHER PROGRAMS</a:t>
          </a:r>
          <a:endParaRPr lang="en-US" dirty="0">
            <a:solidFill>
              <a:schemeClr val="bg1"/>
            </a:solidFill>
          </a:endParaRPr>
        </a:p>
      </dgm:t>
    </dgm:pt>
    <dgm:pt modelId="{3AA9F232-E1B5-41D5-B31D-D2F6703B7879}" type="parTrans" cxnId="{7EB63EF8-15C8-43C4-A490-001D3825E983}">
      <dgm:prSet/>
      <dgm:spPr/>
      <dgm:t>
        <a:bodyPr/>
        <a:lstStyle/>
        <a:p>
          <a:endParaRPr lang="en-US"/>
        </a:p>
      </dgm:t>
    </dgm:pt>
    <dgm:pt modelId="{CAF3DC84-24BA-41ED-BEBB-367468256ABE}" type="sibTrans" cxnId="{7EB63EF8-15C8-43C4-A490-001D3825E983}">
      <dgm:prSet/>
      <dgm:spPr/>
      <dgm:t>
        <a:bodyPr/>
        <a:lstStyle/>
        <a:p>
          <a:endParaRPr lang="en-US"/>
        </a:p>
      </dgm:t>
    </dgm:pt>
    <dgm:pt modelId="{A96F4E49-23B1-43FD-A00B-1399D804587E}">
      <dgm:prSet custT="1"/>
      <dgm:spPr/>
      <dgm:t>
        <a:bodyPr/>
        <a:lstStyle/>
        <a:p>
          <a:r>
            <a:rPr lang="en-US" sz="1600" dirty="0" smtClean="0">
              <a:solidFill>
                <a:schemeClr val="bg1"/>
              </a:solidFill>
            </a:rPr>
            <a:t>Catholic Charities, Waukegan, Ill</a:t>
          </a:r>
          <a:endParaRPr lang="en-US" sz="1600" dirty="0">
            <a:solidFill>
              <a:schemeClr val="bg1"/>
            </a:solidFill>
          </a:endParaRPr>
        </a:p>
      </dgm:t>
    </dgm:pt>
    <dgm:pt modelId="{268FF3E9-30EC-49A6-A3EF-E6EF67378C79}" type="parTrans" cxnId="{B547F88A-94B2-482D-B793-D4B7906CC2E2}">
      <dgm:prSet/>
      <dgm:spPr/>
      <dgm:t>
        <a:bodyPr/>
        <a:lstStyle/>
        <a:p>
          <a:endParaRPr lang="en-US"/>
        </a:p>
      </dgm:t>
    </dgm:pt>
    <dgm:pt modelId="{55205A51-EAFA-4F91-B1A8-B2E32892622D}" type="sibTrans" cxnId="{B547F88A-94B2-482D-B793-D4B7906CC2E2}">
      <dgm:prSet/>
      <dgm:spPr/>
      <dgm:t>
        <a:bodyPr/>
        <a:lstStyle/>
        <a:p>
          <a:endParaRPr lang="en-US"/>
        </a:p>
      </dgm:t>
    </dgm:pt>
    <dgm:pt modelId="{D65F72CF-1AF5-4C94-8956-FBC47190FF0D}">
      <dgm:prSet custT="1"/>
      <dgm:spPr/>
      <dgm:t>
        <a:bodyPr/>
        <a:lstStyle/>
        <a:p>
          <a:r>
            <a:rPr lang="en-US" sz="1600" dirty="0" smtClean="0">
              <a:solidFill>
                <a:schemeClr val="bg1"/>
              </a:solidFill>
            </a:rPr>
            <a:t>Catholic Charities of Fairfield County, Stamford CT</a:t>
          </a:r>
          <a:endParaRPr lang="en-US" sz="1600" dirty="0">
            <a:solidFill>
              <a:schemeClr val="bg1"/>
            </a:solidFill>
          </a:endParaRPr>
        </a:p>
      </dgm:t>
    </dgm:pt>
    <dgm:pt modelId="{66A53E96-CA2F-436C-AED3-A37FBEB84A77}" type="parTrans" cxnId="{1FEB41F4-2E3F-4A7A-803C-BB4C3557B263}">
      <dgm:prSet/>
      <dgm:spPr/>
      <dgm:t>
        <a:bodyPr/>
        <a:lstStyle/>
        <a:p>
          <a:endParaRPr lang="en-US"/>
        </a:p>
      </dgm:t>
    </dgm:pt>
    <dgm:pt modelId="{20232F42-683A-4A57-B218-E8ECD48D8DFF}" type="sibTrans" cxnId="{1FEB41F4-2E3F-4A7A-803C-BB4C3557B263}">
      <dgm:prSet/>
      <dgm:spPr/>
      <dgm:t>
        <a:bodyPr/>
        <a:lstStyle/>
        <a:p>
          <a:endParaRPr lang="en-US"/>
        </a:p>
      </dgm:t>
    </dgm:pt>
    <dgm:pt modelId="{5AAD37A2-ADE3-4123-8479-818BDAD21E27}">
      <dgm:prSet custT="1"/>
      <dgm:spPr/>
      <dgm:t>
        <a:bodyPr/>
        <a:lstStyle/>
        <a:p>
          <a:r>
            <a:rPr lang="en-US" sz="1600" dirty="0" smtClean="0">
              <a:solidFill>
                <a:schemeClr val="bg1"/>
              </a:solidFill>
            </a:rPr>
            <a:t>Senior Nutrition Services, Waterbury CT</a:t>
          </a:r>
          <a:endParaRPr lang="en-US" sz="1600" dirty="0">
            <a:solidFill>
              <a:schemeClr val="bg1"/>
            </a:solidFill>
          </a:endParaRPr>
        </a:p>
      </dgm:t>
    </dgm:pt>
    <dgm:pt modelId="{805A027F-EEC5-42DB-B980-B8CBBF54C73A}" type="parTrans" cxnId="{5444B6B7-F7DC-4E81-AAE1-FB4CC94FAEE7}">
      <dgm:prSet/>
      <dgm:spPr/>
      <dgm:t>
        <a:bodyPr/>
        <a:lstStyle/>
        <a:p>
          <a:endParaRPr lang="en-US"/>
        </a:p>
      </dgm:t>
    </dgm:pt>
    <dgm:pt modelId="{8DFB705A-2B9E-483E-A0AD-1EE7A1F96546}" type="sibTrans" cxnId="{5444B6B7-F7DC-4E81-AAE1-FB4CC94FAEE7}">
      <dgm:prSet/>
      <dgm:spPr/>
      <dgm:t>
        <a:bodyPr/>
        <a:lstStyle/>
        <a:p>
          <a:endParaRPr lang="en-US"/>
        </a:p>
      </dgm:t>
    </dgm:pt>
    <dgm:pt modelId="{A9A010BB-5881-43DA-999A-153DC3E87FD0}">
      <dgm:prSet custT="1"/>
      <dgm:spPr/>
      <dgm:t>
        <a:bodyPr/>
        <a:lstStyle/>
        <a:p>
          <a:r>
            <a:rPr lang="en-US" sz="1600" dirty="0" smtClean="0">
              <a:solidFill>
                <a:schemeClr val="bg1"/>
              </a:solidFill>
            </a:rPr>
            <a:t>Elderly Nutrition Program, Torrington, CT</a:t>
          </a:r>
          <a:endParaRPr lang="en-US" sz="1600" dirty="0">
            <a:solidFill>
              <a:schemeClr val="bg1"/>
            </a:solidFill>
          </a:endParaRPr>
        </a:p>
      </dgm:t>
    </dgm:pt>
    <dgm:pt modelId="{70183264-C420-4536-B89E-E52BFD6EF40D}" type="parTrans" cxnId="{450A763B-CD20-4D1F-AB9B-67A65C340354}">
      <dgm:prSet/>
      <dgm:spPr/>
      <dgm:t>
        <a:bodyPr/>
        <a:lstStyle/>
        <a:p>
          <a:endParaRPr lang="en-US"/>
        </a:p>
      </dgm:t>
    </dgm:pt>
    <dgm:pt modelId="{FDC97857-D066-450C-BBB6-F16215951099}" type="sibTrans" cxnId="{450A763B-CD20-4D1F-AB9B-67A65C340354}">
      <dgm:prSet/>
      <dgm:spPr/>
      <dgm:t>
        <a:bodyPr/>
        <a:lstStyle/>
        <a:p>
          <a:endParaRPr lang="en-US"/>
        </a:p>
      </dgm:t>
    </dgm:pt>
    <dgm:pt modelId="{1BD117D8-A827-4427-A1C8-C22F73D2EA3D}">
      <dgm:prSet/>
      <dgm:spPr/>
      <dgm:t>
        <a:bodyPr/>
        <a:lstStyle/>
        <a:p>
          <a:r>
            <a:rPr lang="en-US" dirty="0" smtClean="0">
              <a:solidFill>
                <a:schemeClr val="bg1"/>
              </a:solidFill>
            </a:rPr>
            <a:t>MEAL TRACKING OPTIONS</a:t>
          </a:r>
          <a:endParaRPr lang="en-US" dirty="0">
            <a:solidFill>
              <a:schemeClr val="bg1"/>
            </a:solidFill>
          </a:endParaRPr>
        </a:p>
      </dgm:t>
    </dgm:pt>
    <dgm:pt modelId="{D36D11F4-5DBE-4D22-8206-3C411E45A0ED}" type="parTrans" cxnId="{EADFBFA1-CA74-4E8B-9EE7-02FF9FF03838}">
      <dgm:prSet/>
      <dgm:spPr/>
      <dgm:t>
        <a:bodyPr/>
        <a:lstStyle/>
        <a:p>
          <a:endParaRPr lang="en-US"/>
        </a:p>
      </dgm:t>
    </dgm:pt>
    <dgm:pt modelId="{F2BF8C2B-A6F0-4AF8-ACBC-F56622137FCD}" type="sibTrans" cxnId="{EADFBFA1-CA74-4E8B-9EE7-02FF9FF03838}">
      <dgm:prSet/>
      <dgm:spPr/>
      <dgm:t>
        <a:bodyPr/>
        <a:lstStyle/>
        <a:p>
          <a:endParaRPr lang="en-US"/>
        </a:p>
      </dgm:t>
    </dgm:pt>
    <dgm:pt modelId="{D4BFD04C-7AC4-448E-9D30-B4EE66D243CA}">
      <dgm:prSet/>
      <dgm:spPr/>
      <dgm:t>
        <a:bodyPr/>
        <a:lstStyle/>
        <a:p>
          <a:r>
            <a:rPr lang="en-US" dirty="0" smtClean="0">
              <a:solidFill>
                <a:schemeClr val="bg1"/>
              </a:solidFill>
            </a:rPr>
            <a:t>Manual entries made by nutrition staff</a:t>
          </a:r>
          <a:endParaRPr lang="en-US" dirty="0">
            <a:solidFill>
              <a:schemeClr val="bg1"/>
            </a:solidFill>
          </a:endParaRPr>
        </a:p>
      </dgm:t>
    </dgm:pt>
    <dgm:pt modelId="{4E944373-9E3B-4E5F-8174-C962157C3ED6}" type="parTrans" cxnId="{DB99B875-85A1-48E6-84A7-16B131AD8FB4}">
      <dgm:prSet/>
      <dgm:spPr/>
      <dgm:t>
        <a:bodyPr/>
        <a:lstStyle/>
        <a:p>
          <a:endParaRPr lang="en-US"/>
        </a:p>
      </dgm:t>
    </dgm:pt>
    <dgm:pt modelId="{6FC86584-BEA7-4EE1-B716-9BA94C9C2847}" type="sibTrans" cxnId="{DB99B875-85A1-48E6-84A7-16B131AD8FB4}">
      <dgm:prSet/>
      <dgm:spPr/>
      <dgm:t>
        <a:bodyPr/>
        <a:lstStyle/>
        <a:p>
          <a:endParaRPr lang="en-US"/>
        </a:p>
      </dgm:t>
    </dgm:pt>
    <dgm:pt modelId="{73F68948-9D09-496E-AEAE-1C5F41C38FA2}">
      <dgm:prSet/>
      <dgm:spPr/>
      <dgm:t>
        <a:bodyPr/>
        <a:lstStyle/>
        <a:p>
          <a:r>
            <a:rPr lang="en-US" dirty="0" smtClean="0">
              <a:solidFill>
                <a:schemeClr val="bg1"/>
              </a:solidFill>
            </a:rPr>
            <a:t>CatMatt Software Solutions, Windham, New Hampshire,</a:t>
          </a:r>
          <a:br>
            <a:rPr lang="en-US" dirty="0" smtClean="0">
              <a:solidFill>
                <a:schemeClr val="bg1"/>
              </a:solidFill>
            </a:rPr>
          </a:br>
          <a:r>
            <a:rPr lang="en-US" dirty="0" smtClean="0">
              <a:solidFill>
                <a:schemeClr val="bg1"/>
              </a:solidFill>
            </a:rPr>
            <a:t>John Sansoucie</a:t>
          </a:r>
          <a:endParaRPr lang="en-US" dirty="0">
            <a:solidFill>
              <a:schemeClr val="bg1"/>
            </a:solidFill>
          </a:endParaRPr>
        </a:p>
      </dgm:t>
    </dgm:pt>
    <dgm:pt modelId="{19D6B502-0385-4A74-A481-9A639E92696C}" type="parTrans" cxnId="{9EFA3510-315B-4900-AD6E-2B15641E9894}">
      <dgm:prSet/>
      <dgm:spPr/>
      <dgm:t>
        <a:bodyPr/>
        <a:lstStyle/>
        <a:p>
          <a:endParaRPr lang="en-US"/>
        </a:p>
      </dgm:t>
    </dgm:pt>
    <dgm:pt modelId="{E8B3EE9E-FC21-44C8-A49C-562045ADC1B1}" type="sibTrans" cxnId="{9EFA3510-315B-4900-AD6E-2B15641E9894}">
      <dgm:prSet/>
      <dgm:spPr/>
      <dgm:t>
        <a:bodyPr/>
        <a:lstStyle/>
        <a:p>
          <a:endParaRPr lang="en-US"/>
        </a:p>
      </dgm:t>
    </dgm:pt>
    <dgm:pt modelId="{96588210-67DE-4756-B51A-7E4A18F7E2C0}">
      <dgm:prSet/>
      <dgm:spPr/>
      <dgm:t>
        <a:bodyPr/>
        <a:lstStyle/>
        <a:p>
          <a:r>
            <a:rPr lang="en-US" dirty="0" smtClean="0">
              <a:solidFill>
                <a:schemeClr val="bg1"/>
              </a:solidFill>
            </a:rPr>
            <a:t>MJM INNOVATIONS –SAMSCAN SWIPE </a:t>
          </a:r>
          <a:endParaRPr lang="en-US" dirty="0">
            <a:solidFill>
              <a:schemeClr val="bg1"/>
            </a:solidFill>
          </a:endParaRPr>
        </a:p>
      </dgm:t>
    </dgm:pt>
    <dgm:pt modelId="{FF4E1C16-D042-4B38-BD3F-40339E4CDAC7}" type="parTrans" cxnId="{70908BF8-400A-418D-93DF-00FA2A526745}">
      <dgm:prSet/>
      <dgm:spPr/>
      <dgm:t>
        <a:bodyPr/>
        <a:lstStyle/>
        <a:p>
          <a:endParaRPr lang="en-US"/>
        </a:p>
      </dgm:t>
    </dgm:pt>
    <dgm:pt modelId="{FED4B099-5BC9-4AB8-BDAA-638137C713B9}" type="sibTrans" cxnId="{70908BF8-400A-418D-93DF-00FA2A526745}">
      <dgm:prSet/>
      <dgm:spPr/>
      <dgm:t>
        <a:bodyPr/>
        <a:lstStyle/>
        <a:p>
          <a:endParaRPr lang="en-US"/>
        </a:p>
      </dgm:t>
    </dgm:pt>
    <dgm:pt modelId="{4F006E51-806E-4FF8-866A-91AA7BFC031F}">
      <dgm:prSet phldrT="[Text]" custT="1"/>
      <dgm:spPr/>
      <dgm:t>
        <a:bodyPr/>
        <a:lstStyle/>
        <a:p>
          <a:r>
            <a:rPr lang="en-US" sz="1600" dirty="0" smtClean="0">
              <a:solidFill>
                <a:schemeClr val="bg1"/>
              </a:solidFill>
            </a:rPr>
            <a:t>47% - yes</a:t>
          </a:r>
          <a:endParaRPr lang="en-US" sz="1600" dirty="0">
            <a:solidFill>
              <a:schemeClr val="bg1"/>
            </a:solidFill>
          </a:endParaRPr>
        </a:p>
      </dgm:t>
    </dgm:pt>
    <dgm:pt modelId="{80A66DD1-B3A3-4AF4-8492-E3460360E954}" type="parTrans" cxnId="{BD125B1B-3D3E-4566-844F-73F1CD489E3A}">
      <dgm:prSet/>
      <dgm:spPr/>
      <dgm:t>
        <a:bodyPr/>
        <a:lstStyle/>
        <a:p>
          <a:endParaRPr lang="en-US"/>
        </a:p>
      </dgm:t>
    </dgm:pt>
    <dgm:pt modelId="{7264B516-FACA-4A60-B9B5-52D20A093528}" type="sibTrans" cxnId="{BD125B1B-3D3E-4566-844F-73F1CD489E3A}">
      <dgm:prSet/>
      <dgm:spPr/>
      <dgm:t>
        <a:bodyPr/>
        <a:lstStyle/>
        <a:p>
          <a:endParaRPr lang="en-US"/>
        </a:p>
      </dgm:t>
    </dgm:pt>
    <dgm:pt modelId="{A0A06416-F8F6-4556-BF47-2A487DB79B7E}" type="pres">
      <dgm:prSet presAssocID="{4238289E-C5F6-4824-BBEF-032BBC8EAB1B}" presName="linearFlow" presStyleCnt="0">
        <dgm:presLayoutVars>
          <dgm:dir/>
          <dgm:animLvl val="lvl"/>
          <dgm:resizeHandles val="exact"/>
        </dgm:presLayoutVars>
      </dgm:prSet>
      <dgm:spPr/>
      <dgm:t>
        <a:bodyPr/>
        <a:lstStyle/>
        <a:p>
          <a:endParaRPr lang="en-US"/>
        </a:p>
      </dgm:t>
    </dgm:pt>
    <dgm:pt modelId="{0E56E2B8-CCC3-4E54-9A10-D44D7B59B2C2}" type="pres">
      <dgm:prSet presAssocID="{FEE7A8A7-9EC1-4860-A366-3FAD2CC9527C}" presName="composite" presStyleCnt="0"/>
      <dgm:spPr/>
    </dgm:pt>
    <dgm:pt modelId="{B2E7F37E-E8F6-40F1-B8D1-9F65F8863354}" type="pres">
      <dgm:prSet presAssocID="{FEE7A8A7-9EC1-4860-A366-3FAD2CC9527C}" presName="parentText" presStyleLbl="alignNode1" presStyleIdx="0" presStyleCnt="3">
        <dgm:presLayoutVars>
          <dgm:chMax val="1"/>
          <dgm:bulletEnabled val="1"/>
        </dgm:presLayoutVars>
      </dgm:prSet>
      <dgm:spPr/>
      <dgm:t>
        <a:bodyPr/>
        <a:lstStyle/>
        <a:p>
          <a:endParaRPr lang="en-US"/>
        </a:p>
      </dgm:t>
    </dgm:pt>
    <dgm:pt modelId="{9214E755-A961-4DF5-8F29-1FC5D6E2C877}" type="pres">
      <dgm:prSet presAssocID="{FEE7A8A7-9EC1-4860-A366-3FAD2CC9527C}" presName="descendantText" presStyleLbl="alignAcc1" presStyleIdx="0" presStyleCnt="3" custScaleY="114573">
        <dgm:presLayoutVars>
          <dgm:bulletEnabled val="1"/>
        </dgm:presLayoutVars>
      </dgm:prSet>
      <dgm:spPr/>
      <dgm:t>
        <a:bodyPr/>
        <a:lstStyle/>
        <a:p>
          <a:endParaRPr lang="en-US"/>
        </a:p>
      </dgm:t>
    </dgm:pt>
    <dgm:pt modelId="{62E8B636-9B52-4688-BAD2-100FE179EEB7}" type="pres">
      <dgm:prSet presAssocID="{F74C4B29-D35D-4B5E-80D9-43C59DCEC21D}" presName="sp" presStyleCnt="0"/>
      <dgm:spPr/>
    </dgm:pt>
    <dgm:pt modelId="{BE3F2369-EECA-40C4-9CB7-2CE6160B675C}" type="pres">
      <dgm:prSet presAssocID="{67F546F3-BB17-4EAB-8CA2-4994B21C2EE5}" presName="composite" presStyleCnt="0"/>
      <dgm:spPr/>
    </dgm:pt>
    <dgm:pt modelId="{E109F8D5-6408-4BE2-9FE2-BDC46321AB9E}" type="pres">
      <dgm:prSet presAssocID="{67F546F3-BB17-4EAB-8CA2-4994B21C2EE5}" presName="parentText" presStyleLbl="alignNode1" presStyleIdx="1" presStyleCnt="3">
        <dgm:presLayoutVars>
          <dgm:chMax val="1"/>
          <dgm:bulletEnabled val="1"/>
        </dgm:presLayoutVars>
      </dgm:prSet>
      <dgm:spPr/>
      <dgm:t>
        <a:bodyPr/>
        <a:lstStyle/>
        <a:p>
          <a:endParaRPr lang="en-US"/>
        </a:p>
      </dgm:t>
    </dgm:pt>
    <dgm:pt modelId="{FD39C5F9-F01F-4D3A-A481-54261DCB75C3}" type="pres">
      <dgm:prSet presAssocID="{67F546F3-BB17-4EAB-8CA2-4994B21C2EE5}" presName="descendantText" presStyleLbl="alignAcc1" presStyleIdx="1" presStyleCnt="3" custScaleY="143101">
        <dgm:presLayoutVars>
          <dgm:bulletEnabled val="1"/>
        </dgm:presLayoutVars>
      </dgm:prSet>
      <dgm:spPr/>
      <dgm:t>
        <a:bodyPr/>
        <a:lstStyle/>
        <a:p>
          <a:endParaRPr lang="en-US"/>
        </a:p>
      </dgm:t>
    </dgm:pt>
    <dgm:pt modelId="{5CAF06B9-9F98-4B32-9201-9DCC64BA7C2D}" type="pres">
      <dgm:prSet presAssocID="{CAF3DC84-24BA-41ED-BEBB-367468256ABE}" presName="sp" presStyleCnt="0"/>
      <dgm:spPr/>
    </dgm:pt>
    <dgm:pt modelId="{2A817F61-B265-47FF-A46E-F40590E0D4AF}" type="pres">
      <dgm:prSet presAssocID="{1BD117D8-A827-4427-A1C8-C22F73D2EA3D}" presName="composite" presStyleCnt="0"/>
      <dgm:spPr/>
    </dgm:pt>
    <dgm:pt modelId="{18B373D6-EF26-467C-97BC-DF2A4EAB4EB6}" type="pres">
      <dgm:prSet presAssocID="{1BD117D8-A827-4427-A1C8-C22F73D2EA3D}" presName="parentText" presStyleLbl="alignNode1" presStyleIdx="2" presStyleCnt="3">
        <dgm:presLayoutVars>
          <dgm:chMax val="1"/>
          <dgm:bulletEnabled val="1"/>
        </dgm:presLayoutVars>
      </dgm:prSet>
      <dgm:spPr/>
      <dgm:t>
        <a:bodyPr/>
        <a:lstStyle/>
        <a:p>
          <a:endParaRPr lang="en-US"/>
        </a:p>
      </dgm:t>
    </dgm:pt>
    <dgm:pt modelId="{FC6806DE-A9E5-4111-BEBE-002AA4B8AFC1}" type="pres">
      <dgm:prSet presAssocID="{1BD117D8-A827-4427-A1C8-C22F73D2EA3D}" presName="descendantText" presStyleLbl="alignAcc1" presStyleIdx="2" presStyleCnt="3" custLinFactNeighborX="2738" custLinFactNeighborY="3866">
        <dgm:presLayoutVars>
          <dgm:bulletEnabled val="1"/>
        </dgm:presLayoutVars>
      </dgm:prSet>
      <dgm:spPr/>
      <dgm:t>
        <a:bodyPr/>
        <a:lstStyle/>
        <a:p>
          <a:endParaRPr lang="en-US"/>
        </a:p>
      </dgm:t>
    </dgm:pt>
  </dgm:ptLst>
  <dgm:cxnLst>
    <dgm:cxn modelId="{A3219424-6B08-4EA5-A2F4-1CA3ECBECA5C}" type="presOf" srcId="{1BD117D8-A827-4427-A1C8-C22F73D2EA3D}" destId="{18B373D6-EF26-467C-97BC-DF2A4EAB4EB6}" srcOrd="0" destOrd="0" presId="urn:microsoft.com/office/officeart/2005/8/layout/chevron2"/>
    <dgm:cxn modelId="{1FEB41F4-2E3F-4A7A-803C-BB4C3557B263}" srcId="{67F546F3-BB17-4EAB-8CA2-4994B21C2EE5}" destId="{D65F72CF-1AF5-4C94-8956-FBC47190FF0D}" srcOrd="1" destOrd="0" parTransId="{66A53E96-CA2F-436C-AED3-A37FBEB84A77}" sibTransId="{20232F42-683A-4A57-B218-E8ECD48D8DFF}"/>
    <dgm:cxn modelId="{2E6E111D-641A-4CDC-B512-C55858F9766B}" type="presOf" srcId="{FA903CEF-C7D2-41BE-A417-732B4EA6D8ED}" destId="{9214E755-A961-4DF5-8F29-1FC5D6E2C877}" srcOrd="0" destOrd="0" presId="urn:microsoft.com/office/officeart/2005/8/layout/chevron2"/>
    <dgm:cxn modelId="{8FC526BB-4F31-4770-BE81-05CFE3DE0077}" type="presOf" srcId="{96588210-67DE-4756-B51A-7E4A18F7E2C0}" destId="{FC6806DE-A9E5-4111-BEBE-002AA4B8AFC1}" srcOrd="0" destOrd="2" presId="urn:microsoft.com/office/officeart/2005/8/layout/chevron2"/>
    <dgm:cxn modelId="{0E8DA471-BAD5-47D6-9488-BBB6F488F645}" type="presOf" srcId="{D65F72CF-1AF5-4C94-8956-FBC47190FF0D}" destId="{FD39C5F9-F01F-4D3A-A481-54261DCB75C3}" srcOrd="0" destOrd="1" presId="urn:microsoft.com/office/officeart/2005/8/layout/chevron2"/>
    <dgm:cxn modelId="{F342E0C2-60A0-46DF-942F-E0E51CCB7266}" type="presOf" srcId="{73F68948-9D09-496E-AEAE-1C5F41C38FA2}" destId="{FC6806DE-A9E5-4111-BEBE-002AA4B8AFC1}" srcOrd="0" destOrd="1" presId="urn:microsoft.com/office/officeart/2005/8/layout/chevron2"/>
    <dgm:cxn modelId="{7EB63EF8-15C8-43C4-A490-001D3825E983}" srcId="{4238289E-C5F6-4824-BBEF-032BBC8EAB1B}" destId="{67F546F3-BB17-4EAB-8CA2-4994B21C2EE5}" srcOrd="1" destOrd="0" parTransId="{3AA9F232-E1B5-41D5-B31D-D2F6703B7879}" sibTransId="{CAF3DC84-24BA-41ED-BEBB-367468256ABE}"/>
    <dgm:cxn modelId="{DB99B875-85A1-48E6-84A7-16B131AD8FB4}" srcId="{1BD117D8-A827-4427-A1C8-C22F73D2EA3D}" destId="{D4BFD04C-7AC4-448E-9D30-B4EE66D243CA}" srcOrd="0" destOrd="0" parTransId="{4E944373-9E3B-4E5F-8174-C962157C3ED6}" sibTransId="{6FC86584-BEA7-4EE1-B716-9BA94C9C2847}"/>
    <dgm:cxn modelId="{ECECA207-3108-4159-8140-61FF2481EC19}" type="presOf" srcId="{5AAD37A2-ADE3-4123-8479-818BDAD21E27}" destId="{FD39C5F9-F01F-4D3A-A481-54261DCB75C3}" srcOrd="0" destOrd="2" presId="urn:microsoft.com/office/officeart/2005/8/layout/chevron2"/>
    <dgm:cxn modelId="{E357A724-CE57-4A97-AD6B-5045750C1FDD}" type="presOf" srcId="{A9A010BB-5881-43DA-999A-153DC3E87FD0}" destId="{FD39C5F9-F01F-4D3A-A481-54261DCB75C3}" srcOrd="0" destOrd="3" presId="urn:microsoft.com/office/officeart/2005/8/layout/chevron2"/>
    <dgm:cxn modelId="{7CA3BD3B-558E-463D-8C86-927F7CAF58CB}" type="presOf" srcId="{67F546F3-BB17-4EAB-8CA2-4994B21C2EE5}" destId="{E109F8D5-6408-4BE2-9FE2-BDC46321AB9E}" srcOrd="0" destOrd="0" presId="urn:microsoft.com/office/officeart/2005/8/layout/chevron2"/>
    <dgm:cxn modelId="{5444B6B7-F7DC-4E81-AAE1-FB4CC94FAEE7}" srcId="{67F546F3-BB17-4EAB-8CA2-4994B21C2EE5}" destId="{5AAD37A2-ADE3-4123-8479-818BDAD21E27}" srcOrd="2" destOrd="0" parTransId="{805A027F-EEC5-42DB-B980-B8CBBF54C73A}" sibTransId="{8DFB705A-2B9E-483E-A0AD-1EE7A1F96546}"/>
    <dgm:cxn modelId="{3C90B970-66E0-4C93-BC62-D04BD2A18E58}" type="presOf" srcId="{4F006E51-806E-4FF8-866A-91AA7BFC031F}" destId="{9214E755-A961-4DF5-8F29-1FC5D6E2C877}" srcOrd="0" destOrd="1" presId="urn:microsoft.com/office/officeart/2005/8/layout/chevron2"/>
    <dgm:cxn modelId="{BD125B1B-3D3E-4566-844F-73F1CD489E3A}" srcId="{FEE7A8A7-9EC1-4860-A366-3FAD2CC9527C}" destId="{4F006E51-806E-4FF8-866A-91AA7BFC031F}" srcOrd="1" destOrd="0" parTransId="{80A66DD1-B3A3-4AF4-8492-E3460360E954}" sibTransId="{7264B516-FACA-4A60-B9B5-52D20A093528}"/>
    <dgm:cxn modelId="{6F66D4EB-5EB9-4059-B1EE-F91985241055}" type="presOf" srcId="{FEE7A8A7-9EC1-4860-A366-3FAD2CC9527C}" destId="{B2E7F37E-E8F6-40F1-B8D1-9F65F8863354}" srcOrd="0" destOrd="0" presId="urn:microsoft.com/office/officeart/2005/8/layout/chevron2"/>
    <dgm:cxn modelId="{450A763B-CD20-4D1F-AB9B-67A65C340354}" srcId="{67F546F3-BB17-4EAB-8CA2-4994B21C2EE5}" destId="{A9A010BB-5881-43DA-999A-153DC3E87FD0}" srcOrd="3" destOrd="0" parTransId="{70183264-C420-4536-B89E-E52BFD6EF40D}" sibTransId="{FDC97857-D066-450C-BBB6-F16215951099}"/>
    <dgm:cxn modelId="{B547F88A-94B2-482D-B793-D4B7906CC2E2}" srcId="{67F546F3-BB17-4EAB-8CA2-4994B21C2EE5}" destId="{A96F4E49-23B1-43FD-A00B-1399D804587E}" srcOrd="0" destOrd="0" parTransId="{268FF3E9-30EC-49A6-A3EF-E6EF67378C79}" sibTransId="{55205A51-EAFA-4F91-B1A8-B2E32892622D}"/>
    <dgm:cxn modelId="{7D38DFA0-482D-447B-9581-668C805109C3}" srcId="{4238289E-C5F6-4824-BBEF-032BBC8EAB1B}" destId="{FEE7A8A7-9EC1-4860-A366-3FAD2CC9527C}" srcOrd="0" destOrd="0" parTransId="{6F5F0334-F205-4AD7-AD53-EF59A25BB6A0}" sibTransId="{F74C4B29-D35D-4B5E-80D9-43C59DCEC21D}"/>
    <dgm:cxn modelId="{555E926D-D869-49F0-92E8-DA92F5C245BB}" type="presOf" srcId="{D4BFD04C-7AC4-448E-9D30-B4EE66D243CA}" destId="{FC6806DE-A9E5-4111-BEBE-002AA4B8AFC1}" srcOrd="0" destOrd="0" presId="urn:microsoft.com/office/officeart/2005/8/layout/chevron2"/>
    <dgm:cxn modelId="{5A3F4B96-0D3D-468A-A6A7-023F6F871101}" srcId="{FEE7A8A7-9EC1-4860-A366-3FAD2CC9527C}" destId="{FA903CEF-C7D2-41BE-A417-732B4EA6D8ED}" srcOrd="0" destOrd="0" parTransId="{43DD8BC4-9544-42D9-B35A-FC83FF1067F3}" sibTransId="{52061498-59FA-42F6-8913-43484EB87C63}"/>
    <dgm:cxn modelId="{9EFA3510-315B-4900-AD6E-2B15641E9894}" srcId="{1BD117D8-A827-4427-A1C8-C22F73D2EA3D}" destId="{73F68948-9D09-496E-AEAE-1C5F41C38FA2}" srcOrd="1" destOrd="0" parTransId="{19D6B502-0385-4A74-A481-9A639E92696C}" sibTransId="{E8B3EE9E-FC21-44C8-A49C-562045ADC1B1}"/>
    <dgm:cxn modelId="{EADFBFA1-CA74-4E8B-9EE7-02FF9FF03838}" srcId="{4238289E-C5F6-4824-BBEF-032BBC8EAB1B}" destId="{1BD117D8-A827-4427-A1C8-C22F73D2EA3D}" srcOrd="2" destOrd="0" parTransId="{D36D11F4-5DBE-4D22-8206-3C411E45A0ED}" sibTransId="{F2BF8C2B-A6F0-4AF8-ACBC-F56622137FCD}"/>
    <dgm:cxn modelId="{66381D38-3BC5-4871-B334-6062C3A1E07A}" type="presOf" srcId="{4238289E-C5F6-4824-BBEF-032BBC8EAB1B}" destId="{A0A06416-F8F6-4556-BF47-2A487DB79B7E}" srcOrd="0" destOrd="0" presId="urn:microsoft.com/office/officeart/2005/8/layout/chevron2"/>
    <dgm:cxn modelId="{70908BF8-400A-418D-93DF-00FA2A526745}" srcId="{1BD117D8-A827-4427-A1C8-C22F73D2EA3D}" destId="{96588210-67DE-4756-B51A-7E4A18F7E2C0}" srcOrd="2" destOrd="0" parTransId="{FF4E1C16-D042-4B38-BD3F-40339E4CDAC7}" sibTransId="{FED4B099-5BC9-4AB8-BDAA-638137C713B9}"/>
    <dgm:cxn modelId="{B32DE566-63B7-4F5F-ADA9-ABE1DCDAC224}" type="presOf" srcId="{A96F4E49-23B1-43FD-A00B-1399D804587E}" destId="{FD39C5F9-F01F-4D3A-A481-54261DCB75C3}" srcOrd="0" destOrd="0" presId="urn:microsoft.com/office/officeart/2005/8/layout/chevron2"/>
    <dgm:cxn modelId="{29263402-4A01-4A48-8462-E37D459E7E9C}" type="presParOf" srcId="{A0A06416-F8F6-4556-BF47-2A487DB79B7E}" destId="{0E56E2B8-CCC3-4E54-9A10-D44D7B59B2C2}" srcOrd="0" destOrd="0" presId="urn:microsoft.com/office/officeart/2005/8/layout/chevron2"/>
    <dgm:cxn modelId="{7C4570AD-B4A7-4C67-AE07-D5906E92D6F3}" type="presParOf" srcId="{0E56E2B8-CCC3-4E54-9A10-D44D7B59B2C2}" destId="{B2E7F37E-E8F6-40F1-B8D1-9F65F8863354}" srcOrd="0" destOrd="0" presId="urn:microsoft.com/office/officeart/2005/8/layout/chevron2"/>
    <dgm:cxn modelId="{38712A52-C717-49A3-9623-005DC706C1C4}" type="presParOf" srcId="{0E56E2B8-CCC3-4E54-9A10-D44D7B59B2C2}" destId="{9214E755-A961-4DF5-8F29-1FC5D6E2C877}" srcOrd="1" destOrd="0" presId="urn:microsoft.com/office/officeart/2005/8/layout/chevron2"/>
    <dgm:cxn modelId="{A4678B8D-BFCF-415C-8555-70E7B0B8FB44}" type="presParOf" srcId="{A0A06416-F8F6-4556-BF47-2A487DB79B7E}" destId="{62E8B636-9B52-4688-BAD2-100FE179EEB7}" srcOrd="1" destOrd="0" presId="urn:microsoft.com/office/officeart/2005/8/layout/chevron2"/>
    <dgm:cxn modelId="{73AE2B9F-547C-41E3-81C4-612453730BB5}" type="presParOf" srcId="{A0A06416-F8F6-4556-BF47-2A487DB79B7E}" destId="{BE3F2369-EECA-40C4-9CB7-2CE6160B675C}" srcOrd="2" destOrd="0" presId="urn:microsoft.com/office/officeart/2005/8/layout/chevron2"/>
    <dgm:cxn modelId="{CA8E3B10-3A00-4D6E-94F2-0DD375A22D49}" type="presParOf" srcId="{BE3F2369-EECA-40C4-9CB7-2CE6160B675C}" destId="{E109F8D5-6408-4BE2-9FE2-BDC46321AB9E}" srcOrd="0" destOrd="0" presId="urn:microsoft.com/office/officeart/2005/8/layout/chevron2"/>
    <dgm:cxn modelId="{AA5A2142-9101-4AEE-99C4-BA7DD8CA2DD3}" type="presParOf" srcId="{BE3F2369-EECA-40C4-9CB7-2CE6160B675C}" destId="{FD39C5F9-F01F-4D3A-A481-54261DCB75C3}" srcOrd="1" destOrd="0" presId="urn:microsoft.com/office/officeart/2005/8/layout/chevron2"/>
    <dgm:cxn modelId="{761BFC4E-7A2D-491D-A044-478C648AD73F}" type="presParOf" srcId="{A0A06416-F8F6-4556-BF47-2A487DB79B7E}" destId="{5CAF06B9-9F98-4B32-9201-9DCC64BA7C2D}" srcOrd="3" destOrd="0" presId="urn:microsoft.com/office/officeart/2005/8/layout/chevron2"/>
    <dgm:cxn modelId="{AB950D24-AF23-4F55-B75B-15B21CA70246}" type="presParOf" srcId="{A0A06416-F8F6-4556-BF47-2A487DB79B7E}" destId="{2A817F61-B265-47FF-A46E-F40590E0D4AF}" srcOrd="4" destOrd="0" presId="urn:microsoft.com/office/officeart/2005/8/layout/chevron2"/>
    <dgm:cxn modelId="{06E1E0C9-9CF6-42B0-8F67-DF00C43AFE81}" type="presParOf" srcId="{2A817F61-B265-47FF-A46E-F40590E0D4AF}" destId="{18B373D6-EF26-467C-97BC-DF2A4EAB4EB6}" srcOrd="0" destOrd="0" presId="urn:microsoft.com/office/officeart/2005/8/layout/chevron2"/>
    <dgm:cxn modelId="{0085F3EE-7577-45C8-BF90-7C2BCB6B07FB}" type="presParOf" srcId="{2A817F61-B265-47FF-A46E-F40590E0D4AF}" destId="{FC6806DE-A9E5-4111-BEBE-002AA4B8AFC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4E92CA-4ADB-4C88-B320-A57A4702F2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593F62-0449-4B4D-9E55-53AB2A780FFA}">
      <dgm:prSet phldrT="[Text]" custT="1"/>
      <dgm:spPr/>
      <dgm:t>
        <a:bodyPr/>
        <a:lstStyle/>
        <a:p>
          <a:r>
            <a:rPr lang="en-US" sz="2400" dirty="0" smtClean="0">
              <a:latin typeface="+mj-lt"/>
            </a:rPr>
            <a:t>Enrollment information and reorder forms are available at </a:t>
          </a:r>
          <a:r>
            <a:rPr lang="en-US" sz="2400" dirty="0" err="1" smtClean="0">
              <a:latin typeface="+mj-lt"/>
            </a:rPr>
            <a:t>HyVee</a:t>
          </a:r>
          <a:endParaRPr lang="en-US" sz="2400" dirty="0">
            <a:latin typeface="+mj-lt"/>
          </a:endParaRPr>
        </a:p>
      </dgm:t>
    </dgm:pt>
    <dgm:pt modelId="{41FBCDD8-D4AE-4E7F-AD31-30A4A3BC10F8}" type="parTrans" cxnId="{DF1AC21B-7C1D-44F6-8E80-B45B95F7B5EF}">
      <dgm:prSet/>
      <dgm:spPr/>
      <dgm:t>
        <a:bodyPr/>
        <a:lstStyle/>
        <a:p>
          <a:endParaRPr lang="en-US"/>
        </a:p>
      </dgm:t>
    </dgm:pt>
    <dgm:pt modelId="{DA7EE4CA-18DD-4649-A017-19650C0C7340}" type="sibTrans" cxnId="{DF1AC21B-7C1D-44F6-8E80-B45B95F7B5EF}">
      <dgm:prSet/>
      <dgm:spPr/>
      <dgm:t>
        <a:bodyPr/>
        <a:lstStyle/>
        <a:p>
          <a:endParaRPr lang="en-US"/>
        </a:p>
      </dgm:t>
    </dgm:pt>
    <dgm:pt modelId="{4957D203-F8F2-479E-A0E5-C9D674F0A843}">
      <dgm:prSet phldrT="[Text]" custT="1"/>
      <dgm:spPr/>
      <dgm:t>
        <a:bodyPr/>
        <a:lstStyle/>
        <a:p>
          <a:r>
            <a:rPr lang="en-US" sz="2400" dirty="0" smtClean="0">
              <a:solidFill>
                <a:srgbClr val="33FF00"/>
              </a:solidFill>
              <a:latin typeface="+mj-lt"/>
            </a:rPr>
            <a:t>C</a:t>
          </a:r>
          <a:r>
            <a:rPr lang="en-US" sz="2400" dirty="0" smtClean="0">
              <a:latin typeface="+mj-lt"/>
            </a:rPr>
            <a:t>H</a:t>
          </a:r>
          <a:r>
            <a:rPr lang="en-US" sz="2400" dirty="0" smtClean="0">
              <a:solidFill>
                <a:srgbClr val="FF0000"/>
              </a:solidFill>
              <a:latin typeface="+mj-lt"/>
            </a:rPr>
            <a:t>A</a:t>
          </a:r>
          <a:r>
            <a:rPr lang="en-US" sz="2400" dirty="0" smtClean="0">
              <a:solidFill>
                <a:srgbClr val="33FF00"/>
              </a:solidFill>
              <a:latin typeface="+mj-lt"/>
            </a:rPr>
            <a:t>M</a:t>
          </a:r>
          <a:r>
            <a:rPr lang="en-US" sz="2400" dirty="0" smtClean="0">
              <a:solidFill>
                <a:srgbClr val="FFA314"/>
              </a:solidFill>
              <a:latin typeface="+mj-lt"/>
            </a:rPr>
            <a:t>P</a:t>
          </a:r>
          <a:r>
            <a:rPr lang="en-US" sz="2400" dirty="0" smtClean="0">
              <a:solidFill>
                <a:srgbClr val="FF0000"/>
              </a:solidFill>
              <a:latin typeface="+mj-lt"/>
            </a:rPr>
            <a:t>S</a:t>
          </a:r>
          <a:r>
            <a:rPr lang="en-US" sz="2400" dirty="0" smtClean="0">
              <a:latin typeface="+mj-lt"/>
            </a:rPr>
            <a:t>S Newsletter </a:t>
          </a:r>
          <a:r>
            <a:rPr lang="en-US" sz="2000" dirty="0" smtClean="0">
              <a:solidFill>
                <a:srgbClr val="FFFF00"/>
              </a:solidFill>
              <a:latin typeface="+mj-lt"/>
              <a:hlinkClick xmlns:r="http://schemas.openxmlformats.org/officeDocument/2006/relationships" r:id="rId1"/>
            </a:rPr>
            <a:t>http://hsa.jocogov.org/documents/CHAMPSSNewsletterSpring2012.pdf </a:t>
          </a:r>
          <a:endParaRPr lang="en-US" sz="2400" dirty="0">
            <a:solidFill>
              <a:srgbClr val="FFFF00"/>
            </a:solidFill>
            <a:latin typeface="+mj-lt"/>
          </a:endParaRPr>
        </a:p>
      </dgm:t>
    </dgm:pt>
    <dgm:pt modelId="{51598627-E8AB-4E37-8FB6-26E5202CBC2E}" type="parTrans" cxnId="{78C71175-E4BF-4F63-8704-3CBF02FB2E57}">
      <dgm:prSet/>
      <dgm:spPr/>
      <dgm:t>
        <a:bodyPr/>
        <a:lstStyle/>
        <a:p>
          <a:endParaRPr lang="en-US"/>
        </a:p>
      </dgm:t>
    </dgm:pt>
    <dgm:pt modelId="{EE0A42E9-E1A5-46F9-A719-42F76AE75F4F}" type="sibTrans" cxnId="{78C71175-E4BF-4F63-8704-3CBF02FB2E57}">
      <dgm:prSet/>
      <dgm:spPr/>
      <dgm:t>
        <a:bodyPr/>
        <a:lstStyle/>
        <a:p>
          <a:endParaRPr lang="en-US"/>
        </a:p>
      </dgm:t>
    </dgm:pt>
    <dgm:pt modelId="{DD2D3998-EEBE-48A0-9B30-4FF6445A410C}">
      <dgm:prSet phldrT="[Text]" custT="1"/>
      <dgm:spPr/>
      <dgm:t>
        <a:bodyPr/>
        <a:lstStyle/>
        <a:p>
          <a:r>
            <a:rPr lang="en-US" sz="2400" dirty="0" smtClean="0">
              <a:latin typeface="+mj-lt"/>
            </a:rPr>
            <a:t>Best Times Newspaper </a:t>
          </a:r>
          <a:r>
            <a:rPr lang="en-US" sz="2000" dirty="0" smtClean="0">
              <a:latin typeface="+mj-lt"/>
              <a:hlinkClick xmlns:r="http://schemas.openxmlformats.org/officeDocument/2006/relationships" r:id="rId2"/>
            </a:rPr>
            <a:t>http://hsa.jocogov.org/aging/articles/aaa_champss_announcement.shtml</a:t>
          </a:r>
          <a:endParaRPr lang="en-US" sz="2000" dirty="0">
            <a:latin typeface="+mj-lt"/>
          </a:endParaRPr>
        </a:p>
      </dgm:t>
    </dgm:pt>
    <dgm:pt modelId="{465F569F-1232-49D7-9D82-2A783622A63F}" type="parTrans" cxnId="{2E0A0CE2-2E2D-4ABC-BF1C-DE01DA33B671}">
      <dgm:prSet/>
      <dgm:spPr/>
      <dgm:t>
        <a:bodyPr/>
        <a:lstStyle/>
        <a:p>
          <a:endParaRPr lang="en-US"/>
        </a:p>
      </dgm:t>
    </dgm:pt>
    <dgm:pt modelId="{4C578738-DD6E-489C-BD99-7D149F3C803C}" type="sibTrans" cxnId="{2E0A0CE2-2E2D-4ABC-BF1C-DE01DA33B671}">
      <dgm:prSet/>
      <dgm:spPr/>
      <dgm:t>
        <a:bodyPr/>
        <a:lstStyle/>
        <a:p>
          <a:endParaRPr lang="en-US"/>
        </a:p>
      </dgm:t>
    </dgm:pt>
    <dgm:pt modelId="{7356A76A-F39B-4F11-AAC4-1211CD258D70}">
      <dgm:prSet phldrT="[Text]" custT="1"/>
      <dgm:spPr/>
      <dgm:t>
        <a:bodyPr/>
        <a:lstStyle/>
        <a:p>
          <a:r>
            <a:rPr lang="en-US" sz="2400" dirty="0" smtClean="0">
              <a:latin typeface="+mj-lt"/>
            </a:rPr>
            <a:t>Website </a:t>
          </a:r>
          <a:r>
            <a:rPr lang="en-US" sz="2000" b="1" dirty="0" smtClean="0">
              <a:solidFill>
                <a:srgbClr val="FF0000"/>
              </a:solidFill>
              <a:latin typeface="+mj-lt"/>
              <a:hlinkClick xmlns:r="http://schemas.openxmlformats.org/officeDocument/2006/relationships" r:id="rId3"/>
            </a:rPr>
            <a:t>http://hsa.jocogov.org</a:t>
          </a:r>
          <a:endParaRPr lang="en-US" sz="2000" dirty="0">
            <a:latin typeface="+mj-lt"/>
          </a:endParaRPr>
        </a:p>
      </dgm:t>
    </dgm:pt>
    <dgm:pt modelId="{926B36E3-6D62-478C-A5D5-ECF20212997C}" type="sibTrans" cxnId="{15A649FD-07A7-4DBB-A153-6C25F58FED17}">
      <dgm:prSet/>
      <dgm:spPr/>
      <dgm:t>
        <a:bodyPr/>
        <a:lstStyle/>
        <a:p>
          <a:endParaRPr lang="en-US"/>
        </a:p>
      </dgm:t>
    </dgm:pt>
    <dgm:pt modelId="{87D26735-C6BA-484D-8425-36A35876AC8E}" type="parTrans" cxnId="{15A649FD-07A7-4DBB-A153-6C25F58FED17}">
      <dgm:prSet/>
      <dgm:spPr/>
      <dgm:t>
        <a:bodyPr/>
        <a:lstStyle/>
        <a:p>
          <a:endParaRPr lang="en-US"/>
        </a:p>
      </dgm:t>
    </dgm:pt>
    <dgm:pt modelId="{AD675B1B-82E5-4500-9070-6CAE453FFCD1}" type="pres">
      <dgm:prSet presAssocID="{DF4E92CA-4ADB-4C88-B320-A57A4702F23B}" presName="linear" presStyleCnt="0">
        <dgm:presLayoutVars>
          <dgm:animLvl val="lvl"/>
          <dgm:resizeHandles val="exact"/>
        </dgm:presLayoutVars>
      </dgm:prSet>
      <dgm:spPr/>
      <dgm:t>
        <a:bodyPr/>
        <a:lstStyle/>
        <a:p>
          <a:endParaRPr lang="en-US"/>
        </a:p>
      </dgm:t>
    </dgm:pt>
    <dgm:pt modelId="{198602B4-8E0A-4F81-831A-C0BECEE5A891}" type="pres">
      <dgm:prSet presAssocID="{17593F62-0449-4B4D-9E55-53AB2A780FFA}" presName="parentText" presStyleLbl="node1" presStyleIdx="0" presStyleCnt="4" custLinFactY="-28374" custLinFactNeighborY="-100000">
        <dgm:presLayoutVars>
          <dgm:chMax val="0"/>
          <dgm:bulletEnabled val="1"/>
        </dgm:presLayoutVars>
      </dgm:prSet>
      <dgm:spPr/>
      <dgm:t>
        <a:bodyPr/>
        <a:lstStyle/>
        <a:p>
          <a:endParaRPr lang="en-US"/>
        </a:p>
      </dgm:t>
    </dgm:pt>
    <dgm:pt modelId="{CCDC08BC-7E96-43F2-9359-3F85915132D3}" type="pres">
      <dgm:prSet presAssocID="{DA7EE4CA-18DD-4649-A017-19650C0C7340}" presName="spacer" presStyleCnt="0"/>
      <dgm:spPr/>
    </dgm:pt>
    <dgm:pt modelId="{8A8CE32B-EC96-4E9F-A532-41D12879CA95}" type="pres">
      <dgm:prSet presAssocID="{4957D203-F8F2-479E-A0E5-C9D674F0A843}" presName="parentText" presStyleLbl="node1" presStyleIdx="1" presStyleCnt="4" custLinFactNeighborY="-38194">
        <dgm:presLayoutVars>
          <dgm:chMax val="0"/>
          <dgm:bulletEnabled val="1"/>
        </dgm:presLayoutVars>
      </dgm:prSet>
      <dgm:spPr/>
      <dgm:t>
        <a:bodyPr/>
        <a:lstStyle/>
        <a:p>
          <a:endParaRPr lang="en-US"/>
        </a:p>
      </dgm:t>
    </dgm:pt>
    <dgm:pt modelId="{FDE72124-3505-43A5-8268-B2D38C4AFA4F}" type="pres">
      <dgm:prSet presAssocID="{EE0A42E9-E1A5-46F9-A719-42F76AE75F4F}" presName="spacer" presStyleCnt="0"/>
      <dgm:spPr/>
    </dgm:pt>
    <dgm:pt modelId="{0F6793BE-CBDE-4BDB-8C4E-B14FC9BEE66F}" type="pres">
      <dgm:prSet presAssocID="{DD2D3998-EEBE-48A0-9B30-4FF6445A410C}" presName="parentText" presStyleLbl="node1" presStyleIdx="2" presStyleCnt="4" custLinFactNeighborY="-50000">
        <dgm:presLayoutVars>
          <dgm:chMax val="0"/>
          <dgm:bulletEnabled val="1"/>
        </dgm:presLayoutVars>
      </dgm:prSet>
      <dgm:spPr/>
      <dgm:t>
        <a:bodyPr/>
        <a:lstStyle/>
        <a:p>
          <a:endParaRPr lang="en-US"/>
        </a:p>
      </dgm:t>
    </dgm:pt>
    <dgm:pt modelId="{F2A3DC8F-26C6-4531-BB11-EB947C219A94}" type="pres">
      <dgm:prSet presAssocID="{4C578738-DD6E-489C-BD99-7D149F3C803C}" presName="spacer" presStyleCnt="0"/>
      <dgm:spPr/>
    </dgm:pt>
    <dgm:pt modelId="{E4C4B548-DD41-4AF4-8E4A-57DB6FBC3ACF}" type="pres">
      <dgm:prSet presAssocID="{7356A76A-F39B-4F11-AAC4-1211CD258D70}" presName="parentText" presStyleLbl="node1" presStyleIdx="3" presStyleCnt="4" custLinFactNeighborY="-41828">
        <dgm:presLayoutVars>
          <dgm:chMax val="0"/>
          <dgm:bulletEnabled val="1"/>
        </dgm:presLayoutVars>
      </dgm:prSet>
      <dgm:spPr/>
      <dgm:t>
        <a:bodyPr/>
        <a:lstStyle/>
        <a:p>
          <a:endParaRPr lang="en-US"/>
        </a:p>
      </dgm:t>
    </dgm:pt>
  </dgm:ptLst>
  <dgm:cxnLst>
    <dgm:cxn modelId="{4F47CEDD-5FD1-4970-9FCA-EC4D4D98ACC1}" type="presOf" srcId="{17593F62-0449-4B4D-9E55-53AB2A780FFA}" destId="{198602B4-8E0A-4F81-831A-C0BECEE5A891}" srcOrd="0" destOrd="0" presId="urn:microsoft.com/office/officeart/2005/8/layout/vList2"/>
    <dgm:cxn modelId="{78C71175-E4BF-4F63-8704-3CBF02FB2E57}" srcId="{DF4E92CA-4ADB-4C88-B320-A57A4702F23B}" destId="{4957D203-F8F2-479E-A0E5-C9D674F0A843}" srcOrd="1" destOrd="0" parTransId="{51598627-E8AB-4E37-8FB6-26E5202CBC2E}" sibTransId="{EE0A42E9-E1A5-46F9-A719-42F76AE75F4F}"/>
    <dgm:cxn modelId="{15A649FD-07A7-4DBB-A153-6C25F58FED17}" srcId="{DF4E92CA-4ADB-4C88-B320-A57A4702F23B}" destId="{7356A76A-F39B-4F11-AAC4-1211CD258D70}" srcOrd="3" destOrd="0" parTransId="{87D26735-C6BA-484D-8425-36A35876AC8E}" sibTransId="{926B36E3-6D62-478C-A5D5-ECF20212997C}"/>
    <dgm:cxn modelId="{F3518A04-EB59-4383-A886-40EC071BDEA7}" type="presOf" srcId="{7356A76A-F39B-4F11-AAC4-1211CD258D70}" destId="{E4C4B548-DD41-4AF4-8E4A-57DB6FBC3ACF}" srcOrd="0" destOrd="0" presId="urn:microsoft.com/office/officeart/2005/8/layout/vList2"/>
    <dgm:cxn modelId="{2E0A0CE2-2E2D-4ABC-BF1C-DE01DA33B671}" srcId="{DF4E92CA-4ADB-4C88-B320-A57A4702F23B}" destId="{DD2D3998-EEBE-48A0-9B30-4FF6445A410C}" srcOrd="2" destOrd="0" parTransId="{465F569F-1232-49D7-9D82-2A783622A63F}" sibTransId="{4C578738-DD6E-489C-BD99-7D149F3C803C}"/>
    <dgm:cxn modelId="{DF1AC21B-7C1D-44F6-8E80-B45B95F7B5EF}" srcId="{DF4E92CA-4ADB-4C88-B320-A57A4702F23B}" destId="{17593F62-0449-4B4D-9E55-53AB2A780FFA}" srcOrd="0" destOrd="0" parTransId="{41FBCDD8-D4AE-4E7F-AD31-30A4A3BC10F8}" sibTransId="{DA7EE4CA-18DD-4649-A017-19650C0C7340}"/>
    <dgm:cxn modelId="{85296A83-8446-471A-B594-E4C4BC65B4FE}" type="presOf" srcId="{DD2D3998-EEBE-48A0-9B30-4FF6445A410C}" destId="{0F6793BE-CBDE-4BDB-8C4E-B14FC9BEE66F}" srcOrd="0" destOrd="0" presId="urn:microsoft.com/office/officeart/2005/8/layout/vList2"/>
    <dgm:cxn modelId="{8668C239-1368-4A5A-AA5D-F543F4DDB1BD}" type="presOf" srcId="{DF4E92CA-4ADB-4C88-B320-A57A4702F23B}" destId="{AD675B1B-82E5-4500-9070-6CAE453FFCD1}" srcOrd="0" destOrd="0" presId="urn:microsoft.com/office/officeart/2005/8/layout/vList2"/>
    <dgm:cxn modelId="{8183959D-92AB-4EB0-90FE-F702BCDFBF1F}" type="presOf" srcId="{4957D203-F8F2-479E-A0E5-C9D674F0A843}" destId="{8A8CE32B-EC96-4E9F-A532-41D12879CA95}" srcOrd="0" destOrd="0" presId="urn:microsoft.com/office/officeart/2005/8/layout/vList2"/>
    <dgm:cxn modelId="{71EDE600-4872-4C4D-B2E6-13D58B6D1C38}" type="presParOf" srcId="{AD675B1B-82E5-4500-9070-6CAE453FFCD1}" destId="{198602B4-8E0A-4F81-831A-C0BECEE5A891}" srcOrd="0" destOrd="0" presId="urn:microsoft.com/office/officeart/2005/8/layout/vList2"/>
    <dgm:cxn modelId="{039B7754-C649-40F9-BE0A-F33C89AEACB7}" type="presParOf" srcId="{AD675B1B-82E5-4500-9070-6CAE453FFCD1}" destId="{CCDC08BC-7E96-43F2-9359-3F85915132D3}" srcOrd="1" destOrd="0" presId="urn:microsoft.com/office/officeart/2005/8/layout/vList2"/>
    <dgm:cxn modelId="{E145D8C1-3A6B-40E2-BB44-0EFEFB42F1EC}" type="presParOf" srcId="{AD675B1B-82E5-4500-9070-6CAE453FFCD1}" destId="{8A8CE32B-EC96-4E9F-A532-41D12879CA95}" srcOrd="2" destOrd="0" presId="urn:microsoft.com/office/officeart/2005/8/layout/vList2"/>
    <dgm:cxn modelId="{EC255130-9011-45DB-861B-B05611B45618}" type="presParOf" srcId="{AD675B1B-82E5-4500-9070-6CAE453FFCD1}" destId="{FDE72124-3505-43A5-8268-B2D38C4AFA4F}" srcOrd="3" destOrd="0" presId="urn:microsoft.com/office/officeart/2005/8/layout/vList2"/>
    <dgm:cxn modelId="{17F7099D-B25A-4479-84EE-26C4DF075990}" type="presParOf" srcId="{AD675B1B-82E5-4500-9070-6CAE453FFCD1}" destId="{0F6793BE-CBDE-4BDB-8C4E-B14FC9BEE66F}" srcOrd="4" destOrd="0" presId="urn:microsoft.com/office/officeart/2005/8/layout/vList2"/>
    <dgm:cxn modelId="{5F0505CB-E826-4B6A-99A9-C590A50C04A1}" type="presParOf" srcId="{AD675B1B-82E5-4500-9070-6CAE453FFCD1}" destId="{F2A3DC8F-26C6-4531-BB11-EB947C219A94}" srcOrd="5" destOrd="0" presId="urn:microsoft.com/office/officeart/2005/8/layout/vList2"/>
    <dgm:cxn modelId="{1A909DB3-78EE-4965-91FE-D25F8FE93228}" type="presParOf" srcId="{AD675B1B-82E5-4500-9070-6CAE453FFCD1}" destId="{E4C4B548-DD41-4AF4-8E4A-57DB6FBC3ACF}"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38AC42-3165-419B-90FE-3E68E93C0CC7}">
      <dsp:nvSpPr>
        <dsp:cNvPr id="0" name=""/>
        <dsp:cNvSpPr/>
      </dsp:nvSpPr>
      <dsp:spPr>
        <a:xfrm>
          <a:off x="0" y="30587"/>
          <a:ext cx="6096000" cy="748800"/>
        </a:xfrm>
        <a:prstGeom prst="roundRect">
          <a:avLst/>
        </a:prstGeom>
        <a:solidFill>
          <a:schemeClr val="accent1">
            <a:hueOff val="0"/>
            <a:satOff val="0"/>
            <a:lumOff val="0"/>
            <a:alphaOff val="0"/>
          </a:schemeClr>
        </a:solidFill>
        <a:ln w="25400" cap="flat" cmpd="sng" algn="ctr">
          <a:solidFill>
            <a:schemeClr val="bg1">
              <a:lumMod val="25000"/>
              <a:lumOff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mj-lt"/>
            </a:rPr>
            <a:t>Must have </a:t>
          </a:r>
          <a:r>
            <a:rPr lang="en-US" sz="3200" b="1" kern="1200" dirty="0" smtClean="0">
              <a:solidFill>
                <a:srgbClr val="33FF00"/>
              </a:solidFill>
              <a:latin typeface="+mj-lt"/>
            </a:rPr>
            <a:t>C</a:t>
          </a:r>
          <a:r>
            <a:rPr lang="en-US" sz="3200" kern="1200" dirty="0" smtClean="0">
              <a:latin typeface="+mj-lt"/>
            </a:rPr>
            <a:t>hoices</a:t>
          </a:r>
          <a:endParaRPr lang="en-US" sz="3200" kern="1200" dirty="0">
            <a:latin typeface="+mj-lt"/>
          </a:endParaRPr>
        </a:p>
      </dsp:txBody>
      <dsp:txXfrm>
        <a:off x="0" y="30587"/>
        <a:ext cx="6096000" cy="748800"/>
      </dsp:txXfrm>
    </dsp:sp>
    <dsp:sp modelId="{9BE87972-2373-4FC2-B1C2-1F7609DE228D}">
      <dsp:nvSpPr>
        <dsp:cNvPr id="0" name=""/>
        <dsp:cNvSpPr/>
      </dsp:nvSpPr>
      <dsp:spPr>
        <a:xfrm>
          <a:off x="0" y="914401"/>
          <a:ext cx="60960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mj-lt"/>
            </a:rPr>
            <a:t>Must be </a:t>
          </a:r>
          <a:r>
            <a:rPr lang="en-US" sz="3200" b="1" kern="1200" dirty="0" smtClean="0">
              <a:solidFill>
                <a:srgbClr val="00B0F0"/>
              </a:solidFill>
              <a:latin typeface="+mj-lt"/>
            </a:rPr>
            <a:t>H</a:t>
          </a:r>
          <a:r>
            <a:rPr lang="en-US" sz="3200" kern="1200" dirty="0" smtClean="0">
              <a:latin typeface="+mj-lt"/>
            </a:rPr>
            <a:t>ealthy</a:t>
          </a:r>
          <a:endParaRPr lang="en-US" sz="3200" kern="1200" dirty="0">
            <a:latin typeface="+mj-lt"/>
          </a:endParaRPr>
        </a:p>
      </dsp:txBody>
      <dsp:txXfrm>
        <a:off x="0" y="914401"/>
        <a:ext cx="6096000" cy="748800"/>
      </dsp:txXfrm>
    </dsp:sp>
    <dsp:sp modelId="{ABADD866-AE0D-48AF-B52C-D5DA5CDE62DE}">
      <dsp:nvSpPr>
        <dsp:cNvPr id="0" name=""/>
        <dsp:cNvSpPr/>
      </dsp:nvSpPr>
      <dsp:spPr>
        <a:xfrm>
          <a:off x="0" y="1795002"/>
          <a:ext cx="60960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mj-lt"/>
            </a:rPr>
            <a:t>Must be </a:t>
          </a:r>
          <a:r>
            <a:rPr lang="en-US" sz="3200" kern="1200" dirty="0" smtClean="0">
              <a:solidFill>
                <a:srgbClr val="FF0000"/>
              </a:solidFill>
              <a:latin typeface="+mj-lt"/>
            </a:rPr>
            <a:t>A</a:t>
          </a:r>
          <a:r>
            <a:rPr lang="en-US" sz="3200" kern="1200" dirty="0" smtClean="0">
              <a:latin typeface="+mj-lt"/>
            </a:rPr>
            <a:t>ppetizing</a:t>
          </a:r>
          <a:endParaRPr lang="en-US" sz="3200" kern="1200" dirty="0">
            <a:latin typeface="+mj-lt"/>
          </a:endParaRPr>
        </a:p>
      </dsp:txBody>
      <dsp:txXfrm>
        <a:off x="0" y="1795002"/>
        <a:ext cx="6096000" cy="748800"/>
      </dsp:txXfrm>
    </dsp:sp>
    <dsp:sp modelId="{E9D36ED0-01F2-4382-AE37-4A04D7725613}">
      <dsp:nvSpPr>
        <dsp:cNvPr id="0" name=""/>
        <dsp:cNvSpPr/>
      </dsp:nvSpPr>
      <dsp:spPr>
        <a:xfrm>
          <a:off x="0" y="2560680"/>
          <a:ext cx="60960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mj-lt"/>
            </a:rPr>
            <a:t>Must be complete </a:t>
          </a:r>
          <a:r>
            <a:rPr lang="en-US" sz="3200" b="1" kern="1200" dirty="0" smtClean="0">
              <a:solidFill>
                <a:srgbClr val="33FF00"/>
              </a:solidFill>
              <a:latin typeface="+mj-lt"/>
            </a:rPr>
            <a:t>M</a:t>
          </a:r>
          <a:r>
            <a:rPr lang="en-US" sz="3200" kern="1200" dirty="0" smtClean="0">
              <a:latin typeface="+mj-lt"/>
            </a:rPr>
            <a:t>eal </a:t>
          </a:r>
          <a:r>
            <a:rPr lang="en-US" sz="3200" b="1" kern="1200" dirty="0" smtClean="0">
              <a:solidFill>
                <a:srgbClr val="FFA314"/>
              </a:solidFill>
              <a:latin typeface="+mj-lt"/>
            </a:rPr>
            <a:t>P</a:t>
          </a:r>
          <a:r>
            <a:rPr lang="en-US" sz="3200" kern="1200" dirty="0" smtClean="0">
              <a:latin typeface="+mj-lt"/>
            </a:rPr>
            <a:t>lan</a:t>
          </a:r>
          <a:endParaRPr lang="en-US" sz="3200" kern="1200" dirty="0">
            <a:latin typeface="+mj-lt"/>
          </a:endParaRPr>
        </a:p>
      </dsp:txBody>
      <dsp:txXfrm>
        <a:off x="0" y="2560680"/>
        <a:ext cx="6096000" cy="748800"/>
      </dsp:txXfrm>
    </dsp:sp>
    <dsp:sp modelId="{368C61BA-1FC2-4A47-A097-B3E76287CA29}">
      <dsp:nvSpPr>
        <dsp:cNvPr id="0" name=""/>
        <dsp:cNvSpPr/>
      </dsp:nvSpPr>
      <dsp:spPr>
        <a:xfrm>
          <a:off x="0" y="3401640"/>
          <a:ext cx="60960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mj-lt"/>
            </a:rPr>
            <a:t>Must be a </a:t>
          </a:r>
          <a:r>
            <a:rPr lang="en-US" sz="3200" b="1" kern="1200" dirty="0" smtClean="0">
              <a:solidFill>
                <a:srgbClr val="FF0000"/>
              </a:solidFill>
              <a:latin typeface="+mj-lt"/>
            </a:rPr>
            <a:t>S</a:t>
          </a:r>
          <a:r>
            <a:rPr lang="en-US" sz="3200" kern="1200" dirty="0" smtClean="0">
              <a:latin typeface="+mj-lt"/>
            </a:rPr>
            <a:t>olution for </a:t>
          </a:r>
          <a:r>
            <a:rPr lang="en-US" sz="3200" b="1" kern="1200" dirty="0" smtClean="0">
              <a:solidFill>
                <a:srgbClr val="00B0F0"/>
              </a:solidFill>
              <a:latin typeface="+mj-lt"/>
            </a:rPr>
            <a:t>S</a:t>
          </a:r>
          <a:r>
            <a:rPr lang="en-US" sz="3200" kern="1200" dirty="0" smtClean="0">
              <a:latin typeface="+mj-lt"/>
            </a:rPr>
            <a:t>eniors</a:t>
          </a:r>
          <a:endParaRPr lang="en-US" sz="3200" kern="1200" dirty="0">
            <a:latin typeface="+mj-lt"/>
          </a:endParaRPr>
        </a:p>
      </dsp:txBody>
      <dsp:txXfrm>
        <a:off x="0" y="3401640"/>
        <a:ext cx="6096000" cy="748800"/>
      </dsp:txXfrm>
    </dsp:sp>
    <dsp:sp modelId="{43B073AA-F08B-4A49-AB2A-3522F043E483}">
      <dsp:nvSpPr>
        <dsp:cNvPr id="0" name=""/>
        <dsp:cNvSpPr/>
      </dsp:nvSpPr>
      <dsp:spPr>
        <a:xfrm>
          <a:off x="0" y="4242600"/>
          <a:ext cx="60960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mj-lt"/>
            </a:rPr>
            <a:t>That spells </a:t>
          </a:r>
          <a:r>
            <a:rPr lang="en-US" sz="3200" b="1" kern="1200" dirty="0" smtClean="0">
              <a:solidFill>
                <a:srgbClr val="33FF00"/>
              </a:solidFill>
              <a:latin typeface="+mj-lt"/>
            </a:rPr>
            <a:t>C</a:t>
          </a:r>
          <a:r>
            <a:rPr lang="en-US" sz="3200" b="1" kern="1200" dirty="0" smtClean="0">
              <a:solidFill>
                <a:srgbClr val="00B0F0"/>
              </a:solidFill>
              <a:latin typeface="+mj-lt"/>
            </a:rPr>
            <a:t>H</a:t>
          </a:r>
          <a:r>
            <a:rPr lang="en-US" sz="3200" b="1" kern="1200" dirty="0" smtClean="0">
              <a:solidFill>
                <a:srgbClr val="FF0000"/>
              </a:solidFill>
              <a:latin typeface="+mj-lt"/>
            </a:rPr>
            <a:t>A</a:t>
          </a:r>
          <a:r>
            <a:rPr lang="en-US" sz="3200" b="1" kern="1200" dirty="0" smtClean="0">
              <a:solidFill>
                <a:srgbClr val="00B050"/>
              </a:solidFill>
              <a:latin typeface="+mj-lt"/>
            </a:rPr>
            <a:t>M</a:t>
          </a:r>
          <a:r>
            <a:rPr lang="en-US" sz="3200" b="1" kern="1200" dirty="0" smtClean="0">
              <a:solidFill>
                <a:srgbClr val="FFA314"/>
              </a:solidFill>
              <a:latin typeface="+mj-lt"/>
            </a:rPr>
            <a:t>P</a:t>
          </a:r>
          <a:r>
            <a:rPr lang="en-US" sz="3200" b="1" kern="1200" dirty="0" smtClean="0">
              <a:solidFill>
                <a:srgbClr val="FF0000"/>
              </a:solidFill>
              <a:latin typeface="+mj-lt"/>
            </a:rPr>
            <a:t>S</a:t>
          </a:r>
          <a:r>
            <a:rPr lang="en-US" sz="3200" b="1" kern="1200" dirty="0" smtClean="0">
              <a:solidFill>
                <a:srgbClr val="00B0F0"/>
              </a:solidFill>
              <a:latin typeface="+mj-lt"/>
            </a:rPr>
            <a:t>S</a:t>
          </a:r>
          <a:endParaRPr lang="en-US" sz="3200" kern="1200" dirty="0">
            <a:solidFill>
              <a:srgbClr val="00B0F0"/>
            </a:solidFill>
            <a:latin typeface="+mj-lt"/>
          </a:endParaRPr>
        </a:p>
      </dsp:txBody>
      <dsp:txXfrm>
        <a:off x="0" y="4242600"/>
        <a:ext cx="6096000" cy="74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6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3011" name="Rectangle 3"/>
          <p:cNvSpPr>
            <a:spLocks noGrp="1" noChangeArrowheads="1"/>
          </p:cNvSpPr>
          <p:nvPr>
            <p:ph type="dt" sz="quarter" idx="1"/>
          </p:nvPr>
        </p:nvSpPr>
        <p:spPr bwMode="auto">
          <a:xfrm>
            <a:off x="3886200" y="0"/>
            <a:ext cx="2971800" cy="46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3012" name="Rectangle 4"/>
          <p:cNvSpPr>
            <a:spLocks noGrp="1" noChangeArrowheads="1"/>
          </p:cNvSpPr>
          <p:nvPr>
            <p:ph type="ftr" sz="quarter" idx="2"/>
          </p:nvPr>
        </p:nvSpPr>
        <p:spPr bwMode="auto">
          <a:xfrm>
            <a:off x="0" y="8847853"/>
            <a:ext cx="2971800" cy="4660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3013" name="Rectangle 5"/>
          <p:cNvSpPr>
            <a:spLocks noGrp="1" noChangeArrowheads="1"/>
          </p:cNvSpPr>
          <p:nvPr>
            <p:ph type="sldNum" sz="quarter" idx="3"/>
          </p:nvPr>
        </p:nvSpPr>
        <p:spPr bwMode="auto">
          <a:xfrm>
            <a:off x="3886200" y="8847853"/>
            <a:ext cx="2971800" cy="4660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C5296187-F664-49EC-B718-D0FB6EE283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6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27" name="Rectangle 3"/>
          <p:cNvSpPr>
            <a:spLocks noGrp="1" noChangeArrowheads="1"/>
          </p:cNvSpPr>
          <p:nvPr>
            <p:ph type="dt" idx="1"/>
          </p:nvPr>
        </p:nvSpPr>
        <p:spPr bwMode="auto">
          <a:xfrm>
            <a:off x="3886200" y="0"/>
            <a:ext cx="2971800" cy="46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424721"/>
            <a:ext cx="5029200" cy="41909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47853"/>
            <a:ext cx="2971800" cy="4660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31" name="Rectangle 7"/>
          <p:cNvSpPr>
            <a:spLocks noGrp="1" noChangeArrowheads="1"/>
          </p:cNvSpPr>
          <p:nvPr>
            <p:ph type="sldNum" sz="quarter" idx="5"/>
          </p:nvPr>
        </p:nvSpPr>
        <p:spPr bwMode="auto">
          <a:xfrm>
            <a:off x="3886200" y="8847853"/>
            <a:ext cx="2971800" cy="4660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415B9CF5-C6B1-4326-9EAC-8A56E060F5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FA7045-0960-4238-88F7-0BD0C118BBF8}" type="slidenum">
              <a:rPr lang="en-US"/>
              <a:pPr/>
              <a:t>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600" dirty="0" smtClean="0"/>
              <a:t>I’m delighted to be here and excited to tell you about our CHAMPSS program which we implemented in</a:t>
            </a:r>
            <a:r>
              <a:rPr lang="en-US" sz="1600" baseline="0" dirty="0" smtClean="0"/>
              <a:t> </a:t>
            </a:r>
            <a:r>
              <a:rPr lang="en-US" sz="1600" dirty="0" smtClean="0"/>
              <a:t>2008.This is a work in progress which began in 2006 and we continue</a:t>
            </a:r>
            <a:r>
              <a:rPr lang="en-US" sz="1600" baseline="0" dirty="0" smtClean="0"/>
              <a:t> to </a:t>
            </a:r>
            <a:r>
              <a:rPr lang="en-US" sz="1600" dirty="0" smtClean="0"/>
              <a:t> change and tweak as we go along.  So my disclaimer</a:t>
            </a:r>
            <a:r>
              <a:rPr lang="en-US" sz="1600" baseline="0" dirty="0" smtClean="0"/>
              <a:t> here is that we don’t have all the answers but hopefully I can guide and a point of reference to start with.</a:t>
            </a:r>
            <a:endParaRPr lang="en-US" sz="1600" dirty="0" smtClean="0"/>
          </a:p>
          <a:p>
            <a:pPr eaLnBrk="1" hangingPunct="1"/>
            <a:endParaRPr lang="en-US" sz="16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786AD2-9DF5-42A3-8CED-481EEC492611}" type="slidenum">
              <a:rPr lang="en-US"/>
              <a:pPr/>
              <a:t>15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z="1600" dirty="0" smtClean="0"/>
              <a:t>What else is CHAMPSS? It’s a new way to serve the nutritional and  social needs of older adults. We challenged ourselves to think outside the box. What we came up with was a non-traditional congregate program.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 So …..we partnered with Hy-Vee which is a grocery store. As you can see it’s lovely. It’s a chain and there are Hy-Vee grocery stores throughout our county. So why Hy-Vee? Several reasons. First, this store has a dietitian that I work closely with which is extremely helpful. Second, Hy-Vee stores are health oriented. Third, the store is right across the street from our office building. You couldn’t ask for more convenience then that for a new program. Fourth, this store has a food court system with a large dining area. Lastly, Hy-Vee’s focus is to make their customers lives, easier, happier, and healthier. We believe in their mission and feel it was in line with ours. </a:t>
            </a:r>
          </a:p>
          <a:p>
            <a:pPr eaLnBrk="1" hangingPunct="1"/>
            <a:r>
              <a:rPr lang="en-US" sz="1200" dirty="0" smtClean="0"/>
              <a:t>. </a:t>
            </a:r>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 So …..we partnered with Hy-Vee which is a grocery store. As you can see it’s lovely. It’s a chain and there are Hy-Vee grocery stores throughout our county. So why Hy-Vee? Several reasons. First, this store has a dietitian that I work closely with which is extremely helpful. Second, Hy-Vee stores are health oriented. Third, the store is right across the street from our office building. You couldn’t ask for more convenience then that for a new program. Fourth, this store has a food court system with a large dining area. Lastly, Hy-Vee’s focus is to make their customers lives, easier, happier, and healthier. We believe in their mission and feel it was in line with ours. </a:t>
            </a:r>
          </a:p>
          <a:p>
            <a:pPr eaLnBrk="1" hangingPunct="1"/>
            <a:r>
              <a:rPr lang="en-US" sz="1200" dirty="0" smtClean="0"/>
              <a:t>. </a:t>
            </a:r>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30ACCCF-4E0F-4213-936B-01F8EE648545}" type="slidenum">
              <a:rPr lang="en-US" smtClean="0"/>
              <a:pPr/>
              <a:t>19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500" dirty="0" smtClean="0"/>
              <a:t>In the beginning we made</a:t>
            </a:r>
            <a:r>
              <a:rPr lang="en-US" sz="1500" baseline="0" dirty="0" smtClean="0"/>
              <a:t> presentations at the senior centers and talked with groups of people at the high rises  as a way of marketing.  After the initial roll out of the program we decided to make the information available at the grocery store…making it as user friendly for the seniors as possible.  This was adequate when working with 1 store but as the program grew and people were sharing the information we realized that we needed a better system.  Besides, we were spending hours on the telephone explaining one on one how the program worked and answering questions.  When the 2</a:t>
            </a:r>
            <a:r>
              <a:rPr lang="en-US" sz="1500" baseline="30000" dirty="0" smtClean="0"/>
              <a:t>nd</a:t>
            </a:r>
            <a:r>
              <a:rPr lang="en-US" sz="1500" baseline="0" dirty="0" smtClean="0"/>
              <a:t> location was launched we changed our system to enrollment sessions.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So now we had to develop information for participants regarding how the CHAMPSS program worked. We have packets which consists of 3 forms and an envelope. This is the first form. The program guidelines … which are easy as 1-2-3. It spells out exactly what a potential participant needs to do to sign-up for the program. Fill out he order form &amp; the assessment and send it to our office address hopefully with a donation. All processing of CHAMPSS paperwork takes place at the main nutrition program office. </a:t>
            </a:r>
          </a:p>
          <a:p>
            <a:pPr eaLnBrk="1" hangingPunct="1"/>
            <a:endParaRPr lang="en-US" sz="1500" baseline="0" dirty="0" smtClean="0"/>
          </a:p>
          <a:p>
            <a:pPr eaLnBrk="1" hangingPunct="1"/>
            <a:r>
              <a:rPr lang="en-US" sz="1500" baseline="0" dirty="0" smtClean="0"/>
              <a:t>1.Being able to walk the seniors thru the process</a:t>
            </a:r>
          </a:p>
          <a:p>
            <a:pPr eaLnBrk="1" hangingPunct="1"/>
            <a:r>
              <a:rPr lang="en-US" sz="1500" baseline="0" dirty="0" smtClean="0"/>
              <a:t>2.sharing some nutrition education with them</a:t>
            </a:r>
          </a:p>
          <a:p>
            <a:pPr eaLnBrk="1" hangingPunct="1"/>
            <a:r>
              <a:rPr lang="en-US" sz="1500" baseline="0" dirty="0" smtClean="0"/>
              <a:t>3.talking about healthy choice and </a:t>
            </a:r>
          </a:p>
          <a:p>
            <a:pPr eaLnBrk="1" hangingPunct="1"/>
            <a:r>
              <a:rPr lang="en-US" sz="1500" baseline="0" dirty="0" smtClean="0"/>
              <a:t>4. finally the importance of donations</a:t>
            </a:r>
          </a:p>
          <a:p>
            <a:pPr eaLnBrk="1" hangingPunct="1"/>
            <a:r>
              <a:rPr lang="en-US" sz="1500" baseline="0" dirty="0" smtClean="0"/>
              <a:t>We have found we have far fewer problems, questions, concerns from the seniors.  Plus it’s exciting to see how many seniors are interested in eating healthy.  </a:t>
            </a:r>
            <a:endParaRPr lang="en-US" sz="15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30ACCCF-4E0F-4213-936B-01F8EE648545}" type="slidenum">
              <a:rPr lang="en-US" smtClean="0"/>
              <a:pPr/>
              <a:t>20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500" dirty="0" smtClean="0"/>
              <a:t>In the beginning we made</a:t>
            </a:r>
            <a:r>
              <a:rPr lang="en-US" sz="1500" baseline="0" dirty="0" smtClean="0"/>
              <a:t> presentations at the senior centers and talked with groups of people at the high rises  as a way of marketing.  After the initial roll out of the program we decided to make the information available at the grocery store…making it as user friendly for the seniors as possible.  This was adequate when working with 1 store but as the program grew and people were sharing the information we realized that we needed a better system.  Besides, we were spending hours on the telephone explaining one on one how the program worked and answering questions.  When the 2</a:t>
            </a:r>
            <a:r>
              <a:rPr lang="en-US" sz="1500" baseline="30000" dirty="0" smtClean="0"/>
              <a:t>nd</a:t>
            </a:r>
            <a:r>
              <a:rPr lang="en-US" sz="1500" baseline="0" dirty="0" smtClean="0"/>
              <a:t> location was launched we changed our system to enrollment sessions.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So now we had to develop information for participants regarding how the CHAMPSS program worked. We have packets which consists of 3 forms and an envelope. This is the first form. The program guidelines … which are easy as 1-2-3. It spells out exactly what a potential participant needs to do to sign-up for the program. Fill out he order form &amp; the assessment and send it to our office address hopefully with a donation. All processing of CHAMPSS paperwork takes place at the main nutrition program office. </a:t>
            </a:r>
          </a:p>
          <a:p>
            <a:pPr eaLnBrk="1" hangingPunct="1"/>
            <a:endParaRPr lang="en-US" sz="1500" baseline="0" dirty="0" smtClean="0"/>
          </a:p>
          <a:p>
            <a:pPr eaLnBrk="1" hangingPunct="1"/>
            <a:r>
              <a:rPr lang="en-US" sz="1500" baseline="0" dirty="0" smtClean="0"/>
              <a:t>1.Being able to walk the seniors thru the process</a:t>
            </a:r>
          </a:p>
          <a:p>
            <a:pPr eaLnBrk="1" hangingPunct="1"/>
            <a:r>
              <a:rPr lang="en-US" sz="1500" baseline="0" dirty="0" smtClean="0"/>
              <a:t>2.sharing some nutrition education with them</a:t>
            </a:r>
          </a:p>
          <a:p>
            <a:pPr eaLnBrk="1" hangingPunct="1"/>
            <a:r>
              <a:rPr lang="en-US" sz="1500" baseline="0" dirty="0" smtClean="0"/>
              <a:t>3.talking about healthy choice and </a:t>
            </a:r>
          </a:p>
          <a:p>
            <a:pPr eaLnBrk="1" hangingPunct="1"/>
            <a:r>
              <a:rPr lang="en-US" sz="1500" baseline="0" dirty="0" smtClean="0"/>
              <a:t>4. finally the importance of donations</a:t>
            </a:r>
          </a:p>
          <a:p>
            <a:pPr eaLnBrk="1" hangingPunct="1"/>
            <a:r>
              <a:rPr lang="en-US" sz="1500" baseline="0" dirty="0" smtClean="0"/>
              <a:t>We have found we have far fewer problems, questions, concerns from the seniors.  Plus it’s exciting to see how many seniors are interested in eating healthy.  </a:t>
            </a:r>
            <a:endParaRPr lang="en-US" sz="15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pulled the enrollment</a:t>
            </a:r>
            <a:r>
              <a:rPr lang="en-US" baseline="0" dirty="0" smtClean="0"/>
              <a:t> packets from the stores and replaced it with a flyer with information about the next enrollment session.  These flyers and posters are located at all three locations.  This one shows when and where the next enrollment sessions would be. The 3</a:t>
            </a:r>
            <a:r>
              <a:rPr lang="en-US" baseline="30000" dirty="0" smtClean="0"/>
              <a:t>rd</a:t>
            </a:r>
            <a:r>
              <a:rPr lang="en-US" baseline="0" dirty="0" smtClean="0"/>
              <a:t> location was highly anticipated and we knew we would have an influx of seniors so we decided to schedule several sessions on the same day at various times.  Resulting in over 125 people enrolled in one day.  When at all possible we produce flyers and paper work on half sheets to do our part in conserving paper.</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At the enrollment sessions I explain how the program works and how it benefits them.  I also speak to them about the senior lunch program at the 8 neighborhood centers and encourage them to take a menu.</a:t>
            </a:r>
          </a:p>
          <a:p>
            <a:pPr marL="228600" indent="-228600">
              <a:buAutoNum type="arabicPeriod"/>
            </a:pPr>
            <a:r>
              <a:rPr lang="en-US" baseline="0" dirty="0" smtClean="0"/>
              <a:t>Answer questions…slip in a little nutrition education regarding portion control, healthy choices, etc</a:t>
            </a:r>
          </a:p>
          <a:p>
            <a:pPr marL="228600" indent="-228600">
              <a:buAutoNum type="arabicPeriod"/>
            </a:pPr>
            <a:r>
              <a:rPr lang="en-US" baseline="0" dirty="0" smtClean="0"/>
              <a:t>Required paperwork is completed at this time, donations are made and card is issued</a:t>
            </a:r>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is the CHAMPSS order form which we have changed several times since implementing the program. We use to list the months with maximum number of meals a participant could order. We quickly determined that individuals weren’t ordering great numbers of meals so we deleted that information. Participants generally order 10 meals at a time. We do suggest a $2.50 donation. There is a chart with the suggested donations based on # of meals ordered. We are averaging $2.50 donation for meals ordered.. </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Then</a:t>
            </a:r>
            <a:r>
              <a:rPr lang="en-US" baseline="0" dirty="0" smtClean="0"/>
              <a:t> the seniors receive t</a:t>
            </a:r>
            <a:r>
              <a:rPr lang="en-US" dirty="0" smtClean="0"/>
              <a:t>his</a:t>
            </a:r>
            <a:r>
              <a:rPr lang="en-US" baseline="0" dirty="0" smtClean="0"/>
              <a:t> magnetic swipe card which looks similar to a debit card. </a:t>
            </a:r>
          </a:p>
          <a:p>
            <a:pPr marL="228600" indent="-228600">
              <a:buAutoNum type="arabicPeriod"/>
            </a:pPr>
            <a:r>
              <a:rPr lang="en-US" baseline="0" dirty="0" smtClean="0"/>
              <a:t> Each card has a 16 digit number on the back for program identification.</a:t>
            </a:r>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do supply reorder forms and preaddressed envelopes in the beginning</a:t>
            </a:r>
            <a:r>
              <a:rPr lang="en-US" sz="1200" baseline="0" dirty="0" smtClean="0"/>
              <a:t> </a:t>
            </a:r>
            <a:r>
              <a:rPr lang="en-US" sz="1200" dirty="0" smtClean="0"/>
              <a:t>with postage and now without. These envelopes have CHAMPSS stamped on them for easy identification</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and where is Johnson</a:t>
            </a:r>
            <a:r>
              <a:rPr lang="en-US" baseline="0" dirty="0" smtClean="0"/>
              <a:t> County?  Well, it’s in Kansas, bordering Kansas City, Mo in the  is located in the  upper northeast corner of the state of Kansas bordering Kansas City, Mo.  </a:t>
            </a:r>
          </a:p>
          <a:p>
            <a:r>
              <a:rPr lang="en-US" dirty="0" smtClean="0"/>
              <a:t>Johns</a:t>
            </a:r>
            <a:r>
              <a:rPr lang="en-US" baseline="0" dirty="0" smtClean="0"/>
              <a:t>on County is PSA 11 located in the orange.  The orange dot may not be very large but the population of Jo Co is 500,000 people. 55,000 are over the age of 65 and growing …we have many baby boomers in this suburban metropolitan area.  Johnson County, PSA 11, is the only single county AAA in Kansas due to the heavy population of seniors in the area.</a:t>
            </a:r>
          </a:p>
          <a:p>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72C410-B4F9-48C8-9B67-CC37C250B851}" type="slidenum">
              <a:rPr lang="en-US"/>
              <a:pPr/>
              <a:t>28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z="1600" dirty="0" smtClean="0"/>
              <a:t> So now the diner has a card…what do they do? They go to the specified Hy-Vee and show their CHAMPSS card to the food server in the dining area of the grocery store. The individual then selects their food . The choices are designated by the CHAMPSS approved logo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2C7EDBE-4EF8-4B3A-A10D-C984AD85E49C}" type="slidenum">
              <a:rPr lang="en-US"/>
              <a:pPr/>
              <a:t>29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z="1600" dirty="0" smtClean="0"/>
              <a:t>This is the hot food area of one of our 3 locations. You can see the CHAMPSS logo is displayed by the approved items so the participants know which foods to choose from.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70133B7-A224-4AF4-93BB-674F2FCB31BB}" type="slidenum">
              <a:rPr lang="en-US"/>
              <a:pPr/>
              <a:t>30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z="1600" dirty="0" smtClean="0"/>
              <a:t>Our first CHAMPSS participant with </a:t>
            </a:r>
            <a:r>
              <a:rPr lang="en-US" sz="1600" baseline="0" dirty="0" smtClean="0"/>
              <a:t> her meal </a:t>
            </a:r>
            <a:r>
              <a:rPr lang="en-US" sz="1600" dirty="0" smtClean="0"/>
              <a:t>tray…after receiving</a:t>
            </a:r>
            <a:r>
              <a:rPr lang="en-US" sz="1600" baseline="0" dirty="0" smtClean="0"/>
              <a:t> her meal is </a:t>
            </a:r>
            <a:r>
              <a:rPr lang="en-US" sz="1600" dirty="0" smtClean="0"/>
              <a:t>walking to the pay station to swipe her card before eating.  Kansas allows</a:t>
            </a:r>
            <a:r>
              <a:rPr lang="en-US" sz="1600" baseline="0" dirty="0" smtClean="0"/>
              <a:t> both dine in and carry out, so actually, the first choice a senior must make is whether they want is where they want to eat their meal.</a:t>
            </a:r>
            <a:endParaRPr lang="en-US" sz="16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0707BA2-9DAB-4B1B-9DBD-BA6240736E14}" type="slidenum">
              <a:rPr lang="en-US"/>
              <a:pPr/>
              <a:t>31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z="1600" dirty="0" smtClean="0"/>
              <a:t>After the senior has selected all the components of the meal their card is swiped by the cashier. On the counter you can see the receipt printer and POS (Point of Sale) machine. We purchased the hardware from SeniorDine software for $100/each. We supply the receipt tape which cost about $2 per roll. </a:t>
            </a:r>
            <a:r>
              <a:rPr lang="en-US" sz="1600" baseline="0" dirty="0" smtClean="0"/>
              <a:t> </a:t>
            </a:r>
          </a:p>
          <a:p>
            <a:pPr eaLnBrk="1" hangingPunct="1"/>
            <a:endParaRPr lang="en-US" sz="1600"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10DCEF-AF01-48AF-8C4A-4202010CAE8F}" type="slidenum">
              <a:rPr lang="en-US"/>
              <a:pPr/>
              <a:t>32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z="1600" dirty="0" smtClean="0"/>
              <a:t>Meal authorization occurs automatically via a phone line. Once meal authorization is granted a two part receipt prints which lists the date, time of transaction, participants 16 digit account number, and number of credits left (meals). The participants signs the receipt. Hy-Vee keeps the white copy and the participant keeps the yellow copy.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D12B398-AF71-4D67-BD61-A376A1C83ECC}" type="slidenum">
              <a:rPr lang="en-US"/>
              <a:pPr/>
              <a:t>33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z="1600" dirty="0" smtClean="0"/>
              <a:t>Here’s a group of participants eating lunch. Many of the participants do come with their friends. Various breakfast and lunch groups have been formed. Several have set up carpools which benefits those that don’t drive.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where did we start?  After hearing about restaurant voucher programs at a MOW’s conference 2006, Nancy Tanquary, Nutrition Manager and myself with the assistance of dietitian interns began researching these programs.  First we contacted those that were already doing a voucher program.  We found 3 programs that are offering restaurant voucher programs in small communities that didn’t have a nutrition program.  The 4</a:t>
            </a:r>
            <a:r>
              <a:rPr lang="en-US" baseline="30000" dirty="0" smtClean="0"/>
              <a:t>th</a:t>
            </a:r>
            <a:r>
              <a:rPr lang="en-US" baseline="0" dirty="0" smtClean="0"/>
              <a:t> program that we spoke with was no longer providing the service due to funding.   We set up a telephone conference call with each provider and sent them questions ahead of time so they could gather information if needed. We asked about their process, their success, their concerns, their method of  meal tracking, their donations.   Anything we thought of we asked and they were more than helpful…several times over.  We set questions and sent and ask all the same questions so we could compare the programs.  They sent us their agreements.</a:t>
            </a:r>
          </a:p>
          <a:p>
            <a:endParaRPr lang="en-US" baseline="0" dirty="0" smtClean="0"/>
          </a:p>
          <a:p>
            <a:r>
              <a:rPr lang="en-US" baseline="0" dirty="0" smtClean="0"/>
              <a:t>We also received referrals for software programs that we were able to teleconference with deciding on the best for our program.  </a:t>
            </a:r>
          </a:p>
          <a:p>
            <a:endParaRPr lang="en-US" baseline="0" dirty="0" smtClean="0"/>
          </a:p>
          <a:p>
            <a:r>
              <a:rPr lang="en-US" baseline="0" dirty="0" smtClean="0"/>
              <a:t>Surveyed the seniors</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30ACCCF-4E0F-4213-936B-01F8EE648545}" type="slidenum">
              <a:rPr lang="en-US" smtClean="0"/>
              <a:pPr/>
              <a:t>39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600" dirty="0" smtClean="0"/>
              <a:t>When we approached Hy-Vee with the idea, they were extremely receptive. We  had an agreement which outlined how the program would work and who was responsible for what. From the very first meeting, they said they would be interested so we were thrilled.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January</a:t>
            </a:r>
            <a:r>
              <a:rPr lang="en-US" baseline="0" dirty="0" smtClean="0"/>
              <a:t>, 2009, </a:t>
            </a:r>
            <a:r>
              <a:rPr lang="en-US" dirty="0" smtClean="0"/>
              <a:t>we expanded</a:t>
            </a:r>
            <a:r>
              <a:rPr lang="en-US" baseline="0" dirty="0" smtClean="0"/>
              <a:t> to another area of the county that has a heavy population of seniors.  This store quickly doubled our numbers of participants and has passed the number meals served each month over the other location.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Dining</a:t>
            </a:r>
            <a:r>
              <a:rPr lang="en-US" baseline="0" dirty="0" smtClean="0"/>
              <a:t> area of second store…offers bingo every Tues morning from 9:00-11:00.  When we launched the program in this area we made a brief presentation about the program during a bingo break, offering to be back the next week for those that wanted to enroll in the program.  Now we have Bingo players eating CHAMPSS breakfast while other Bingo players eat lunch after playing.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January 11, was the launch date</a:t>
            </a:r>
            <a:r>
              <a:rPr lang="en-US" baseline="0" dirty="0" smtClean="0"/>
              <a:t> of our 3</a:t>
            </a:r>
            <a:r>
              <a:rPr lang="en-US" baseline="30000" dirty="0" smtClean="0"/>
              <a:t>rd</a:t>
            </a:r>
            <a:r>
              <a:rPr lang="en-US" baseline="0" dirty="0" smtClean="0"/>
              <a:t> site.  All 3 stores are located in heavily senior populated areas.  This store recently completed a complete makeover so it was as if we were starting in a brand new store.  </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AAA</a:t>
            </a:r>
            <a:r>
              <a:rPr lang="en-US" baseline="0" dirty="0" smtClean="0"/>
              <a:t> is a dept. within a larger council of government – Human Services Dept.  </a:t>
            </a:r>
          </a:p>
          <a:p>
            <a:r>
              <a:rPr lang="en-US" baseline="0" dirty="0" smtClean="0"/>
              <a:t>First green building in Jo Co government.  We are a part of county government and abide by their policies.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Johnson County Human Services - </a:t>
            </a:r>
            <a:r>
              <a:rPr lang="en-US" dirty="0" smtClean="0"/>
              <a:t>Johnson County Human Services is the agency of Johnson County government that provides programs and services to residents who are vulnerable because of restricted incomes, issues related to aging, or a disability. Programs are structured under five teams: The Area Agency on Aging, Housing Services, Outreach, Accessibility, and Information.  The Human</a:t>
            </a:r>
            <a:r>
              <a:rPr lang="en-US" baseline="0" dirty="0" smtClean="0"/>
              <a:t> Services Dept. </a:t>
            </a:r>
            <a:r>
              <a:rPr lang="en-US" dirty="0" smtClean="0"/>
              <a:t>provides both safety-net and self-sufficiency services supporting clients’ independence and dignity. </a:t>
            </a:r>
          </a:p>
          <a:p>
            <a:endParaRPr lang="en-US" baseline="0" dirty="0" smtClean="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We</a:t>
            </a:r>
            <a:r>
              <a:rPr lang="en-US" b="0" baseline="0" dirty="0" smtClean="0"/>
              <a:t> follow all of the same procedures for CHAMPSS as we do for the 8 traditional meal sites.  When a new participant eats at a nutrition site, they must complete the Kansas UPR just like CHAMPSS.  All participants information is  entered into the SAMS data base</a:t>
            </a:r>
            <a:endParaRPr lang="en-US" b="0" dirty="0" smtClean="0"/>
          </a:p>
          <a:p>
            <a:endParaRPr lang="en-US" b="1" dirty="0" smtClean="0"/>
          </a:p>
          <a:p>
            <a:endParaRPr lang="en-US" b="1" dirty="0" smtClean="0"/>
          </a:p>
          <a:p>
            <a:r>
              <a:rPr lang="en-US" b="1" dirty="0" smtClean="0"/>
              <a:t>SAMS</a:t>
            </a:r>
            <a:r>
              <a:rPr lang="en-US" dirty="0" smtClean="0"/>
              <a:t> – the dept. internal management</a:t>
            </a:r>
            <a:r>
              <a:rPr lang="en-US" baseline="0" dirty="0" smtClean="0"/>
              <a:t> system for tracking participants.  With this program we are able to track when annual reassessment forms are due as well as tracking the number of participants at each center.</a:t>
            </a:r>
            <a:endParaRPr lang="en-US" dirty="0" smtClean="0"/>
          </a:p>
          <a:p>
            <a:endParaRPr lang="en-US" dirty="0" smtClean="0"/>
          </a:p>
          <a:p>
            <a:endParaRPr lang="en-US" dirty="0" smtClean="0"/>
          </a:p>
          <a:p>
            <a:r>
              <a:rPr lang="en-US" b="1" dirty="0" smtClean="0"/>
              <a:t>Senior Dine</a:t>
            </a:r>
            <a:r>
              <a:rPr lang="en-US" b="1" baseline="0" dirty="0" smtClean="0"/>
              <a:t> </a:t>
            </a:r>
            <a:r>
              <a:rPr lang="en-US" baseline="0" dirty="0" smtClean="0"/>
              <a:t>is the web based program that we use for meal tracking, meals are credits in the program  and that’s how we track meals and times of when they ate.  Tracks by id number not name.  We pay according to the meal count rec. from SD.  We match </a:t>
            </a:r>
            <a:r>
              <a:rPr lang="en-US" baseline="0" dirty="0" err="1" smtClean="0"/>
              <a:t>Hy</a:t>
            </a:r>
            <a:r>
              <a:rPr lang="en-US" baseline="0" dirty="0" smtClean="0"/>
              <a:t> </a:t>
            </a:r>
            <a:r>
              <a:rPr lang="en-US" baseline="0" dirty="0" err="1" smtClean="0"/>
              <a:t>Vee</a:t>
            </a:r>
            <a:r>
              <a:rPr lang="en-US" baseline="0" dirty="0" smtClean="0"/>
              <a:t> invoice to the monthly meal report .  Terrific to work with…patient, kind, helpful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KAMIS</a:t>
            </a:r>
            <a:r>
              <a:rPr lang="en-US" dirty="0" smtClean="0"/>
              <a:t>- the state</a:t>
            </a:r>
            <a:r>
              <a:rPr lang="en-US" baseline="0" dirty="0" smtClean="0"/>
              <a:t> requires us to enter our monthly meal numbers per individual.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478B314-773E-4BBA-AB79-86E41E8985F5}" type="slidenum">
              <a:rPr lang="en-US"/>
              <a:pPr/>
              <a:t>43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600" dirty="0" smtClean="0"/>
              <a:t>We use a web based software program called SeniorDine Restaurant by CatMatt software solutions. They are located in Windham, New Hampshire.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dirty="0" smtClean="0"/>
              <a:t>We assign a 16 digit card number to each individual on the website and load the number of meals ordered. We pay a monthly fee of $9.95 for 100 swipes. It costs .10 for each additional swipe. This monthly fee gives unlimited access to the web, the ability to download, offload and import data daily. </a:t>
            </a:r>
          </a:p>
          <a:p>
            <a:pPr eaLnBrk="1" hangingPunct="1"/>
            <a:endParaRPr lang="en-US" sz="1600" dirty="0" smtClean="0"/>
          </a:p>
          <a:p>
            <a:pPr eaLnBrk="1" hangingPunct="1"/>
            <a:r>
              <a:rPr lang="en-US" sz="1600" dirty="0" smtClean="0"/>
              <a:t>We purchase swipe cards in lots of 100. It costs .90 cents/per card with color front and black text on the back. You can get black and white that costs .52/card or photo id’s for $1.79/card. </a:t>
            </a:r>
          </a:p>
          <a:p>
            <a:pPr eaLnBrk="1" hangingPunct="1"/>
            <a:endParaRPr lang="en-US" sz="16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CAB0328-840C-4212-97A2-47E8CED5F958}" type="slidenum">
              <a:rPr lang="en-US"/>
              <a:pPr/>
              <a:t>48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600" dirty="0" smtClean="0"/>
              <a:t>This is the breakfast menu which is served 8 am. to 11 am. The participants choose items from these food groups . The grain group has 2 slices of wheat bread, 1 cup of oatmeal, or English muffin. For meat, they can have 2 eggs prepared any method with turkey sausage or bacon. Many participants order a 2 egg omelet with ½ cup of vegetable. They choose 2 fruits which is either pieces of fruit, 100% fruit juice, or ½ cup mixed melon cup. Dairy is 1%milk or soy milk.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is the lunch/dinner menu that’s served 11 am – 7 pm. The participants choose items from each of these food groups. For grains they can have 1 dinner roll with brown rice, or macaroni &amp; cheese, or mashed potatoes w/ 2 TBSP of gravy, or hamburger bun. Meat group is 3 oz of cooked meat. Items like tilapia, salmon, &amp; Mediterranean chicken. Vegetables, fruit, and dairy.</a:t>
            </a:r>
          </a:p>
          <a:p>
            <a:endParaRPr lang="en-US" dirty="0" smtClean="0"/>
          </a:p>
          <a:p>
            <a:endParaRPr lang="en-US" dirty="0" smtClean="0"/>
          </a:p>
          <a:p>
            <a:r>
              <a:rPr lang="en-US" dirty="0" smtClean="0"/>
              <a:t>We also place signs</a:t>
            </a:r>
            <a:r>
              <a:rPr lang="en-US" baseline="0" dirty="0" smtClean="0"/>
              <a:t> in the appropriate area so the seniors know what is CHAMPSS approved as well as serving size just as a reminder of portion control.  As you can see the variety is great!</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list CHAMPSS approved </a:t>
            </a:r>
            <a:r>
              <a:rPr lang="en-US" dirty="0" smtClean="0"/>
              <a:t>fruits</a:t>
            </a:r>
            <a:r>
              <a:rPr lang="en-US" baseline="0" dirty="0" smtClean="0"/>
              <a:t> and vegetable as well.  Meals are complete when the seniors receive their milk which is either 1% or soy milk and a whole wheat  dinner roll.</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62F3666-04D9-423F-A495-222564A06959}" type="slidenum">
              <a:rPr lang="en-US"/>
              <a:pPr/>
              <a:t>51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500" baseline="0" dirty="0" smtClean="0"/>
              <a:t>We also offer 3 specialty menus which include Chinese, Italian and a prepackaged dinner salad complete with chicken. This is the Italian choices…spaghetti and meatballs meal or pizza meal.</a:t>
            </a:r>
            <a:endParaRPr lang="en-US" sz="15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aseline="0" dirty="0" smtClean="0"/>
              <a:t>We were told by our research questions that there was no need for marketing. How true….however in the beginning we had to get the word out somehow.  So, based on the congregate surveys we went to the nutrition sites first…presentations were made </a:t>
            </a:r>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aseline="0" dirty="0" smtClean="0"/>
              <a:t>We were told by our research questions that there was no need for marketing. How true….however in the beginning we had to get the word out somehow.  So, based on the congregate surveys we went to the nutrition sites first…presentations were made </a:t>
            </a:r>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 is information</a:t>
            </a:r>
            <a:r>
              <a:rPr lang="en-US" baseline="0" dirty="0" smtClean="0"/>
              <a:t> fair for older adults.  We had a booth the first year when we only had the one location.  Shortly after this fair we were able to announce the second location.  This format was another way to get the word out in other areas of the county.  Needless to say, by the second year we didn’t need to have a booth as communication and marketing of the program was developing on it’s own.</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CHAMPSS</a:t>
            </a:r>
            <a:r>
              <a:rPr lang="en-US" baseline="0" dirty="0" smtClean="0"/>
              <a:t> program would not work without the collaboration of three primary players involved.  On a regular basis we are talking with participants, grocery store employees, and each other about this program.</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88B9B7D-261D-46E1-B9AB-703B24D8CE5E}" type="slidenum">
              <a:rPr lang="en-US"/>
              <a:pPr/>
              <a:t>56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600" dirty="0" smtClean="0"/>
              <a:t>So ….. how do potential participants get information packets regarding the CHAMPSS program. Three ways. There are packets of information at Hy-Vee by the register, they can call our dedicated CHAMPSS phone line to request information, or they can access the information via our website. We have just recently had information available via the website which we feel will be extremely beneficial.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now have two ways seniors can reload their cards.  As stated earlier they can use the reorder forms.  Complete the information and mail along with their donation back to us or now, they can call the CHAMPSS line and add meals to their account using their credit card.</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59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now have two ways seniors can reload their cards.  As stated earlier they can use the reorder forms.  Complete the information and mail along with their donation back to us or now, they can call the CHAMPSS line and add meals to their account using their credit card.</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60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95959F4-3015-47D4-BDD6-FDC93A46A4FA}" type="slidenum">
              <a:rPr lang="en-US"/>
              <a:pPr/>
              <a:t>64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600" dirty="0" smtClean="0"/>
              <a:t>To date, we have more than</a:t>
            </a:r>
            <a:r>
              <a:rPr lang="en-US" sz="1600" baseline="0" dirty="0" smtClean="0"/>
              <a:t> </a:t>
            </a:r>
            <a:r>
              <a:rPr lang="en-US" sz="1600" dirty="0" smtClean="0"/>
              <a:t>1500 active participants enrolled</a:t>
            </a:r>
            <a:r>
              <a:rPr lang="en-US" sz="1600" baseline="0" dirty="0" smtClean="0"/>
              <a:t> in </a:t>
            </a:r>
            <a:r>
              <a:rPr lang="en-US" sz="1600" dirty="0" smtClean="0"/>
              <a:t> the CHAMPSS program.</a:t>
            </a:r>
            <a:r>
              <a:rPr lang="en-US" sz="1600" baseline="0" dirty="0" smtClean="0"/>
              <a:t>  Feb. was the first month to track meals for an entire month of 7 days per week.  The </a:t>
            </a:r>
            <a:r>
              <a:rPr lang="en-US" sz="1600" baseline="0" dirty="0" err="1" smtClean="0"/>
              <a:t>ave</a:t>
            </a:r>
            <a:r>
              <a:rPr lang="en-US" sz="1600" baseline="0" dirty="0" smtClean="0"/>
              <a:t> 80 participants served in Feb. for 7 days per week/ 28 days in the month.</a:t>
            </a:r>
            <a:endParaRPr lang="en-US" sz="16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FA7045-0960-4238-88F7-0BD0C118BBF8}" type="slidenum">
              <a:rPr lang="en-US"/>
              <a:pPr/>
              <a:t>66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600" dirty="0" smtClean="0"/>
              <a:t>I’m delighted to be here and excited to tell you about our CHAMPSS program which we implemented in</a:t>
            </a:r>
            <a:r>
              <a:rPr lang="en-US" sz="1600" baseline="0" dirty="0" smtClean="0"/>
              <a:t> </a:t>
            </a:r>
            <a:r>
              <a:rPr lang="en-US" sz="1600" dirty="0" smtClean="0"/>
              <a:t>2008.This is a work in progress which began in 2006 and we continue</a:t>
            </a:r>
            <a:r>
              <a:rPr lang="en-US" sz="1600" baseline="0" dirty="0" smtClean="0"/>
              <a:t> to </a:t>
            </a:r>
            <a:r>
              <a:rPr lang="en-US" sz="1600" dirty="0" smtClean="0"/>
              <a:t> change and tweak as we go along.  So my disclaimer</a:t>
            </a:r>
            <a:r>
              <a:rPr lang="en-US" sz="1600" baseline="0" dirty="0" smtClean="0"/>
              <a:t> here is that we don’t have all the answers but hopefully I can guide and a point of reference to start with.</a:t>
            </a:r>
            <a:endParaRPr lang="en-US" sz="1600" dirty="0" smtClean="0"/>
          </a:p>
          <a:p>
            <a:pPr eaLnBrk="1" hangingPunct="1"/>
            <a:endParaRPr lang="en-US" sz="16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congregate</a:t>
            </a:r>
            <a:r>
              <a:rPr lang="en-US" baseline="0" dirty="0" smtClean="0"/>
              <a:t> programs </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congregate</a:t>
            </a:r>
            <a:r>
              <a:rPr lang="en-US" baseline="0" dirty="0" smtClean="0"/>
              <a:t> programs </a:t>
            </a: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Our goal for a new program was to offer choice and flexibility via a partnership with another food service operation. </a:t>
            </a:r>
            <a:r>
              <a:rPr lang="en-US" dirty="0" smtClean="0"/>
              <a:t>Time for something</a:t>
            </a:r>
            <a:r>
              <a:rPr lang="en-US" baseline="0" dirty="0" smtClean="0"/>
              <a:t> new and different to attract younger seniors but also be useful to the older crowd.  </a:t>
            </a:r>
          </a:p>
          <a:p>
            <a:pPr marL="228600" indent="-228600">
              <a:buAutoNum type="arabicPeriod"/>
            </a:pPr>
            <a:r>
              <a:rPr lang="en-US" baseline="0" dirty="0" smtClean="0"/>
              <a:t>Must have choices</a:t>
            </a:r>
          </a:p>
          <a:p>
            <a:pPr marL="228600" indent="-228600">
              <a:buAutoNum type="arabicPeriod"/>
            </a:pPr>
            <a:r>
              <a:rPr lang="en-US" baseline="0" dirty="0" smtClean="0"/>
              <a:t>Must be healthy </a:t>
            </a:r>
          </a:p>
          <a:p>
            <a:pPr marL="228600" indent="-228600">
              <a:buAutoNum type="arabicPeriod"/>
            </a:pPr>
            <a:r>
              <a:rPr lang="en-US" baseline="0" dirty="0" smtClean="0"/>
              <a:t>Must be appetizing</a:t>
            </a:r>
          </a:p>
          <a:p>
            <a:pPr marL="228600" indent="-228600">
              <a:buAutoNum type="arabicPeriod"/>
            </a:pPr>
            <a:r>
              <a:rPr lang="en-US" baseline="0" dirty="0" smtClean="0"/>
              <a:t>Must be a meal plan</a:t>
            </a:r>
          </a:p>
          <a:p>
            <a:pPr marL="228600" indent="-228600">
              <a:buAutoNum type="arabicPeriod"/>
            </a:pPr>
            <a:r>
              <a:rPr lang="en-US" baseline="0" dirty="0" smtClean="0"/>
              <a:t>Must be a solution for seniors</a:t>
            </a:r>
          </a:p>
          <a:p>
            <a:pPr marL="228600" indent="-228600">
              <a:buNone/>
            </a:pPr>
            <a:r>
              <a:rPr lang="en-US" baseline="0" dirty="0" smtClean="0"/>
              <a:t>That spells CHAMPSS</a:t>
            </a:r>
          </a:p>
          <a:p>
            <a:pPr marL="228600" indent="-228600">
              <a:buNone/>
            </a:pPr>
            <a:endParaRPr lang="en-US" baseline="0" dirty="0" smtClean="0"/>
          </a:p>
          <a:p>
            <a:r>
              <a:rPr lang="en-US" sz="1200" b="1" i="1" kern="1200" dirty="0" smtClean="0">
                <a:solidFill>
                  <a:schemeClr val="tx1"/>
                </a:solidFill>
                <a:latin typeface="Arial" charset="0"/>
                <a:ea typeface="ＭＳ Ｐゴシック" pitchFamily="96" charset="-128"/>
                <a:cs typeface="+mn-cs"/>
              </a:rPr>
              <a:t>AAA Strategic Plan </a:t>
            </a:r>
            <a:endParaRPr lang="en-US" sz="1200" kern="1200" dirty="0" smtClean="0">
              <a:solidFill>
                <a:schemeClr val="tx1"/>
              </a:solidFill>
              <a:latin typeface="Arial" charset="0"/>
              <a:ea typeface="ＭＳ Ｐゴシック" pitchFamily="96" charset="-128"/>
              <a:cs typeface="+mn-cs"/>
            </a:endParaRPr>
          </a:p>
          <a:p>
            <a:r>
              <a:rPr lang="en-US" sz="1200" b="1" i="1" kern="1200" dirty="0" smtClean="0">
                <a:solidFill>
                  <a:schemeClr val="tx1"/>
                </a:solidFill>
                <a:latin typeface="Arial" charset="0"/>
                <a:ea typeface="ＭＳ Ｐゴシック" pitchFamily="96" charset="-128"/>
                <a:cs typeface="+mn-cs"/>
              </a:rPr>
              <a:t> </a:t>
            </a:r>
            <a:endParaRPr lang="en-US" sz="1200" kern="1200" dirty="0" smtClean="0">
              <a:solidFill>
                <a:schemeClr val="tx1"/>
              </a:solidFill>
              <a:latin typeface="Arial" charset="0"/>
              <a:ea typeface="ＭＳ Ｐゴシック" pitchFamily="96" charset="-128"/>
              <a:cs typeface="+mn-cs"/>
            </a:endParaRPr>
          </a:p>
          <a:p>
            <a:r>
              <a:rPr lang="en-US" sz="1200" b="1" i="1" kern="1200" dirty="0" smtClean="0">
                <a:solidFill>
                  <a:schemeClr val="tx1"/>
                </a:solidFill>
                <a:latin typeface="Arial" charset="0"/>
                <a:ea typeface="ＭＳ Ｐゴシック" pitchFamily="96" charset="-128"/>
                <a:cs typeface="+mn-cs"/>
              </a:rPr>
              <a:t>Objective</a:t>
            </a:r>
            <a:endParaRPr lang="en-US" sz="1200" kern="1200" dirty="0" smtClean="0">
              <a:solidFill>
                <a:schemeClr val="tx1"/>
              </a:solidFill>
              <a:latin typeface="Arial" charset="0"/>
              <a:ea typeface="ＭＳ Ｐゴシック" pitchFamily="96" charset="-128"/>
              <a:cs typeface="+mn-cs"/>
            </a:endParaRPr>
          </a:p>
          <a:p>
            <a:r>
              <a:rPr lang="en-US" sz="1200" kern="1200" dirty="0" smtClean="0">
                <a:solidFill>
                  <a:schemeClr val="tx1"/>
                </a:solidFill>
                <a:latin typeface="Arial" charset="0"/>
                <a:ea typeface="ＭＳ Ｐゴシック" pitchFamily="96" charset="-128"/>
                <a:cs typeface="+mn-cs"/>
              </a:rPr>
              <a:t>I.1.d. Increase number and types of non-traditional congregate meal programs, and decrease traditional congregate programs according to needs and desires of customers.</a:t>
            </a:r>
          </a:p>
          <a:p>
            <a:endParaRPr lang="en-US" dirty="0" smtClean="0"/>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415B9CF5-C6B1-4326-9EAC-8A56E060F521}"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786AD2-9DF5-42A3-8CED-481EEC492611}" type="slidenum">
              <a:rPr lang="en-US"/>
              <a:pPr/>
              <a:t>14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z="1600" dirty="0" smtClean="0"/>
              <a:t>What else is CHAMPSS? It’s a new way to serve the nutritional and  social needs of older adults. We challenged ourselves to think outside the box. What we came up with was a non-traditional congregate program.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a:defRPr/>
            </a:pPr>
            <a:endParaRPr lang="en-US"/>
          </a:p>
        </p:txBody>
      </p:sp>
      <p:grpSp>
        <p:nvGrpSpPr>
          <p:cNvPr id="6" name="Group 7"/>
          <p:cNvGrpSpPr>
            <a:grpSpLocks/>
          </p:cNvGrpSpPr>
          <p:nvPr/>
        </p:nvGrpSpPr>
        <p:grpSpPr bwMode="auto">
          <a:xfrm>
            <a:off x="0" y="1905000"/>
            <a:ext cx="6172200" cy="2438400"/>
            <a:chOff x="0" y="1200"/>
            <a:chExt cx="3888" cy="1536"/>
          </a:xfrm>
        </p:grpSpPr>
        <p:sp>
          <p:nvSpPr>
            <p:cNvPr id="7"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lang="en-US"/>
            </a:p>
          </p:txBody>
        </p:sp>
        <p:sp>
          <p:nvSpPr>
            <p:cNvPr id="9"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a:defRPr/>
              </a:pPr>
              <a:endParaRPr lang="en-US"/>
            </a:p>
          </p:txBody>
        </p:sp>
        <p:sp>
          <p:nvSpPr>
            <p:cNvPr id="11"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34829" name="Rectangle 13"/>
          <p:cNvSpPr>
            <a:spLocks noGrp="1" noChangeArrowheads="1"/>
          </p:cNvSpPr>
          <p:nvPr>
            <p:ph type="subTitle" idx="1"/>
          </p:nvPr>
        </p:nvSpPr>
        <p:spPr>
          <a:xfrm>
            <a:off x="1371600" y="3886200"/>
            <a:ext cx="6400800" cy="1752600"/>
          </a:xfrm>
        </p:spPr>
        <p:txBody>
          <a:bodyPr/>
          <a:lstStyle>
            <a:lvl1pPr marL="0" indent="0" algn="ctr">
              <a:buFont typeface="Times" pitchFamily="96" charset="0"/>
              <a:buNone/>
              <a:defRPr/>
            </a:lvl1pPr>
          </a:lstStyle>
          <a:p>
            <a:r>
              <a:rPr lang="en-US"/>
              <a:t>Click to edit Master subtitle style</a:t>
            </a:r>
          </a:p>
        </p:txBody>
      </p:sp>
      <p:sp>
        <p:nvSpPr>
          <p:cNvPr id="34830" name="Rectangle 14"/>
          <p:cNvSpPr>
            <a:spLocks noGrp="1" noChangeArrowheads="1"/>
          </p:cNvSpPr>
          <p:nvPr>
            <p:ph type="ctrTitle"/>
          </p:nvPr>
        </p:nvSpPr>
        <p:spPr>
          <a:xfrm>
            <a:off x="609600" y="990600"/>
            <a:ext cx="8229600" cy="1143000"/>
          </a:xfrm>
        </p:spPr>
        <p:txBody>
          <a:bodyPr/>
          <a:lstStyle>
            <a:lvl1pPr>
              <a:defRPr/>
            </a:lvl1pPr>
          </a:lstStyle>
          <a:p>
            <a:r>
              <a:rPr lang="en-US"/>
              <a:t>Click to edit Master title style</a:t>
            </a:r>
          </a:p>
        </p:txBody>
      </p:sp>
      <p:sp>
        <p:nvSpPr>
          <p:cNvPr id="12"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13"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4"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AE8B3CB8-BD1D-4A34-8DCB-39EB422A9D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FD76DB-0878-466F-A246-AAB4D0D42B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2288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5341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27D469-5D22-4EC4-A509-6E7B8AC5C9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676400"/>
            <a:ext cx="3810000" cy="4572000"/>
          </a:xfrm>
        </p:spPr>
        <p:txBody>
          <a:bodyPr/>
          <a:lstStyle/>
          <a:p>
            <a:pPr lvl="0"/>
            <a:endParaRPr lang="en-US" noProof="0" smtClean="0"/>
          </a:p>
        </p:txBody>
      </p:sp>
      <p:sp>
        <p:nvSpPr>
          <p:cNvPr id="4" name="Text Placeholder 3"/>
          <p:cNvSpPr>
            <a:spLocks noGrp="1"/>
          </p:cNvSpPr>
          <p:nvPr>
            <p:ph type="body" sz="half" idx="2"/>
          </p:nvPr>
        </p:nvSpPr>
        <p:spPr>
          <a:xfrm>
            <a:off x="51816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280315-42B3-4F6D-A3D7-75AE17E1DAA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1219200" y="1676400"/>
            <a:ext cx="3810000" cy="4572000"/>
          </a:xfrm>
        </p:spPr>
        <p:txBody>
          <a:bodyPr/>
          <a:lstStyle/>
          <a:p>
            <a:pPr lvl="0"/>
            <a:endParaRPr lang="en-US" noProof="0" smtClean="0"/>
          </a:p>
        </p:txBody>
      </p:sp>
      <p:sp>
        <p:nvSpPr>
          <p:cNvPr id="4" name="Text Placeholder 3"/>
          <p:cNvSpPr>
            <a:spLocks noGrp="1"/>
          </p:cNvSpPr>
          <p:nvPr>
            <p:ph type="body" sz="half" idx="2"/>
          </p:nvPr>
        </p:nvSpPr>
        <p:spPr>
          <a:xfrm>
            <a:off x="51816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0DB750-8003-4C38-979D-206744C8CC3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1600" y="16764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A0A368-EED6-429B-9844-280B4721EF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11CA0-AC29-45A7-83FE-60FADCBE2C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11F671-22BE-47FC-A236-9C11E6EC7C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61B134-ABE2-45A6-A21C-CB2E5643FF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7F1A18-B67B-4850-8EC6-F325563D32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E04662-E79C-4749-BF5A-7928CF4070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077EE8-3808-4631-81CB-8375D33B49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72B33B-87F7-46E4-AADC-A24E8E4BF0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3DC1E0-AB97-43FD-9B40-F0AA010A77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33795"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a:defRPr/>
            </a:pPr>
            <a:endParaRPr lang="en-US"/>
          </a:p>
        </p:txBody>
      </p:sp>
      <p:sp>
        <p:nvSpPr>
          <p:cNvPr id="33796" name="Rectangle 4"/>
          <p:cNvSpPr>
            <a:spLocks noGrp="1" noChangeArrowheads="1"/>
          </p:cNvSpPr>
          <p:nvPr>
            <p:ph type="dt" sz="half" idx="2"/>
          </p:nvPr>
        </p:nvSpPr>
        <p:spPr bwMode="auto">
          <a:xfrm>
            <a:off x="1295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33797" name="Rectangle 5"/>
          <p:cNvSpPr>
            <a:spLocks noGrp="1" noChangeArrowheads="1"/>
          </p:cNvSpPr>
          <p:nvPr>
            <p:ph type="ftr" sz="quarter" idx="3"/>
          </p:nvPr>
        </p:nvSpPr>
        <p:spPr bwMode="auto">
          <a:xfrm>
            <a:off x="3810000" y="6324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33798"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E273CBE3-436C-4B99-8880-3C835B156294}" type="slidenum">
              <a:rPr lang="en-US"/>
              <a:pPr>
                <a:defRPr/>
              </a:pPr>
              <a:t>‹#›</a:t>
            </a:fld>
            <a:endParaRPr lang="en-US"/>
          </a:p>
        </p:txBody>
      </p:sp>
      <p:grpSp>
        <p:nvGrpSpPr>
          <p:cNvPr id="1031" name="Group 7"/>
          <p:cNvGrpSpPr>
            <a:grpSpLocks/>
          </p:cNvGrpSpPr>
          <p:nvPr/>
        </p:nvGrpSpPr>
        <p:grpSpPr bwMode="auto">
          <a:xfrm>
            <a:off x="0" y="355600"/>
            <a:ext cx="6172200" cy="2438400"/>
            <a:chOff x="0" y="1200"/>
            <a:chExt cx="3888" cy="1536"/>
          </a:xfrm>
        </p:grpSpPr>
        <p:sp>
          <p:nvSpPr>
            <p:cNvPr id="33800"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33801"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lang="en-US"/>
            </a:p>
          </p:txBody>
        </p:sp>
        <p:sp>
          <p:nvSpPr>
            <p:cNvPr id="33802"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33803"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a:defRPr/>
              </a:pPr>
              <a:endParaRPr lang="en-US"/>
            </a:p>
          </p:txBody>
        </p:sp>
        <p:sp>
          <p:nvSpPr>
            <p:cNvPr id="33804"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032" name="Rectangle 13"/>
          <p:cNvSpPr>
            <a:spLocks noGrp="1" noChangeArrowheads="1"/>
          </p:cNvSpPr>
          <p:nvPr>
            <p:ph type="body" idx="1"/>
          </p:nvPr>
        </p:nvSpPr>
        <p:spPr bwMode="auto">
          <a:xfrm>
            <a:off x="1219200" y="16764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06" name="Rectangle 14"/>
          <p:cNvSpPr>
            <a:spLocks noGrp="1" noChangeArrowheads="1"/>
          </p:cNvSpPr>
          <p:nvPr>
            <p:ph type="title"/>
          </p:nvPr>
        </p:nvSpPr>
        <p:spPr bwMode="auto">
          <a:xfrm>
            <a:off x="152400" y="152400"/>
            <a:ext cx="8915400" cy="1143000"/>
          </a:xfrm>
          <a:prstGeom prst="rect">
            <a:avLst/>
          </a:prstGeom>
          <a:noFill/>
          <a:ln w="9525">
            <a:noFill/>
            <a:miter lim="800000"/>
            <a:headEnd/>
            <a:tailEnd/>
          </a:ln>
          <a:effectLst>
            <a:outerShdw dist="12700" dir="162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0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Times" pitchFamily="96"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Times" pitchFamily="96"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Times" pitchFamily="96"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Ø"/>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eniordine.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hsa.jocogov.org/" TargetMode="External"/><Relationship Id="rId7" Type="http://schemas.openxmlformats.org/officeDocument/2006/relationships/diagramColors" Target="../diagrams/colors3.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600200" y="2438400"/>
            <a:ext cx="7010400" cy="3048000"/>
          </a:xfrm>
        </p:spPr>
        <p:txBody>
          <a:bodyPr/>
          <a:lstStyle/>
          <a:p>
            <a:pPr eaLnBrk="1" hangingPunct="1"/>
            <a:endParaRPr lang="en-US" sz="2900" dirty="0" smtClean="0"/>
          </a:p>
          <a:p>
            <a:pPr eaLnBrk="1" hangingPunct="1"/>
            <a:endParaRPr lang="en-US" sz="2800" b="1" dirty="0" smtClean="0"/>
          </a:p>
          <a:p>
            <a:pPr algn="r" eaLnBrk="1" hangingPunct="1"/>
            <a:endParaRPr lang="en-US" sz="2400" dirty="0" smtClean="0">
              <a:latin typeface="+mj-lt"/>
            </a:endParaRPr>
          </a:p>
          <a:p>
            <a:pPr algn="r" eaLnBrk="1" hangingPunct="1"/>
            <a:r>
              <a:rPr lang="en-US" sz="2400" i="1" dirty="0" smtClean="0">
                <a:latin typeface="+mj-lt"/>
              </a:rPr>
              <a:t>Presented by</a:t>
            </a:r>
            <a:r>
              <a:rPr lang="en-US" sz="2400" dirty="0" smtClean="0">
                <a:latin typeface="+mj-lt"/>
              </a:rPr>
              <a:t>:</a:t>
            </a:r>
          </a:p>
          <a:p>
            <a:pPr algn="r" eaLnBrk="1" hangingPunct="1"/>
            <a:r>
              <a:rPr lang="en-US" sz="2000" dirty="0" smtClean="0">
                <a:latin typeface="+mj-lt"/>
              </a:rPr>
              <a:t>Connie Stankewsky</a:t>
            </a:r>
          </a:p>
          <a:p>
            <a:pPr algn="r" eaLnBrk="1" hangingPunct="1"/>
            <a:r>
              <a:rPr lang="en-US" sz="2000" dirty="0" smtClean="0">
                <a:latin typeface="+mj-lt"/>
              </a:rPr>
              <a:t>CHAMPSS Coordinator</a:t>
            </a:r>
          </a:p>
          <a:p>
            <a:pPr algn="r" eaLnBrk="1" hangingPunct="1"/>
            <a:r>
              <a:rPr lang="en-US" sz="2000" dirty="0" smtClean="0">
                <a:latin typeface="+mj-lt"/>
              </a:rPr>
              <a:t>Johnson County, Kansas </a:t>
            </a:r>
          </a:p>
          <a:p>
            <a:pPr algn="r" eaLnBrk="1" hangingPunct="1"/>
            <a:r>
              <a:rPr lang="en-US" sz="2000" dirty="0" smtClean="0">
                <a:latin typeface="+mj-lt"/>
              </a:rPr>
              <a:t>Area Agency on Aging</a:t>
            </a:r>
            <a:endParaRPr lang="en-US" sz="2400" dirty="0" smtClean="0">
              <a:latin typeface="+mj-lt"/>
            </a:endParaRPr>
          </a:p>
        </p:txBody>
      </p:sp>
      <p:grpSp>
        <p:nvGrpSpPr>
          <p:cNvPr id="3075" name="Group 14"/>
          <p:cNvGrpSpPr>
            <a:grpSpLocks/>
          </p:cNvGrpSpPr>
          <p:nvPr/>
        </p:nvGrpSpPr>
        <p:grpSpPr bwMode="auto">
          <a:xfrm>
            <a:off x="2413799" y="991191"/>
            <a:ext cx="4123148" cy="709061"/>
            <a:chOff x="1766" y="305"/>
            <a:chExt cx="1676" cy="288"/>
          </a:xfrm>
          <a:solidFill>
            <a:schemeClr val="tx1"/>
          </a:solidFill>
        </p:grpSpPr>
        <p:sp>
          <p:nvSpPr>
            <p:cNvPr id="3078" name="Rectangle 7"/>
            <p:cNvSpPr>
              <a:spLocks noChangeArrowheads="1"/>
            </p:cNvSpPr>
            <p:nvPr/>
          </p:nvSpPr>
          <p:spPr bwMode="auto">
            <a:xfrm>
              <a:off x="1766" y="305"/>
              <a:ext cx="224" cy="288"/>
            </a:xfrm>
            <a:prstGeom prst="rect">
              <a:avLst/>
            </a:prstGeom>
            <a:grpFill/>
            <a:ln w="9525">
              <a:noFill/>
              <a:miter lim="800000"/>
              <a:headEnd/>
              <a:tailEnd/>
            </a:ln>
          </p:spPr>
          <p:txBody>
            <a:bodyPr wrap="square">
              <a:spAutoFit/>
            </a:bodyPr>
            <a:lstStyle/>
            <a:p>
              <a:pPr algn="ctr"/>
              <a:r>
                <a:rPr lang="en-US" sz="4000" b="1" dirty="0">
                  <a:solidFill>
                    <a:srgbClr val="33FF00"/>
                  </a:solidFill>
                  <a:latin typeface="Times" pitchFamily="96" charset="0"/>
                </a:rPr>
                <a:t>C</a:t>
              </a:r>
              <a:endParaRPr lang="en-US" b="1" dirty="0">
                <a:latin typeface="Times" pitchFamily="96" charset="0"/>
              </a:endParaRPr>
            </a:p>
          </p:txBody>
        </p:sp>
        <p:sp>
          <p:nvSpPr>
            <p:cNvPr id="3079" name="Rectangle 8"/>
            <p:cNvSpPr>
              <a:spLocks noChangeArrowheads="1"/>
            </p:cNvSpPr>
            <p:nvPr/>
          </p:nvSpPr>
          <p:spPr bwMode="auto">
            <a:xfrm>
              <a:off x="2009" y="305"/>
              <a:ext cx="226" cy="288"/>
            </a:xfrm>
            <a:prstGeom prst="rect">
              <a:avLst/>
            </a:prstGeom>
            <a:grpFill/>
            <a:ln w="9525">
              <a:noFill/>
              <a:miter lim="800000"/>
              <a:headEnd/>
              <a:tailEnd/>
            </a:ln>
          </p:spPr>
          <p:txBody>
            <a:bodyPr wrap="none">
              <a:spAutoFit/>
            </a:bodyPr>
            <a:lstStyle/>
            <a:p>
              <a:pPr algn="ctr"/>
              <a:r>
                <a:rPr lang="en-US" sz="4000" b="1" dirty="0">
                  <a:solidFill>
                    <a:srgbClr val="00B0F0"/>
                  </a:solidFill>
                  <a:latin typeface="Times" pitchFamily="96" charset="0"/>
                </a:rPr>
                <a:t>H</a:t>
              </a:r>
            </a:p>
          </p:txBody>
        </p:sp>
        <p:sp>
          <p:nvSpPr>
            <p:cNvPr id="3080" name="Rectangle 9"/>
            <p:cNvSpPr>
              <a:spLocks noChangeArrowheads="1"/>
            </p:cNvSpPr>
            <p:nvPr/>
          </p:nvSpPr>
          <p:spPr bwMode="auto">
            <a:xfrm>
              <a:off x="2265" y="305"/>
              <a:ext cx="224" cy="285"/>
            </a:xfrm>
            <a:prstGeom prst="rect">
              <a:avLst/>
            </a:prstGeom>
            <a:grpFill/>
            <a:ln w="9525">
              <a:noFill/>
              <a:miter lim="800000"/>
              <a:headEnd/>
              <a:tailEnd/>
            </a:ln>
          </p:spPr>
          <p:txBody>
            <a:bodyPr wrap="none">
              <a:spAutoFit/>
            </a:bodyPr>
            <a:lstStyle/>
            <a:p>
              <a:pPr algn="ctr"/>
              <a:r>
                <a:rPr lang="en-US" sz="4000" b="1">
                  <a:solidFill>
                    <a:srgbClr val="FF0000"/>
                  </a:solidFill>
                  <a:latin typeface="Times" pitchFamily="96" charset="0"/>
                </a:rPr>
                <a:t>A</a:t>
              </a:r>
              <a:endParaRPr lang="en-US" sz="4000" b="1">
                <a:latin typeface="Times" pitchFamily="96" charset="0"/>
              </a:endParaRPr>
            </a:p>
          </p:txBody>
        </p:sp>
        <p:sp>
          <p:nvSpPr>
            <p:cNvPr id="3081" name="Rectangle 10"/>
            <p:cNvSpPr>
              <a:spLocks noChangeArrowheads="1"/>
            </p:cNvSpPr>
            <p:nvPr/>
          </p:nvSpPr>
          <p:spPr bwMode="auto">
            <a:xfrm>
              <a:off x="2509" y="305"/>
              <a:ext cx="270" cy="285"/>
            </a:xfrm>
            <a:prstGeom prst="rect">
              <a:avLst/>
            </a:prstGeom>
            <a:grpFill/>
            <a:ln w="9525">
              <a:noFill/>
              <a:miter lim="800000"/>
              <a:headEnd/>
              <a:tailEnd/>
            </a:ln>
          </p:spPr>
          <p:txBody>
            <a:bodyPr wrap="none">
              <a:spAutoFit/>
            </a:bodyPr>
            <a:lstStyle/>
            <a:p>
              <a:pPr algn="ctr"/>
              <a:r>
                <a:rPr lang="en-US" sz="4000" b="1" dirty="0">
                  <a:solidFill>
                    <a:srgbClr val="33FF00"/>
                  </a:solidFill>
                  <a:latin typeface="Times" pitchFamily="96" charset="0"/>
                </a:rPr>
                <a:t>M</a:t>
              </a:r>
              <a:endParaRPr lang="en-US" b="1" dirty="0">
                <a:latin typeface="Times" pitchFamily="96" charset="0"/>
              </a:endParaRPr>
            </a:p>
          </p:txBody>
        </p:sp>
        <p:sp>
          <p:nvSpPr>
            <p:cNvPr id="3082" name="Rectangle 11"/>
            <p:cNvSpPr>
              <a:spLocks noChangeArrowheads="1"/>
            </p:cNvSpPr>
            <p:nvPr/>
          </p:nvSpPr>
          <p:spPr bwMode="auto">
            <a:xfrm>
              <a:off x="2799" y="305"/>
              <a:ext cx="200" cy="285"/>
            </a:xfrm>
            <a:prstGeom prst="rect">
              <a:avLst/>
            </a:prstGeom>
            <a:grpFill/>
            <a:ln w="9525">
              <a:noFill/>
              <a:miter lim="800000"/>
              <a:headEnd/>
              <a:tailEnd/>
            </a:ln>
          </p:spPr>
          <p:txBody>
            <a:bodyPr wrap="none">
              <a:spAutoFit/>
            </a:bodyPr>
            <a:lstStyle/>
            <a:p>
              <a:pPr algn="ctr"/>
              <a:r>
                <a:rPr lang="en-US" sz="4000" b="1">
                  <a:solidFill>
                    <a:srgbClr val="FFA314"/>
                  </a:solidFill>
                  <a:latin typeface="Times" pitchFamily="96" charset="0"/>
                </a:rPr>
                <a:t>P</a:t>
              </a:r>
              <a:endParaRPr lang="en-US" b="1">
                <a:latin typeface="Times" pitchFamily="96" charset="0"/>
              </a:endParaRPr>
            </a:p>
          </p:txBody>
        </p:sp>
        <p:sp>
          <p:nvSpPr>
            <p:cNvPr id="3083" name="Rectangle 12"/>
            <p:cNvSpPr>
              <a:spLocks noChangeArrowheads="1"/>
            </p:cNvSpPr>
            <p:nvPr/>
          </p:nvSpPr>
          <p:spPr bwMode="auto">
            <a:xfrm>
              <a:off x="3018" y="305"/>
              <a:ext cx="190" cy="285"/>
            </a:xfrm>
            <a:prstGeom prst="rect">
              <a:avLst/>
            </a:prstGeom>
            <a:grpFill/>
            <a:ln w="9525">
              <a:noFill/>
              <a:miter lim="800000"/>
              <a:headEnd/>
              <a:tailEnd/>
            </a:ln>
          </p:spPr>
          <p:txBody>
            <a:bodyPr wrap="none">
              <a:spAutoFit/>
            </a:bodyPr>
            <a:lstStyle/>
            <a:p>
              <a:pPr algn="ctr"/>
              <a:r>
                <a:rPr lang="en-US" sz="4000" b="1">
                  <a:solidFill>
                    <a:srgbClr val="FF0000"/>
                  </a:solidFill>
                  <a:latin typeface="Times" pitchFamily="96" charset="0"/>
                </a:rPr>
                <a:t>S</a:t>
              </a:r>
              <a:endParaRPr lang="en-US" sz="4000" b="1">
                <a:latin typeface="Times" pitchFamily="96" charset="0"/>
              </a:endParaRPr>
            </a:p>
          </p:txBody>
        </p:sp>
        <p:sp>
          <p:nvSpPr>
            <p:cNvPr id="3084" name="Rectangle 13"/>
            <p:cNvSpPr>
              <a:spLocks noChangeArrowheads="1"/>
            </p:cNvSpPr>
            <p:nvPr/>
          </p:nvSpPr>
          <p:spPr bwMode="auto">
            <a:xfrm>
              <a:off x="3228" y="305"/>
              <a:ext cx="214" cy="288"/>
            </a:xfrm>
            <a:prstGeom prst="rect">
              <a:avLst/>
            </a:prstGeom>
            <a:grpFill/>
            <a:ln w="9525">
              <a:noFill/>
              <a:miter lim="800000"/>
              <a:headEnd/>
              <a:tailEnd/>
            </a:ln>
          </p:spPr>
          <p:txBody>
            <a:bodyPr wrap="none">
              <a:spAutoFit/>
            </a:bodyPr>
            <a:lstStyle/>
            <a:p>
              <a:pPr algn="ctr"/>
              <a:r>
                <a:rPr lang="en-US" sz="4000" b="1" dirty="0">
                  <a:solidFill>
                    <a:srgbClr val="00B0F0"/>
                  </a:solidFill>
                  <a:latin typeface="Times" pitchFamily="96" charset="0"/>
                </a:rPr>
                <a:t>S</a:t>
              </a:r>
              <a:endParaRPr lang="en-US" b="1" dirty="0">
                <a:solidFill>
                  <a:srgbClr val="00B0F0"/>
                </a:solidFill>
                <a:latin typeface="Times" pitchFamily="96" charset="0"/>
              </a:endParaRPr>
            </a:p>
          </p:txBody>
        </p:sp>
      </p:grpSp>
      <p:sp>
        <p:nvSpPr>
          <p:cNvPr id="3076" name="Rectangle 15"/>
          <p:cNvSpPr>
            <a:spLocks noChangeArrowheads="1"/>
          </p:cNvSpPr>
          <p:nvPr/>
        </p:nvSpPr>
        <p:spPr bwMode="auto">
          <a:xfrm>
            <a:off x="6430963" y="460375"/>
            <a:ext cx="184150" cy="457200"/>
          </a:xfrm>
          <a:prstGeom prst="rect">
            <a:avLst/>
          </a:prstGeom>
          <a:noFill/>
          <a:ln w="9525">
            <a:noFill/>
            <a:miter lim="800000"/>
            <a:headEnd/>
            <a:tailEnd/>
          </a:ln>
        </p:spPr>
        <p:txBody>
          <a:bodyPr wrap="none">
            <a:spAutoFit/>
          </a:bodyPr>
          <a:lstStyle/>
          <a:p>
            <a:endParaRPr lang="en-US"/>
          </a:p>
        </p:txBody>
      </p:sp>
      <p:sp>
        <p:nvSpPr>
          <p:cNvPr id="20" name="Rectangle 19"/>
          <p:cNvSpPr/>
          <p:nvPr/>
        </p:nvSpPr>
        <p:spPr>
          <a:xfrm>
            <a:off x="2286000" y="1905000"/>
            <a:ext cx="4572000" cy="830997"/>
          </a:xfrm>
          <a:prstGeom prst="rect">
            <a:avLst/>
          </a:prstGeom>
        </p:spPr>
        <p:txBody>
          <a:bodyPr>
            <a:spAutoFit/>
          </a:bodyPr>
          <a:lstStyle/>
          <a:p>
            <a:pPr algn="ctr"/>
            <a:r>
              <a:rPr lang="en-US" i="1" dirty="0" smtClean="0">
                <a:solidFill>
                  <a:srgbClr val="33FF00"/>
                </a:solidFill>
                <a:latin typeface="+mj-lt"/>
              </a:rPr>
              <a:t>C</a:t>
            </a:r>
            <a:r>
              <a:rPr lang="en-US" i="1" dirty="0" smtClean="0">
                <a:latin typeface="+mj-lt"/>
              </a:rPr>
              <a:t>hoosing </a:t>
            </a:r>
            <a:r>
              <a:rPr lang="en-US" i="1" dirty="0" smtClean="0">
                <a:solidFill>
                  <a:srgbClr val="00B0F0"/>
                </a:solidFill>
                <a:latin typeface="+mj-lt"/>
              </a:rPr>
              <a:t>H</a:t>
            </a:r>
            <a:r>
              <a:rPr lang="en-US" i="1" dirty="0" smtClean="0">
                <a:latin typeface="+mj-lt"/>
              </a:rPr>
              <a:t>ealthy </a:t>
            </a:r>
            <a:r>
              <a:rPr lang="en-US" i="1" dirty="0" smtClean="0">
                <a:solidFill>
                  <a:srgbClr val="FF0000"/>
                </a:solidFill>
                <a:latin typeface="+mj-lt"/>
              </a:rPr>
              <a:t>A</a:t>
            </a:r>
            <a:r>
              <a:rPr lang="en-US" i="1" dirty="0" smtClean="0">
                <a:latin typeface="+mj-lt"/>
              </a:rPr>
              <a:t>ppetizing </a:t>
            </a:r>
            <a:r>
              <a:rPr lang="en-US" i="1" dirty="0" smtClean="0">
                <a:solidFill>
                  <a:srgbClr val="33FF00"/>
                </a:solidFill>
                <a:latin typeface="+mj-lt"/>
              </a:rPr>
              <a:t>M</a:t>
            </a:r>
            <a:r>
              <a:rPr lang="en-US" i="1" dirty="0" smtClean="0">
                <a:latin typeface="+mj-lt"/>
              </a:rPr>
              <a:t>eal </a:t>
            </a:r>
            <a:r>
              <a:rPr lang="en-US" i="1" dirty="0" smtClean="0">
                <a:solidFill>
                  <a:srgbClr val="FFA314"/>
                </a:solidFill>
                <a:latin typeface="+mj-lt"/>
              </a:rPr>
              <a:t>P</a:t>
            </a:r>
            <a:r>
              <a:rPr lang="en-US" i="1" dirty="0" smtClean="0">
                <a:latin typeface="+mj-lt"/>
              </a:rPr>
              <a:t>lan </a:t>
            </a:r>
            <a:r>
              <a:rPr lang="en-US" i="1" dirty="0" smtClean="0">
                <a:solidFill>
                  <a:srgbClr val="FF0000"/>
                </a:solidFill>
                <a:latin typeface="+mj-lt"/>
              </a:rPr>
              <a:t>S</a:t>
            </a:r>
            <a:r>
              <a:rPr lang="en-US" i="1" dirty="0" smtClean="0">
                <a:latin typeface="+mj-lt"/>
              </a:rPr>
              <a:t>olutions for </a:t>
            </a:r>
            <a:r>
              <a:rPr lang="en-US" i="1" dirty="0" smtClean="0">
                <a:solidFill>
                  <a:srgbClr val="00B0F0"/>
                </a:solidFill>
                <a:latin typeface="+mj-lt"/>
              </a:rPr>
              <a:t>S</a:t>
            </a:r>
            <a:r>
              <a:rPr lang="en-US" i="1" dirty="0" smtClean="0">
                <a:latin typeface="+mj-lt"/>
              </a:rPr>
              <a:t>eniors</a:t>
            </a:r>
            <a:endParaRPr lang="en-US" i="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rPr>
              <a:t>Overland Park </a:t>
            </a:r>
            <a:br>
              <a:rPr lang="en-US" dirty="0" smtClean="0">
                <a:solidFill>
                  <a:schemeClr val="tx1"/>
                </a:solidFill>
              </a:rPr>
            </a:br>
            <a:r>
              <a:rPr lang="en-US" dirty="0" smtClean="0">
                <a:solidFill>
                  <a:schemeClr val="tx1"/>
                </a:solidFill>
              </a:rPr>
              <a:t>Neighborhood  Center</a:t>
            </a:r>
            <a:endParaRPr lang="en-US" dirty="0">
              <a:solidFill>
                <a:schemeClr val="tx1"/>
              </a:solidFill>
            </a:endParaRPr>
          </a:p>
        </p:txBody>
      </p:sp>
      <p:pic>
        <p:nvPicPr>
          <p:cNvPr id="3" name="Picture 2" descr="MRCC nut staff.JPG"/>
          <p:cNvPicPr>
            <a:picLocks noChangeAspect="1"/>
          </p:cNvPicPr>
          <p:nvPr/>
        </p:nvPicPr>
        <p:blipFill>
          <a:blip r:embed="rId3" cstate="print"/>
          <a:stretch>
            <a:fillRect/>
          </a:stretch>
        </p:blipFill>
        <p:spPr>
          <a:xfrm>
            <a:off x="2438400" y="2057400"/>
            <a:ext cx="5486400" cy="3657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 </a:t>
            </a:r>
            <a:br>
              <a:rPr lang="en-US" dirty="0" smtClean="0">
                <a:solidFill>
                  <a:schemeClr val="tx1"/>
                </a:solidFill>
              </a:rPr>
            </a:br>
            <a:r>
              <a:rPr lang="en-US" dirty="0" smtClean="0">
                <a:solidFill>
                  <a:schemeClr val="tx1"/>
                </a:solidFill>
              </a:rPr>
              <a:t>Traditional Program Limitations</a:t>
            </a:r>
            <a:endParaRPr lang="en-US" dirty="0">
              <a:solidFill>
                <a:schemeClr val="tx1"/>
              </a:solidFill>
            </a:endParaRPr>
          </a:p>
        </p:txBody>
      </p:sp>
      <p:sp>
        <p:nvSpPr>
          <p:cNvPr id="19" name="Content Placeholder 18"/>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20" name="Text Placeholder 19"/>
          <p:cNvSpPr>
            <a:spLocks noGrp="1"/>
          </p:cNvSpPr>
          <p:nvPr>
            <p:ph type="body" sz="half" idx="2"/>
          </p:nvPr>
        </p:nvSpPr>
        <p:spPr>
          <a:xfrm>
            <a:off x="5181600" y="2209800"/>
            <a:ext cx="3962400" cy="3657600"/>
          </a:xfrm>
        </p:spPr>
        <p:txBody>
          <a:bodyPr/>
          <a:lstStyle/>
          <a:p>
            <a:pPr>
              <a:buFont typeface="Wingdings" pitchFamily="2" charset="2"/>
              <a:buChar char="§"/>
            </a:pPr>
            <a:endParaRPr lang="en-US" sz="2400" dirty="0" smtClean="0">
              <a:latin typeface="+mj-lt"/>
            </a:endParaRPr>
          </a:p>
          <a:p>
            <a:pPr>
              <a:buFont typeface="Wingdings" pitchFamily="2" charset="2"/>
              <a:buChar char="§"/>
            </a:pPr>
            <a:r>
              <a:rPr lang="en-US" sz="2400" dirty="0" smtClean="0">
                <a:latin typeface="+mj-lt"/>
              </a:rPr>
              <a:t>Limited dining hours</a:t>
            </a:r>
          </a:p>
          <a:p>
            <a:pPr>
              <a:buFont typeface="Wingdings" pitchFamily="2" charset="2"/>
              <a:buChar char="§"/>
            </a:pPr>
            <a:r>
              <a:rPr lang="en-US" sz="2400" dirty="0" smtClean="0">
                <a:latin typeface="+mj-lt"/>
              </a:rPr>
              <a:t>Limited menu choices</a:t>
            </a:r>
          </a:p>
          <a:p>
            <a:pPr>
              <a:buFont typeface="Wingdings" pitchFamily="2" charset="2"/>
              <a:buChar char="§"/>
            </a:pPr>
            <a:r>
              <a:rPr lang="en-US" sz="2400" dirty="0" smtClean="0">
                <a:latin typeface="+mj-lt"/>
              </a:rPr>
              <a:t>Delayed retirement for seniors reduces potential seniors served</a:t>
            </a:r>
          </a:p>
          <a:p>
            <a:pPr>
              <a:buFont typeface="Wingdings" pitchFamily="2" charset="2"/>
              <a:buChar char="§"/>
            </a:pPr>
            <a:r>
              <a:rPr lang="en-US" sz="2400" dirty="0" smtClean="0">
                <a:latin typeface="+mj-lt"/>
              </a:rPr>
              <a:t>Neighborhood center doesn’t appeal to some</a:t>
            </a:r>
          </a:p>
        </p:txBody>
      </p:sp>
      <p:pic>
        <p:nvPicPr>
          <p:cNvPr id="16" name="Picture 2" descr="G:\HSA\Nutrition Program\CHAMPSS\CHAMPSS Pictures\MRCC CONGREGATE.JPG"/>
          <p:cNvPicPr>
            <a:picLocks noChangeAspect="1" noChangeArrowheads="1"/>
          </p:cNvPicPr>
          <p:nvPr/>
        </p:nvPicPr>
        <p:blipFill>
          <a:blip r:embed="rId3" cstate="print"/>
          <a:stretch>
            <a:fillRect/>
          </a:stretch>
        </p:blipFill>
        <p:spPr bwMode="auto">
          <a:xfrm rot="21289069">
            <a:off x="1423428" y="2559529"/>
            <a:ext cx="3581400" cy="23890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76400"/>
            <a:ext cx="7467600" cy="2362200"/>
          </a:xfrm>
        </p:spPr>
        <p:txBody>
          <a:bodyPr>
            <a:prstTxWarp prst="textPlain">
              <a:avLst>
                <a:gd name="adj" fmla="val 50745"/>
              </a:avLst>
            </a:prstTxWarp>
          </a:bodyPr>
          <a:lstStyle/>
          <a:p>
            <a:pPr algn="ctr">
              <a:buNone/>
            </a:pPr>
            <a:endParaRPr lang="en-US" dirty="0" smtClean="0"/>
          </a:p>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Time for Something New &amp; Different</a:t>
            </a:r>
          </a:p>
          <a:p>
            <a:pPr algn="ctr">
              <a:buNone/>
            </a:pPr>
            <a:endParaRPr lang="en-US" dirty="0">
              <a:effectLst>
                <a:reflection blurRad="6350" stA="60000" endA="900" endPos="60000" dist="29997" dir="5400000" sy="-100000" algn="bl" rotWithShape="0"/>
              </a:effectLst>
              <a:latin typeface="+mj-lt"/>
            </a:endParaRPr>
          </a:p>
        </p:txBody>
      </p:sp>
      <p:sp>
        <p:nvSpPr>
          <p:cNvPr id="4" name="TextBox 3"/>
          <p:cNvSpPr txBox="1"/>
          <p:nvPr/>
        </p:nvSpPr>
        <p:spPr>
          <a:xfrm>
            <a:off x="3200400" y="4267200"/>
            <a:ext cx="4267200" cy="1692771"/>
          </a:xfrm>
          <a:prstGeom prst="rect">
            <a:avLst/>
          </a:prstGeom>
          <a:noFill/>
        </p:spPr>
        <p:txBody>
          <a:bodyPr wrap="square" rtlCol="0">
            <a:spAutoFit/>
          </a:bodyPr>
          <a:lstStyle/>
          <a:p>
            <a:pPr lvl="0">
              <a:buFont typeface="Arial" pitchFamily="34" charset="0"/>
              <a:buChar char="•"/>
            </a:pPr>
            <a:r>
              <a:rPr lang="en-US" dirty="0" smtClean="0"/>
              <a:t> Discovering </a:t>
            </a:r>
            <a:r>
              <a:rPr lang="en-US" sz="3200" b="1" dirty="0" smtClean="0">
                <a:solidFill>
                  <a:srgbClr val="33FF00"/>
                </a:solidFill>
              </a:rPr>
              <a:t>C</a:t>
            </a:r>
            <a:r>
              <a:rPr lang="en-US" sz="3200" b="1" dirty="0" smtClean="0">
                <a:solidFill>
                  <a:srgbClr val="00B0F0"/>
                </a:solidFill>
              </a:rPr>
              <a:t>H</a:t>
            </a:r>
            <a:r>
              <a:rPr lang="en-US" sz="3200" b="1" dirty="0" smtClean="0">
                <a:solidFill>
                  <a:srgbClr val="FF0000"/>
                </a:solidFill>
              </a:rPr>
              <a:t>A</a:t>
            </a:r>
            <a:r>
              <a:rPr lang="en-US" sz="3200" b="1" dirty="0" smtClean="0">
                <a:solidFill>
                  <a:srgbClr val="00B050"/>
                </a:solidFill>
              </a:rPr>
              <a:t>M</a:t>
            </a:r>
            <a:r>
              <a:rPr lang="en-US" sz="3200" b="1" dirty="0" smtClean="0">
                <a:solidFill>
                  <a:srgbClr val="FFA314"/>
                </a:solidFill>
              </a:rPr>
              <a:t>P</a:t>
            </a:r>
            <a:r>
              <a:rPr lang="en-US" sz="3200" b="1" dirty="0" smtClean="0">
                <a:solidFill>
                  <a:srgbClr val="FF0000"/>
                </a:solidFill>
              </a:rPr>
              <a:t>S</a:t>
            </a:r>
            <a:r>
              <a:rPr lang="en-US" sz="3200" b="1" dirty="0" smtClean="0">
                <a:solidFill>
                  <a:srgbClr val="00B0F0"/>
                </a:solidFill>
              </a:rPr>
              <a:t>S</a:t>
            </a:r>
            <a:endParaRPr lang="en-US" sz="3200" dirty="0" smtClean="0">
              <a:solidFill>
                <a:srgbClr val="00B0F0"/>
              </a:solidFill>
            </a:endParaRPr>
          </a:p>
          <a:p>
            <a:pPr>
              <a:buFont typeface="Arial" pitchFamily="34" charset="0"/>
              <a:buChar char="•"/>
            </a:pPr>
            <a:r>
              <a:rPr lang="en-US" dirty="0" smtClean="0"/>
              <a:t> Program Benefits</a:t>
            </a:r>
          </a:p>
          <a:p>
            <a:pPr>
              <a:buFont typeface="Arial" pitchFamily="34" charset="0"/>
              <a:buChar char="•"/>
            </a:pPr>
            <a:r>
              <a:rPr lang="en-US" dirty="0" smtClean="0"/>
              <a:t> Our 1</a:t>
            </a:r>
            <a:r>
              <a:rPr lang="en-US" baseline="30000" dirty="0" smtClean="0"/>
              <a:t>st</a:t>
            </a:r>
            <a:r>
              <a:rPr lang="en-US" dirty="0" smtClean="0"/>
              <a:t> Location</a:t>
            </a:r>
          </a:p>
          <a:p>
            <a:pPr>
              <a:buFont typeface="Arial" pitchFamily="34" charset="0"/>
              <a:buChar char="•"/>
            </a:pPr>
            <a:r>
              <a:rPr lang="en-US" dirty="0" smtClean="0"/>
              <a:t> Steps to Participation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Our Goals</a:t>
            </a:r>
            <a:endParaRPr lang="en-US" dirty="0">
              <a:solidFill>
                <a:schemeClr val="tx1"/>
              </a:solidFill>
            </a:endParaRPr>
          </a:p>
        </p:txBody>
      </p:sp>
      <p:graphicFrame>
        <p:nvGraphicFramePr>
          <p:cNvPr id="5" name="Diagram 4"/>
          <p:cNvGraphicFramePr/>
          <p:nvPr/>
        </p:nvGraphicFramePr>
        <p:xfrm>
          <a:off x="1828800" y="1524000"/>
          <a:ext cx="6096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1371600" y="0"/>
            <a:ext cx="7772400" cy="1524000"/>
          </a:xfrm>
        </p:spPr>
        <p:txBody>
          <a:bodyPr/>
          <a:lstStyle/>
          <a:p>
            <a:pPr eaLnBrk="1" hangingPunct="1">
              <a:lnSpc>
                <a:spcPct val="90000"/>
              </a:lnSpc>
              <a:buFont typeface="Times" pitchFamily="96" charset="0"/>
              <a:buNone/>
            </a:pPr>
            <a:endParaRPr lang="en-US" dirty="0" smtClean="0"/>
          </a:p>
          <a:p>
            <a:pPr eaLnBrk="1" hangingPunct="1">
              <a:lnSpc>
                <a:spcPct val="90000"/>
              </a:lnSpc>
              <a:buNone/>
            </a:pPr>
            <a:r>
              <a:rPr lang="en-US" sz="4400" b="1" dirty="0" smtClean="0">
                <a:latin typeface="+mj-lt"/>
              </a:rPr>
              <a:t>What is “</a:t>
            </a:r>
            <a:r>
              <a:rPr lang="en-US" sz="4400" b="1" dirty="0" smtClean="0">
                <a:solidFill>
                  <a:srgbClr val="33FF00"/>
                </a:solidFill>
                <a:latin typeface="+mj-lt"/>
              </a:rPr>
              <a:t>C</a:t>
            </a:r>
            <a:r>
              <a:rPr lang="en-US" sz="4400" b="1" dirty="0" smtClean="0">
                <a:solidFill>
                  <a:srgbClr val="00B0F0"/>
                </a:solidFill>
                <a:latin typeface="+mj-lt"/>
              </a:rPr>
              <a:t>H</a:t>
            </a:r>
            <a:r>
              <a:rPr lang="en-US" sz="4400" b="1" dirty="0" smtClean="0">
                <a:solidFill>
                  <a:srgbClr val="FF0000"/>
                </a:solidFill>
                <a:latin typeface="+mj-lt"/>
              </a:rPr>
              <a:t>A</a:t>
            </a:r>
            <a:r>
              <a:rPr lang="en-US" sz="4400" b="1" dirty="0" smtClean="0">
                <a:solidFill>
                  <a:srgbClr val="33FF00"/>
                </a:solidFill>
                <a:latin typeface="+mj-lt"/>
              </a:rPr>
              <a:t>M</a:t>
            </a:r>
            <a:r>
              <a:rPr lang="en-US" sz="4400" b="1" dirty="0" smtClean="0">
                <a:solidFill>
                  <a:srgbClr val="FFA314"/>
                </a:solidFill>
                <a:latin typeface="+mj-lt"/>
              </a:rPr>
              <a:t>P</a:t>
            </a:r>
            <a:r>
              <a:rPr lang="en-US" sz="4400" b="1" dirty="0" smtClean="0">
                <a:solidFill>
                  <a:srgbClr val="FF0000"/>
                </a:solidFill>
                <a:latin typeface="+mj-lt"/>
              </a:rPr>
              <a:t>S</a:t>
            </a:r>
            <a:r>
              <a:rPr lang="en-US" sz="4400" b="1" dirty="0" smtClean="0">
                <a:solidFill>
                  <a:srgbClr val="00B0F0"/>
                </a:solidFill>
                <a:latin typeface="+mj-lt"/>
              </a:rPr>
              <a:t>S</a:t>
            </a:r>
            <a:r>
              <a:rPr lang="en-US" sz="4400" b="1" dirty="0" smtClean="0">
                <a:latin typeface="+mj-lt"/>
              </a:rPr>
              <a:t>?”</a:t>
            </a:r>
          </a:p>
          <a:p>
            <a:pPr eaLnBrk="1" hangingPunct="1">
              <a:lnSpc>
                <a:spcPct val="90000"/>
              </a:lnSpc>
              <a:buFont typeface="Times" pitchFamily="96" charset="0"/>
              <a:buNone/>
            </a:pPr>
            <a:endParaRPr lang="en-US" dirty="0" smtClean="0"/>
          </a:p>
          <a:p>
            <a:pPr lvl="2" algn="ctr" eaLnBrk="1" hangingPunct="1">
              <a:lnSpc>
                <a:spcPct val="90000"/>
              </a:lnSpc>
              <a:buFont typeface="Times" pitchFamily="96" charset="0"/>
              <a:buNone/>
            </a:pPr>
            <a:r>
              <a:rPr lang="en-US" dirty="0" smtClean="0"/>
              <a:t>	</a:t>
            </a:r>
            <a:endParaRPr lang="en-US" sz="2800" dirty="0" smtClean="0"/>
          </a:p>
        </p:txBody>
      </p:sp>
      <p:sp>
        <p:nvSpPr>
          <p:cNvPr id="38920" name="Rectangle 8"/>
          <p:cNvSpPr>
            <a:spLocks noChangeArrowheads="1"/>
          </p:cNvSpPr>
          <p:nvPr/>
        </p:nvSpPr>
        <p:spPr bwMode="auto">
          <a:xfrm>
            <a:off x="914400" y="1600200"/>
            <a:ext cx="7620000" cy="914400"/>
          </a:xfrm>
          <a:prstGeom prst="rect">
            <a:avLst/>
          </a:prstGeom>
          <a:noFill/>
          <a:ln w="9525">
            <a:noFill/>
            <a:miter lim="800000"/>
            <a:headEnd/>
            <a:tailEnd/>
          </a:ln>
        </p:spPr>
        <p:txBody>
          <a:bodyPr/>
          <a:lstStyle/>
          <a:p>
            <a:pPr marL="1143000" lvl="2" indent="-228600" algn="ctr" eaLnBrk="1" hangingPunct="1">
              <a:lnSpc>
                <a:spcPct val="90000"/>
              </a:lnSpc>
              <a:spcBef>
                <a:spcPct val="20000"/>
              </a:spcBef>
              <a:buClr>
                <a:schemeClr val="tx1"/>
              </a:buClr>
              <a:buFont typeface="Times" pitchFamily="96" charset="0"/>
              <a:buNone/>
            </a:pPr>
            <a:endParaRPr lang="en-US" sz="2800" i="1" dirty="0" smtClean="0">
              <a:solidFill>
                <a:srgbClr val="FFFF00"/>
              </a:solidFill>
              <a:latin typeface="+mj-lt"/>
            </a:endParaRPr>
          </a:p>
          <a:p>
            <a:pPr marL="1143000" lvl="2" indent="-228600" algn="ctr" eaLnBrk="1" hangingPunct="1">
              <a:lnSpc>
                <a:spcPct val="90000"/>
              </a:lnSpc>
              <a:spcBef>
                <a:spcPct val="20000"/>
              </a:spcBef>
              <a:buClr>
                <a:schemeClr val="tx1"/>
              </a:buClr>
              <a:buFont typeface="Times" pitchFamily="96" charset="0"/>
              <a:buNone/>
            </a:pPr>
            <a:endParaRPr lang="en-US" sz="2800" i="1" dirty="0" smtClean="0">
              <a:solidFill>
                <a:srgbClr val="FFFF00"/>
              </a:solidFill>
              <a:latin typeface="+mj-lt"/>
            </a:endParaRPr>
          </a:p>
          <a:p>
            <a:pPr marL="1143000" lvl="2" indent="-228600" algn="ctr" eaLnBrk="1" hangingPunct="1">
              <a:lnSpc>
                <a:spcPct val="90000"/>
              </a:lnSpc>
              <a:spcBef>
                <a:spcPct val="20000"/>
              </a:spcBef>
              <a:buClr>
                <a:schemeClr val="tx1"/>
              </a:buClr>
              <a:buFont typeface="Times" pitchFamily="96" charset="0"/>
              <a:buNone/>
            </a:pPr>
            <a:endParaRPr lang="en-US" sz="2800" i="1" dirty="0" smtClean="0">
              <a:solidFill>
                <a:srgbClr val="FFFF00"/>
              </a:solidFill>
              <a:latin typeface="+mj-lt"/>
            </a:endParaRPr>
          </a:p>
          <a:p>
            <a:pPr marL="1143000" lvl="2" indent="-228600" algn="ctr" eaLnBrk="1" hangingPunct="1">
              <a:lnSpc>
                <a:spcPct val="90000"/>
              </a:lnSpc>
              <a:spcBef>
                <a:spcPct val="20000"/>
              </a:spcBef>
              <a:buClr>
                <a:schemeClr val="tx1"/>
              </a:buClr>
              <a:buFont typeface="Times" pitchFamily="96" charset="0"/>
              <a:buNone/>
            </a:pPr>
            <a:endParaRPr lang="en-US" i="1" dirty="0" smtClean="0">
              <a:solidFill>
                <a:srgbClr val="FFFF00"/>
              </a:solidFill>
              <a:latin typeface="+mj-lt"/>
            </a:endParaRPr>
          </a:p>
          <a:p>
            <a:pPr marL="1143000" lvl="2" indent="-228600" algn="ctr" eaLnBrk="1" hangingPunct="1">
              <a:lnSpc>
                <a:spcPct val="90000"/>
              </a:lnSpc>
              <a:spcBef>
                <a:spcPct val="20000"/>
              </a:spcBef>
              <a:buClr>
                <a:schemeClr val="tx1"/>
              </a:buClr>
              <a:buFont typeface="Times" pitchFamily="96" charset="0"/>
              <a:buNone/>
            </a:pPr>
            <a:endParaRPr lang="en-US" i="1" dirty="0" smtClean="0">
              <a:solidFill>
                <a:srgbClr val="FFFF00"/>
              </a:solidFill>
              <a:latin typeface="+mj-lt"/>
            </a:endParaRPr>
          </a:p>
          <a:p>
            <a:pPr marL="1143000" lvl="2" indent="-228600" algn="ctr" eaLnBrk="1" hangingPunct="1">
              <a:lnSpc>
                <a:spcPct val="90000"/>
              </a:lnSpc>
              <a:spcBef>
                <a:spcPct val="20000"/>
              </a:spcBef>
              <a:buClr>
                <a:schemeClr val="tx1"/>
              </a:buClr>
              <a:buFont typeface="Times" pitchFamily="96" charset="0"/>
              <a:buNone/>
            </a:pPr>
            <a:endParaRPr lang="en-US" i="1" dirty="0" smtClean="0">
              <a:solidFill>
                <a:srgbClr val="FFFF00"/>
              </a:solidFill>
              <a:latin typeface="+mj-lt"/>
            </a:endParaRPr>
          </a:p>
          <a:p>
            <a:pPr marL="1143000" lvl="2" indent="-228600" algn="ctr" eaLnBrk="1" hangingPunct="1">
              <a:lnSpc>
                <a:spcPct val="90000"/>
              </a:lnSpc>
              <a:spcBef>
                <a:spcPct val="20000"/>
              </a:spcBef>
              <a:buClr>
                <a:schemeClr val="tx1"/>
              </a:buClr>
              <a:buFont typeface="Times" pitchFamily="96" charset="0"/>
              <a:buNone/>
            </a:pPr>
            <a:endParaRPr lang="en-US" i="1" dirty="0" smtClean="0">
              <a:solidFill>
                <a:srgbClr val="FFFF00"/>
              </a:solidFill>
              <a:latin typeface="+mj-lt"/>
            </a:endParaRPr>
          </a:p>
          <a:p>
            <a:pPr marL="1143000" lvl="2" indent="-228600" algn="ctr" eaLnBrk="1" hangingPunct="1">
              <a:lnSpc>
                <a:spcPct val="90000"/>
              </a:lnSpc>
              <a:spcBef>
                <a:spcPct val="20000"/>
              </a:spcBef>
              <a:buClr>
                <a:schemeClr val="tx1"/>
              </a:buClr>
              <a:buFont typeface="Times" pitchFamily="96" charset="0"/>
              <a:buNone/>
            </a:pPr>
            <a:endParaRPr lang="en-US" i="1" dirty="0" smtClean="0">
              <a:solidFill>
                <a:srgbClr val="FFFF00"/>
              </a:solidFill>
              <a:latin typeface="+mj-lt"/>
            </a:endParaRPr>
          </a:p>
          <a:p>
            <a:pPr marL="1143000" lvl="2" indent="-228600" algn="ctr" eaLnBrk="1" hangingPunct="1">
              <a:lnSpc>
                <a:spcPct val="90000"/>
              </a:lnSpc>
              <a:spcBef>
                <a:spcPct val="20000"/>
              </a:spcBef>
              <a:buClr>
                <a:schemeClr val="tx1"/>
              </a:buClr>
              <a:buFont typeface="Times" pitchFamily="96" charset="0"/>
              <a:buNone/>
            </a:pPr>
            <a:endParaRPr lang="en-US" i="1" dirty="0" smtClean="0">
              <a:solidFill>
                <a:srgbClr val="FFFF00"/>
              </a:solidFill>
              <a:latin typeface="+mj-lt"/>
            </a:endParaRPr>
          </a:p>
        </p:txBody>
      </p:sp>
      <p:sp>
        <p:nvSpPr>
          <p:cNvPr id="7" name="TextBox 6"/>
          <p:cNvSpPr txBox="1"/>
          <p:nvPr/>
        </p:nvSpPr>
        <p:spPr>
          <a:xfrm rot="21088484">
            <a:off x="1857973" y="2774945"/>
            <a:ext cx="6562312" cy="1200329"/>
          </a:xfrm>
          <a:prstGeom prst="rect">
            <a:avLst/>
          </a:prstGeom>
          <a:noFill/>
          <a:ln w="57150">
            <a:solidFill>
              <a:srgbClr val="FFFF00"/>
            </a:solidFill>
          </a:ln>
        </p:spPr>
        <p:txBody>
          <a:bodyPr wrap="square" rtlCol="0">
            <a:spAutoFit/>
          </a:bodyPr>
          <a:lstStyle/>
          <a:p>
            <a:pPr marL="1143000" lvl="2" indent="-228600" algn="ctr" eaLnBrk="1" hangingPunct="1">
              <a:lnSpc>
                <a:spcPct val="80000"/>
              </a:lnSpc>
              <a:spcBef>
                <a:spcPct val="20000"/>
              </a:spcBef>
              <a:buClr>
                <a:schemeClr val="tx1"/>
              </a:buClr>
              <a:buFont typeface="Times" pitchFamily="96" charset="0"/>
              <a:buNone/>
            </a:pPr>
            <a:endParaRPr lang="en-US" sz="1000" dirty="0" smtClean="0">
              <a:solidFill>
                <a:srgbClr val="33FF00"/>
              </a:solidFill>
              <a:latin typeface="+mj-lt"/>
            </a:endParaRPr>
          </a:p>
          <a:p>
            <a:pPr marL="1143000" lvl="2" indent="-228600" algn="just" eaLnBrk="1" hangingPunct="1">
              <a:lnSpc>
                <a:spcPct val="80000"/>
              </a:lnSpc>
              <a:spcBef>
                <a:spcPct val="20000"/>
              </a:spcBef>
              <a:buClr>
                <a:schemeClr val="tx1"/>
              </a:buClr>
              <a:buFont typeface="Times" pitchFamily="96" charset="0"/>
              <a:buNone/>
            </a:pPr>
            <a:r>
              <a:rPr lang="en-US" sz="3200" b="1" dirty="0" smtClean="0">
                <a:solidFill>
                  <a:srgbClr val="33FF00"/>
                </a:solidFill>
                <a:latin typeface="+mj-lt"/>
              </a:rPr>
              <a:t>C</a:t>
            </a:r>
            <a:r>
              <a:rPr lang="en-US" sz="2800" dirty="0" smtClean="0">
                <a:latin typeface="+mj-lt"/>
              </a:rPr>
              <a:t>hoosing </a:t>
            </a:r>
            <a:r>
              <a:rPr lang="en-US" sz="3200" b="1" dirty="0" smtClean="0">
                <a:solidFill>
                  <a:srgbClr val="00B0F0"/>
                </a:solidFill>
                <a:latin typeface="+mj-lt"/>
              </a:rPr>
              <a:t>H</a:t>
            </a:r>
            <a:r>
              <a:rPr lang="en-US" sz="2800" dirty="0" smtClean="0">
                <a:latin typeface="+mj-lt"/>
              </a:rPr>
              <a:t>ealthy </a:t>
            </a:r>
            <a:r>
              <a:rPr lang="en-US" sz="3200" b="1" dirty="0" smtClean="0">
                <a:solidFill>
                  <a:srgbClr val="FF0000"/>
                </a:solidFill>
                <a:latin typeface="+mj-lt"/>
              </a:rPr>
              <a:t>A</a:t>
            </a:r>
            <a:r>
              <a:rPr lang="en-US" sz="2800" dirty="0" smtClean="0">
                <a:latin typeface="+mj-lt"/>
              </a:rPr>
              <a:t>ppetizing </a:t>
            </a:r>
          </a:p>
          <a:p>
            <a:pPr marL="1143000" lvl="2" indent="-228600" algn="just" eaLnBrk="1" hangingPunct="1">
              <a:lnSpc>
                <a:spcPct val="80000"/>
              </a:lnSpc>
              <a:spcBef>
                <a:spcPct val="20000"/>
              </a:spcBef>
              <a:buClr>
                <a:schemeClr val="tx1"/>
              </a:buClr>
              <a:buFont typeface="Times" pitchFamily="96" charset="0"/>
              <a:buNone/>
            </a:pPr>
            <a:r>
              <a:rPr lang="en-US" sz="3200" b="1" dirty="0" smtClean="0">
                <a:solidFill>
                  <a:srgbClr val="33FF00"/>
                </a:solidFill>
                <a:latin typeface="+mj-lt"/>
              </a:rPr>
              <a:t>M</a:t>
            </a:r>
            <a:r>
              <a:rPr lang="en-US" sz="2800" dirty="0" smtClean="0">
                <a:latin typeface="+mj-lt"/>
              </a:rPr>
              <a:t>eal </a:t>
            </a:r>
            <a:r>
              <a:rPr lang="en-US" sz="3200" b="1" dirty="0" smtClean="0">
                <a:solidFill>
                  <a:srgbClr val="FFA314"/>
                </a:solidFill>
                <a:latin typeface="+mj-lt"/>
              </a:rPr>
              <a:t>P</a:t>
            </a:r>
            <a:r>
              <a:rPr lang="en-US" sz="2800" dirty="0" smtClean="0">
                <a:latin typeface="+mj-lt"/>
              </a:rPr>
              <a:t>lan </a:t>
            </a:r>
            <a:r>
              <a:rPr lang="en-US" sz="3200" b="1" dirty="0" smtClean="0">
                <a:solidFill>
                  <a:srgbClr val="FF0000"/>
                </a:solidFill>
                <a:latin typeface="+mj-lt"/>
              </a:rPr>
              <a:t>S</a:t>
            </a:r>
            <a:r>
              <a:rPr lang="en-US" sz="2800" dirty="0" smtClean="0">
                <a:latin typeface="+mj-lt"/>
              </a:rPr>
              <a:t>olutions for </a:t>
            </a:r>
            <a:r>
              <a:rPr lang="en-US" sz="3200" b="1" dirty="0" smtClean="0">
                <a:solidFill>
                  <a:srgbClr val="00B0F0"/>
                </a:solidFill>
                <a:latin typeface="+mj-lt"/>
              </a:rPr>
              <a:t>S</a:t>
            </a:r>
            <a:r>
              <a:rPr lang="en-US" sz="2800" dirty="0" smtClean="0">
                <a:latin typeface="+mj-lt"/>
              </a:rPr>
              <a:t>eniors</a:t>
            </a:r>
            <a:endParaRPr lang="en-US" sz="2800" dirty="0">
              <a:latin typeface="+mj-lt"/>
            </a:endParaRPr>
          </a:p>
        </p:txBody>
      </p:sp>
      <p:pic>
        <p:nvPicPr>
          <p:cNvPr id="9" name="Picture 4" descr="Approved Cropped"/>
          <p:cNvPicPr>
            <a:picLocks noChangeAspect="1" noChangeArrowheads="1"/>
          </p:cNvPicPr>
          <p:nvPr/>
        </p:nvPicPr>
        <p:blipFill>
          <a:blip r:embed="rId3" cstate="print"/>
          <a:srcRect/>
          <a:stretch>
            <a:fillRect/>
          </a:stretch>
        </p:blipFill>
        <p:spPr bwMode="auto">
          <a:xfrm>
            <a:off x="5791200" y="3683000"/>
            <a:ext cx="2946400" cy="294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8915">
                                            <p:txEl>
                                              <p:pRg st="1" end="1"/>
                                            </p:txEl>
                                          </p:spTgt>
                                        </p:tgtEl>
                                        <p:attrNameLst>
                                          <p:attrName>style.visibility</p:attrName>
                                        </p:attrNameLst>
                                      </p:cBhvr>
                                      <p:to>
                                        <p:strVal val="visible"/>
                                      </p:to>
                                    </p:set>
                                    <p:anim calcmode="discrete" valueType="clr">
                                      <p:cBhvr override="childStyle">
                                        <p:cTn id="7" dur="80"/>
                                        <p:tgtEl>
                                          <p:spTgt spid="3891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5">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8915">
                                            <p:txEl>
                                              <p:pRg st="1" end="1"/>
                                            </p:txEl>
                                          </p:spTgt>
                                        </p:tgtEl>
                                        <p:attrNameLst>
                                          <p:attrName>fill.type</p:attrName>
                                        </p:attrNameLst>
                                      </p:cBhvr>
                                      <p:to>
                                        <p:strVal val="solid"/>
                                      </p:to>
                                    </p:set>
                                  </p:childTnLst>
                                </p:cTn>
                              </p:par>
                            </p:childTnLst>
                          </p:cTn>
                        </p:par>
                        <p:par>
                          <p:cTn id="10" fill="hold">
                            <p:stCondLst>
                              <p:cond delay="6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8915">
                                            <p:txEl>
                                              <p:pRg st="3" end="3"/>
                                            </p:txEl>
                                          </p:spTgt>
                                        </p:tgtEl>
                                        <p:attrNameLst>
                                          <p:attrName>style.visibility</p:attrName>
                                        </p:attrNameLst>
                                      </p:cBhvr>
                                      <p:to>
                                        <p:strVal val="visible"/>
                                      </p:to>
                                    </p:set>
                                    <p:anim calcmode="discrete" valueType="clr">
                                      <p:cBhvr override="childStyle">
                                        <p:cTn id="13" dur="80"/>
                                        <p:tgtEl>
                                          <p:spTgt spid="3891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8915">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38915">
                                            <p:txEl>
                                              <p:pRg st="3" end="3"/>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nodePh="1">
                                  <p:stCondLst>
                                    <p:cond delay="0"/>
                                  </p:stCondLst>
                                  <p:endCondLst>
                                    <p:cond evt="begin" delay="0">
                                      <p:tn val="18"/>
                                    </p:cond>
                                  </p:endCondLst>
                                  <p:childTnLst>
                                    <p:set>
                                      <p:cBhvr>
                                        <p:cTn id="19" dur="1" fill="hold">
                                          <p:stCondLst>
                                            <p:cond delay="0"/>
                                          </p:stCondLst>
                                        </p:cTn>
                                        <p:tgtEl>
                                          <p:spTgt spid="38920"/>
                                        </p:tgtEl>
                                        <p:attrNameLst>
                                          <p:attrName>style.visibility</p:attrName>
                                        </p:attrNameLst>
                                      </p:cBhvr>
                                      <p:to>
                                        <p:strVal val="visible"/>
                                      </p:to>
                                    </p:set>
                                    <p:anim calcmode="lin" valueType="num">
                                      <p:cBhvr additive="base">
                                        <p:cTn id="20" dur="2000" fill="hold"/>
                                        <p:tgtEl>
                                          <p:spTgt spid="38920"/>
                                        </p:tgtEl>
                                        <p:attrNameLst>
                                          <p:attrName>ppt_x</p:attrName>
                                        </p:attrNameLst>
                                      </p:cBhvr>
                                      <p:tavLst>
                                        <p:tav tm="0">
                                          <p:val>
                                            <p:strVal val="1+#ppt_w/2"/>
                                          </p:val>
                                        </p:tav>
                                        <p:tav tm="100000">
                                          <p:val>
                                            <p:strVal val="#ppt_x"/>
                                          </p:val>
                                        </p:tav>
                                      </p:tavLst>
                                    </p:anim>
                                    <p:anim calcmode="lin" valueType="num">
                                      <p:cBhvr additive="base">
                                        <p:cTn id="21" dur="2000" fill="hold"/>
                                        <p:tgtEl>
                                          <p:spTgt spid="38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1371600" y="0"/>
            <a:ext cx="7772400" cy="1524000"/>
          </a:xfrm>
        </p:spPr>
        <p:txBody>
          <a:bodyPr/>
          <a:lstStyle/>
          <a:p>
            <a:pPr eaLnBrk="1" hangingPunct="1">
              <a:lnSpc>
                <a:spcPct val="90000"/>
              </a:lnSpc>
              <a:buFont typeface="Times" pitchFamily="96" charset="0"/>
              <a:buNone/>
            </a:pPr>
            <a:endParaRPr lang="en-US" dirty="0" smtClean="0"/>
          </a:p>
          <a:p>
            <a:pPr eaLnBrk="1" hangingPunct="1">
              <a:lnSpc>
                <a:spcPct val="90000"/>
              </a:lnSpc>
              <a:buNone/>
            </a:pPr>
            <a:r>
              <a:rPr lang="en-US" sz="4400" b="1" dirty="0" smtClean="0">
                <a:latin typeface="+mj-lt"/>
              </a:rPr>
              <a:t>Benefits of “</a:t>
            </a:r>
            <a:r>
              <a:rPr lang="en-US" sz="4400" b="1" dirty="0" smtClean="0">
                <a:solidFill>
                  <a:srgbClr val="33FF00"/>
                </a:solidFill>
                <a:latin typeface="+mj-lt"/>
              </a:rPr>
              <a:t>C</a:t>
            </a:r>
            <a:r>
              <a:rPr lang="en-US" sz="4400" b="1" dirty="0" smtClean="0">
                <a:solidFill>
                  <a:schemeClr val="tx2"/>
                </a:solidFill>
                <a:latin typeface="+mj-lt"/>
              </a:rPr>
              <a:t>H</a:t>
            </a:r>
            <a:r>
              <a:rPr lang="en-US" sz="4400" b="1" dirty="0" smtClean="0">
                <a:solidFill>
                  <a:srgbClr val="FF0000"/>
                </a:solidFill>
                <a:latin typeface="+mj-lt"/>
              </a:rPr>
              <a:t>A</a:t>
            </a:r>
            <a:r>
              <a:rPr lang="en-US" sz="4400" b="1" dirty="0" smtClean="0">
                <a:solidFill>
                  <a:srgbClr val="33FF00"/>
                </a:solidFill>
                <a:latin typeface="+mj-lt"/>
              </a:rPr>
              <a:t>M</a:t>
            </a:r>
            <a:r>
              <a:rPr lang="en-US" sz="4400" b="1" dirty="0" smtClean="0">
                <a:solidFill>
                  <a:srgbClr val="FFA314"/>
                </a:solidFill>
                <a:latin typeface="+mj-lt"/>
              </a:rPr>
              <a:t>P</a:t>
            </a:r>
            <a:r>
              <a:rPr lang="en-US" sz="4400" b="1" dirty="0" smtClean="0">
                <a:solidFill>
                  <a:srgbClr val="FF0000"/>
                </a:solidFill>
                <a:latin typeface="+mj-lt"/>
              </a:rPr>
              <a:t>S</a:t>
            </a:r>
            <a:r>
              <a:rPr lang="en-US" sz="4400" b="1" dirty="0" smtClean="0">
                <a:solidFill>
                  <a:schemeClr val="tx2"/>
                </a:solidFill>
                <a:latin typeface="+mj-lt"/>
              </a:rPr>
              <a:t>S</a:t>
            </a:r>
            <a:r>
              <a:rPr lang="en-US" sz="4400" b="1" dirty="0" smtClean="0">
                <a:latin typeface="+mj-lt"/>
              </a:rPr>
              <a:t>” </a:t>
            </a:r>
          </a:p>
          <a:p>
            <a:pPr eaLnBrk="1" hangingPunct="1">
              <a:lnSpc>
                <a:spcPct val="90000"/>
              </a:lnSpc>
              <a:buFont typeface="Times" pitchFamily="96" charset="0"/>
              <a:buNone/>
            </a:pPr>
            <a:endParaRPr lang="en-US" dirty="0" smtClean="0"/>
          </a:p>
          <a:p>
            <a:pPr lvl="2" algn="ctr" eaLnBrk="1" hangingPunct="1">
              <a:lnSpc>
                <a:spcPct val="90000"/>
              </a:lnSpc>
              <a:buFont typeface="Times" pitchFamily="96" charset="0"/>
              <a:buNone/>
            </a:pPr>
            <a:r>
              <a:rPr lang="en-US" dirty="0" smtClean="0"/>
              <a:t>	</a:t>
            </a:r>
            <a:endParaRPr lang="en-US" sz="2800" dirty="0" smtClean="0"/>
          </a:p>
        </p:txBody>
      </p:sp>
      <p:sp>
        <p:nvSpPr>
          <p:cNvPr id="38920" name="Rectangle 8"/>
          <p:cNvSpPr>
            <a:spLocks noChangeArrowheads="1"/>
          </p:cNvSpPr>
          <p:nvPr/>
        </p:nvSpPr>
        <p:spPr bwMode="auto">
          <a:xfrm>
            <a:off x="914400" y="1600200"/>
            <a:ext cx="7620000" cy="914400"/>
          </a:xfrm>
          <a:prstGeom prst="rect">
            <a:avLst/>
          </a:prstGeom>
          <a:noFill/>
          <a:ln w="9525">
            <a:noFill/>
            <a:miter lim="800000"/>
            <a:headEnd/>
            <a:tailEnd/>
          </a:ln>
        </p:spPr>
        <p:txBody>
          <a:bodyPr/>
          <a:lstStyle/>
          <a:p>
            <a:pPr marL="1143000" lvl="2" indent="-228600" algn="ctr" eaLnBrk="1" hangingPunct="1">
              <a:lnSpc>
                <a:spcPct val="90000"/>
              </a:lnSpc>
              <a:spcBef>
                <a:spcPct val="20000"/>
              </a:spcBef>
              <a:buClr>
                <a:schemeClr val="tx1"/>
              </a:buClr>
              <a:buFont typeface="Times" pitchFamily="96" charset="0"/>
              <a:buNone/>
            </a:pPr>
            <a:r>
              <a:rPr lang="en-US" sz="2800" i="1" dirty="0" smtClean="0">
                <a:solidFill>
                  <a:srgbClr val="FFFF00"/>
                </a:solidFill>
                <a:latin typeface="+mj-lt"/>
              </a:rPr>
              <a:t>A </a:t>
            </a:r>
            <a:r>
              <a:rPr lang="en-US" sz="2800" i="1" dirty="0">
                <a:solidFill>
                  <a:srgbClr val="FFFF00"/>
                </a:solidFill>
                <a:latin typeface="+mj-lt"/>
              </a:rPr>
              <a:t>new way of serving the nutritional and social needs of adults 60 or over.</a:t>
            </a:r>
          </a:p>
        </p:txBody>
      </p:sp>
      <p:sp>
        <p:nvSpPr>
          <p:cNvPr id="7" name="TextBox 6"/>
          <p:cNvSpPr txBox="1"/>
          <p:nvPr/>
        </p:nvSpPr>
        <p:spPr>
          <a:xfrm>
            <a:off x="1676400" y="2514600"/>
            <a:ext cx="7010400" cy="6093976"/>
          </a:xfrm>
          <a:prstGeom prst="rect">
            <a:avLst/>
          </a:prstGeom>
          <a:noFill/>
        </p:spPr>
        <p:txBody>
          <a:bodyPr wrap="square" rtlCol="0">
            <a:spAutoFit/>
          </a:bodyPr>
          <a:lstStyle/>
          <a:p>
            <a:r>
              <a:rPr lang="en-US" sz="2000" b="1" dirty="0" smtClean="0"/>
              <a:t>Voucher Programs</a:t>
            </a:r>
          </a:p>
          <a:p>
            <a:pPr lvl="1"/>
            <a:r>
              <a:rPr lang="en-US" sz="1800" dirty="0" smtClean="0"/>
              <a:t>A payment method for services provided under an agreement </a:t>
            </a:r>
          </a:p>
          <a:p>
            <a:pPr lvl="1"/>
            <a:r>
              <a:rPr lang="en-US" sz="1800" dirty="0" smtClean="0"/>
              <a:t>with appropriate eating establishments in the community</a:t>
            </a:r>
          </a:p>
          <a:p>
            <a:pPr lvl="1"/>
            <a:endParaRPr lang="en-US" sz="2000" dirty="0" smtClean="0"/>
          </a:p>
          <a:p>
            <a:r>
              <a:rPr lang="en-US" sz="2000" b="1" dirty="0" smtClean="0"/>
              <a:t>Choice</a:t>
            </a:r>
          </a:p>
          <a:p>
            <a:pPr lvl="1"/>
            <a:r>
              <a:rPr lang="en-US" sz="1800" dirty="0" smtClean="0"/>
              <a:t>Seniors can choose a variety of nutritious items from the 5 food groups</a:t>
            </a:r>
          </a:p>
          <a:p>
            <a:pPr lvl="1"/>
            <a:endParaRPr lang="en-US" sz="2000" dirty="0" smtClean="0"/>
          </a:p>
          <a:p>
            <a:r>
              <a:rPr lang="en-US" sz="2000" b="1" dirty="0" smtClean="0"/>
              <a:t>Convenience</a:t>
            </a:r>
          </a:p>
          <a:p>
            <a:pPr lvl="1"/>
            <a:r>
              <a:rPr lang="en-US" sz="1800" dirty="0" smtClean="0"/>
              <a:t>Seniors can eat anytime from 8am to 7pm, seven days a week at their local Hy-Vee Grocery Store</a:t>
            </a:r>
          </a:p>
          <a:p>
            <a:pPr lvl="1"/>
            <a:endParaRPr lang="en-US" sz="1800" dirty="0" smtClean="0"/>
          </a:p>
          <a:p>
            <a:r>
              <a:rPr lang="en-US" sz="2000" b="1" dirty="0" smtClean="0"/>
              <a:t>Maximized Resources</a:t>
            </a:r>
          </a:p>
          <a:p>
            <a:pPr lvl="1"/>
            <a:r>
              <a:rPr lang="en-US" sz="1800" dirty="0" smtClean="0"/>
              <a:t>Increased number of seniors served  by partnering with grocery store.</a:t>
            </a:r>
          </a:p>
          <a:p>
            <a:pPr lvl="1"/>
            <a:endParaRPr lang="en-US" sz="1800" dirty="0" smtClean="0"/>
          </a:p>
          <a:p>
            <a:endParaRPr lang="en-US" sz="1800" dirty="0" smtClean="0"/>
          </a:p>
          <a:p>
            <a:pPr lvl="1"/>
            <a:endParaRPr lang="en-US" b="1" dirty="0" smtClean="0"/>
          </a:p>
          <a:p>
            <a:pPr lvl="1"/>
            <a:endParaRPr lang="en-US" dirty="0" smtClean="0"/>
          </a:p>
          <a:p>
            <a:pPr lvl="1"/>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1</a:t>
            </a:r>
            <a:r>
              <a:rPr lang="en-US" baseline="30000" dirty="0" smtClean="0">
                <a:solidFill>
                  <a:schemeClr val="tx1"/>
                </a:solidFill>
              </a:rPr>
              <a:t>st</a:t>
            </a:r>
            <a:r>
              <a:rPr lang="en-US" baseline="30000" dirty="0" smtClean="0"/>
              <a:t> </a:t>
            </a:r>
            <a:r>
              <a:rPr lang="en-US" dirty="0" smtClean="0">
                <a:solidFill>
                  <a:srgbClr val="33FF00"/>
                </a:solidFill>
              </a:rPr>
              <a:t>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t>  </a:t>
            </a:r>
            <a:r>
              <a:rPr lang="en-US" dirty="0" smtClean="0">
                <a:solidFill>
                  <a:schemeClr val="tx1"/>
                </a:solidFill>
              </a:rPr>
              <a:t>- April 14, 2008</a:t>
            </a:r>
            <a:endParaRPr lang="en-US" dirty="0">
              <a:solidFill>
                <a:schemeClr val="tx1"/>
              </a:solidFill>
            </a:endParaRPr>
          </a:p>
        </p:txBody>
      </p:sp>
      <p:pic>
        <p:nvPicPr>
          <p:cNvPr id="4" name="Content Placeholder 3" descr="Slide 5"/>
          <p:cNvPicPr>
            <a:picLocks noGrp="1" noChangeAspect="1" noChangeArrowheads="1"/>
          </p:cNvPicPr>
          <p:nvPr>
            <p:ph sz="half" idx="1"/>
          </p:nvPr>
        </p:nvPicPr>
        <p:blipFill>
          <a:blip r:embed="rId3" cstate="print"/>
          <a:stretch>
            <a:fillRect/>
          </a:stretch>
        </p:blipFill>
        <p:spPr bwMode="auto">
          <a:xfrm>
            <a:off x="1371600" y="2533650"/>
            <a:ext cx="3657600" cy="2743200"/>
          </a:xfrm>
          <a:prstGeom prst="rect">
            <a:avLst/>
          </a:prstGeom>
          <a:noFill/>
          <a:ln w="9525">
            <a:noFill/>
            <a:miter lim="800000"/>
            <a:headEnd/>
            <a:tailEnd/>
          </a:ln>
        </p:spPr>
      </p:pic>
      <p:sp>
        <p:nvSpPr>
          <p:cNvPr id="5" name="Text Placeholder 4"/>
          <p:cNvSpPr>
            <a:spLocks noGrp="1"/>
          </p:cNvSpPr>
          <p:nvPr>
            <p:ph type="body" sz="half" idx="2"/>
          </p:nvPr>
        </p:nvSpPr>
        <p:spPr>
          <a:xfrm>
            <a:off x="5181600" y="1981200"/>
            <a:ext cx="3810000" cy="4267200"/>
          </a:xfrm>
        </p:spPr>
        <p:txBody>
          <a:bodyPr/>
          <a:lstStyle/>
          <a:p>
            <a:r>
              <a:rPr lang="en-US" sz="2800" dirty="0" smtClean="0">
                <a:latin typeface="+mj-lt"/>
              </a:rPr>
              <a:t>New store selection process</a:t>
            </a:r>
          </a:p>
          <a:p>
            <a:r>
              <a:rPr lang="en-US" sz="2800" dirty="0" smtClean="0">
                <a:latin typeface="+mj-lt"/>
              </a:rPr>
              <a:t>Dietitian on site</a:t>
            </a:r>
          </a:p>
          <a:p>
            <a:r>
              <a:rPr lang="en-US" sz="2800" dirty="0" smtClean="0">
                <a:latin typeface="+mj-lt"/>
              </a:rPr>
              <a:t>Health oriented</a:t>
            </a:r>
          </a:p>
          <a:p>
            <a:r>
              <a:rPr lang="en-US" sz="2800" dirty="0" smtClean="0">
                <a:latin typeface="+mj-lt"/>
              </a:rPr>
              <a:t>Food court system</a:t>
            </a:r>
          </a:p>
          <a:p>
            <a:r>
              <a:rPr lang="en-US" sz="2800" dirty="0" smtClean="0">
                <a:latin typeface="+mj-lt"/>
              </a:rPr>
              <a:t>Large dining area</a:t>
            </a:r>
          </a:p>
          <a:p>
            <a:r>
              <a:rPr lang="en-US" sz="2800" dirty="0" smtClean="0">
                <a:latin typeface="+mj-lt"/>
              </a:rPr>
              <a:t>Location </a:t>
            </a:r>
            <a:endParaRPr lang="en-US" sz="28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Dining Area – 1</a:t>
            </a:r>
            <a:r>
              <a:rPr lang="en-US" baseline="30000" dirty="0" smtClean="0">
                <a:solidFill>
                  <a:schemeClr val="tx1"/>
                </a:solidFill>
              </a:rPr>
              <a:t>st</a:t>
            </a:r>
            <a:r>
              <a:rPr lang="en-US" dirty="0" smtClean="0">
                <a:solidFill>
                  <a:schemeClr val="tx1"/>
                </a:solidFill>
              </a:rPr>
              <a:t> Store</a:t>
            </a:r>
            <a:endParaRPr lang="en-US" dirty="0">
              <a:solidFill>
                <a:schemeClr val="tx1"/>
              </a:solidFill>
            </a:endParaRPr>
          </a:p>
        </p:txBody>
      </p:sp>
      <p:pic>
        <p:nvPicPr>
          <p:cNvPr id="8" name="Picture 6" descr="slide 20"/>
          <p:cNvPicPr>
            <a:picLocks noChangeAspect="1" noChangeArrowheads="1"/>
          </p:cNvPicPr>
          <p:nvPr/>
        </p:nvPicPr>
        <p:blipFill>
          <a:blip r:embed="rId3" cstate="print"/>
          <a:srcRect/>
          <a:stretch>
            <a:fillRect/>
          </a:stretch>
        </p:blipFill>
        <p:spPr bwMode="auto">
          <a:xfrm>
            <a:off x="1676400" y="1675795"/>
            <a:ext cx="5596208" cy="4191605"/>
          </a:xfrm>
          <a:prstGeom prst="rect">
            <a:avLst/>
          </a:prstGeom>
          <a:noFill/>
          <a:ln w="9525">
            <a:noFill/>
            <a:miter lim="800000"/>
            <a:headEnd/>
            <a:tailEnd/>
          </a:ln>
        </p:spPr>
      </p:pic>
      <p:pic>
        <p:nvPicPr>
          <p:cNvPr id="9" name="Picture 2" descr="G:\HSA\Nutrition Program\CHAMPSS\CHAMPSS Pictures\MRCC CONGREGATE.JPG"/>
          <p:cNvPicPr>
            <a:picLocks noChangeAspect="1" noChangeArrowheads="1"/>
          </p:cNvPicPr>
          <p:nvPr/>
        </p:nvPicPr>
        <p:blipFill>
          <a:blip r:embed="rId4" cstate="print"/>
          <a:stretch>
            <a:fillRect/>
          </a:stretch>
        </p:blipFill>
        <p:spPr bwMode="auto">
          <a:xfrm>
            <a:off x="6400800" y="4876800"/>
            <a:ext cx="2438400" cy="16265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772400" cy="1905000"/>
          </a:xfrm>
        </p:spPr>
        <p:txBody>
          <a:bodyPr>
            <a:prstTxWarp prst="textPlain">
              <a:avLst>
                <a:gd name="adj" fmla="val 46333"/>
              </a:avLst>
            </a:prstTxWarp>
          </a:bodyPr>
          <a:lstStyle/>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The New System</a:t>
            </a:r>
            <a:endParaRPr lang="en-US" dirty="0">
              <a:effectLst>
                <a:reflection blurRad="6350" stA="60000" endA="900" endPos="60000" dist="29997" dir="5400000" sy="-100000" algn="bl" rotWithShape="0"/>
              </a:effectLst>
              <a:latin typeface="+mj-lt"/>
            </a:endParaRPr>
          </a:p>
        </p:txBody>
      </p:sp>
      <p:sp>
        <p:nvSpPr>
          <p:cNvPr id="4" name="TextBox 3"/>
          <p:cNvSpPr txBox="1"/>
          <p:nvPr/>
        </p:nvSpPr>
        <p:spPr>
          <a:xfrm>
            <a:off x="1905000" y="4233208"/>
            <a:ext cx="6248400" cy="1938992"/>
          </a:xfrm>
          <a:prstGeom prst="rect">
            <a:avLst/>
          </a:prstGeom>
          <a:noFill/>
        </p:spPr>
        <p:txBody>
          <a:bodyPr wrap="square" rtlCol="0">
            <a:spAutoFit/>
          </a:bodyPr>
          <a:lstStyle/>
          <a:p>
            <a:pPr>
              <a:buFont typeface="Arial" pitchFamily="34" charset="0"/>
              <a:buChar char="•"/>
            </a:pPr>
            <a:r>
              <a:rPr lang="en-US" dirty="0" smtClean="0"/>
              <a:t> 3 Easy Steps…..We Thought  Would  Work</a:t>
            </a:r>
          </a:p>
          <a:p>
            <a:pPr>
              <a:buFont typeface="Arial" pitchFamily="34" charset="0"/>
              <a:buChar char="•"/>
            </a:pPr>
            <a:r>
              <a:rPr lang="en-US" dirty="0" smtClean="0"/>
              <a:t> The New System – What Really Works</a:t>
            </a:r>
          </a:p>
          <a:p>
            <a:pPr>
              <a:buFont typeface="Arial" pitchFamily="34" charset="0"/>
              <a:buChar char="•"/>
            </a:pPr>
            <a:r>
              <a:rPr lang="en-US" dirty="0" smtClean="0"/>
              <a:t> Benefits</a:t>
            </a:r>
          </a:p>
          <a:p>
            <a:pPr>
              <a:buFont typeface="Arial" pitchFamily="34" charset="0"/>
              <a:buChar char="•"/>
            </a:pPr>
            <a:r>
              <a:rPr lang="en-US" dirty="0" smtClean="0"/>
              <a:t> Step-by-Step Instructions</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Easy as</a:t>
            </a:r>
            <a:r>
              <a:rPr lang="en-US" dirty="0" smtClean="0"/>
              <a:t> </a:t>
            </a:r>
            <a:r>
              <a:rPr lang="en-US" dirty="0" smtClean="0">
                <a:solidFill>
                  <a:srgbClr val="33FF00"/>
                </a:solidFill>
              </a:rPr>
              <a:t>1</a:t>
            </a:r>
            <a:r>
              <a:rPr lang="en-US" dirty="0" smtClean="0">
                <a:solidFill>
                  <a:schemeClr val="tx1"/>
                </a:solidFill>
              </a:rPr>
              <a:t>-</a:t>
            </a:r>
            <a:r>
              <a:rPr lang="en-US" dirty="0" smtClean="0">
                <a:solidFill>
                  <a:srgbClr val="FF0000"/>
                </a:solidFill>
              </a:rPr>
              <a:t>2</a:t>
            </a:r>
            <a:r>
              <a:rPr lang="en-US" dirty="0" smtClean="0">
                <a:solidFill>
                  <a:schemeClr val="tx1"/>
                </a:solidFill>
              </a:rPr>
              <a:t>-</a:t>
            </a:r>
            <a:r>
              <a:rPr lang="en-US" dirty="0" smtClean="0">
                <a:solidFill>
                  <a:srgbClr val="FFA314"/>
                </a:solidFill>
              </a:rPr>
              <a:t>3 </a:t>
            </a:r>
            <a:r>
              <a:rPr lang="en-US" sz="1600" b="0" i="1" dirty="0" smtClean="0">
                <a:solidFill>
                  <a:schemeClr val="tx1"/>
                </a:solidFill>
              </a:rPr>
              <a:t>(We Thought……)</a:t>
            </a:r>
            <a:endParaRPr lang="en-US" dirty="0">
              <a:solidFill>
                <a:schemeClr val="tx1"/>
              </a:solidFill>
            </a:endParaRPr>
          </a:p>
        </p:txBody>
      </p:sp>
      <p:sp>
        <p:nvSpPr>
          <p:cNvPr id="9" name="Text Placeholder 8"/>
          <p:cNvSpPr>
            <a:spLocks noGrp="1"/>
          </p:cNvSpPr>
          <p:nvPr>
            <p:ph type="body" sz="half" idx="2"/>
          </p:nvPr>
        </p:nvSpPr>
        <p:spPr>
          <a:xfrm>
            <a:off x="5105400" y="1524000"/>
            <a:ext cx="3810000" cy="4724400"/>
          </a:xfrm>
        </p:spPr>
        <p:txBody>
          <a:bodyPr/>
          <a:lstStyle/>
          <a:p>
            <a:pPr>
              <a:buNone/>
            </a:pPr>
            <a:r>
              <a:rPr lang="en-US" sz="1800" b="1" u="sng" dirty="0" smtClean="0">
                <a:latin typeface="+mj-lt"/>
              </a:rPr>
              <a:t>Step 1</a:t>
            </a:r>
            <a:r>
              <a:rPr lang="en-US" sz="1800" dirty="0" smtClean="0">
                <a:latin typeface="+mj-lt"/>
              </a:rPr>
              <a:t> </a:t>
            </a:r>
          </a:p>
          <a:p>
            <a:r>
              <a:rPr lang="en-US" sz="1800" dirty="0" smtClean="0">
                <a:latin typeface="+mj-lt"/>
              </a:rPr>
              <a:t>Complete the enclosed CHAMPSS Order Form and</a:t>
            </a:r>
          </a:p>
          <a:p>
            <a:pPr>
              <a:buNone/>
            </a:pPr>
            <a:r>
              <a:rPr lang="en-US" sz="1800" b="1" dirty="0" smtClean="0">
                <a:latin typeface="+mj-lt"/>
              </a:rPr>
              <a:t> 	</a:t>
            </a:r>
            <a:r>
              <a:rPr lang="en-US" sz="1800" dirty="0" smtClean="0">
                <a:latin typeface="+mj-lt"/>
              </a:rPr>
              <a:t>Uniform Program Registration (annually).</a:t>
            </a:r>
            <a:br>
              <a:rPr lang="en-US" sz="1800" dirty="0" smtClean="0">
                <a:latin typeface="+mj-lt"/>
              </a:rPr>
            </a:br>
            <a:endParaRPr lang="en-US" sz="1800" dirty="0" smtClean="0">
              <a:latin typeface="+mj-lt"/>
            </a:endParaRPr>
          </a:p>
          <a:p>
            <a:pPr>
              <a:buNone/>
            </a:pPr>
            <a:r>
              <a:rPr lang="en-US" sz="1800" b="1" u="sng" dirty="0" smtClean="0">
                <a:latin typeface="+mj-lt"/>
              </a:rPr>
              <a:t>Step 2</a:t>
            </a:r>
            <a:r>
              <a:rPr lang="en-US" sz="1800" dirty="0" smtClean="0">
                <a:latin typeface="+mj-lt"/>
              </a:rPr>
              <a:t>   </a:t>
            </a:r>
          </a:p>
          <a:p>
            <a:r>
              <a:rPr lang="en-US" sz="1800" dirty="0" smtClean="0">
                <a:latin typeface="+mj-lt"/>
              </a:rPr>
              <a:t>Return the completed forms along with meal donation.</a:t>
            </a:r>
            <a:br>
              <a:rPr lang="en-US" sz="1800" dirty="0" smtClean="0">
                <a:latin typeface="+mj-lt"/>
              </a:rPr>
            </a:br>
            <a:endParaRPr lang="en-US" sz="1800" dirty="0" smtClean="0">
              <a:latin typeface="+mj-lt"/>
            </a:endParaRPr>
          </a:p>
          <a:p>
            <a:pPr>
              <a:buNone/>
            </a:pPr>
            <a:r>
              <a:rPr lang="en-US" sz="1800" b="1" u="sng" dirty="0" smtClean="0">
                <a:latin typeface="+mj-lt"/>
              </a:rPr>
              <a:t>Step 3</a:t>
            </a:r>
            <a:r>
              <a:rPr lang="en-US" sz="1800" b="1" dirty="0" smtClean="0">
                <a:latin typeface="+mj-lt"/>
              </a:rPr>
              <a:t> </a:t>
            </a:r>
          </a:p>
          <a:p>
            <a:r>
              <a:rPr lang="en-US" sz="1800" dirty="0" smtClean="0">
                <a:latin typeface="+mj-lt"/>
              </a:rPr>
              <a:t>The activated </a:t>
            </a:r>
            <a:r>
              <a:rPr lang="en-US" sz="1800" u="sng" dirty="0" smtClean="0">
                <a:latin typeface="+mj-lt"/>
              </a:rPr>
              <a:t>CHAMPSS</a:t>
            </a:r>
            <a:r>
              <a:rPr lang="en-US" sz="1800" dirty="0" smtClean="0">
                <a:latin typeface="+mj-lt"/>
              </a:rPr>
              <a:t> swipe card will be sent to you  with the number of meals you indicated for your initial order. </a:t>
            </a:r>
            <a:endParaRPr lang="en-US" sz="1800" dirty="0">
              <a:latin typeface="+mj-lt"/>
            </a:endParaRPr>
          </a:p>
        </p:txBody>
      </p:sp>
      <p:pic>
        <p:nvPicPr>
          <p:cNvPr id="7" name="Picture 10" descr="Slide 9"/>
          <p:cNvPicPr>
            <a:picLocks noChangeAspect="1" noChangeArrowheads="1"/>
          </p:cNvPicPr>
          <p:nvPr/>
        </p:nvPicPr>
        <p:blipFill>
          <a:blip r:embed="rId3" cstate="print"/>
          <a:srcRect/>
          <a:stretch>
            <a:fillRect/>
          </a:stretch>
        </p:blipFill>
        <p:spPr bwMode="auto">
          <a:xfrm>
            <a:off x="1447800" y="1905000"/>
            <a:ext cx="3124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What’s in it for you?</a:t>
            </a:r>
            <a:endParaRPr lang="en-US" dirty="0">
              <a:solidFill>
                <a:schemeClr val="tx1"/>
              </a:solidFill>
            </a:endParaRPr>
          </a:p>
        </p:txBody>
      </p:sp>
      <p:sp>
        <p:nvSpPr>
          <p:cNvPr id="3" name="Content Placeholder 2"/>
          <p:cNvSpPr>
            <a:spLocks noGrp="1"/>
          </p:cNvSpPr>
          <p:nvPr>
            <p:ph idx="1"/>
          </p:nvPr>
        </p:nvSpPr>
        <p:spPr/>
        <p:txBody>
          <a:bodyPr/>
          <a:lstStyle/>
          <a:p>
            <a:pPr>
              <a:buFont typeface="Wingdings" pitchFamily="2" charset="2"/>
              <a:buChar char="Ø"/>
            </a:pPr>
            <a:r>
              <a:rPr lang="en-US" sz="2400" dirty="0" smtClean="0">
                <a:latin typeface="+mj-lt"/>
              </a:rPr>
              <a:t>Discover  a new twist, on a proven strategy for developing a non-traditional nutrition program.</a:t>
            </a:r>
            <a:br>
              <a:rPr lang="en-US" sz="2400" dirty="0" smtClean="0">
                <a:latin typeface="+mj-lt"/>
              </a:rPr>
            </a:br>
            <a:endParaRPr lang="en-US" sz="2400" dirty="0" smtClean="0">
              <a:latin typeface="+mj-lt"/>
            </a:endParaRPr>
          </a:p>
          <a:p>
            <a:pPr>
              <a:buFont typeface="Wingdings" pitchFamily="2" charset="2"/>
              <a:buChar char="Ø"/>
            </a:pPr>
            <a:r>
              <a:rPr lang="en-US" sz="2400" dirty="0" smtClean="0">
                <a:latin typeface="+mj-lt"/>
              </a:rPr>
              <a:t>Learn how to make it easy for your seniors to </a:t>
            </a:r>
            <a:r>
              <a:rPr lang="en-US" sz="2400" smtClean="0">
                <a:latin typeface="+mj-lt"/>
              </a:rPr>
              <a:t>select tasty </a:t>
            </a:r>
            <a:r>
              <a:rPr lang="en-US" sz="2400" dirty="0" smtClean="0">
                <a:latin typeface="+mj-lt"/>
              </a:rPr>
              <a:t>meal options while improving their health.</a:t>
            </a:r>
            <a:br>
              <a:rPr lang="en-US" sz="2400" dirty="0" smtClean="0">
                <a:latin typeface="+mj-lt"/>
              </a:rPr>
            </a:br>
            <a:endParaRPr lang="en-US" sz="2400" dirty="0" smtClean="0">
              <a:latin typeface="+mj-lt"/>
            </a:endParaRPr>
          </a:p>
          <a:p>
            <a:pPr>
              <a:buFont typeface="Wingdings" pitchFamily="2" charset="2"/>
              <a:buChar char="Ø"/>
            </a:pPr>
            <a:r>
              <a:rPr lang="en-US" sz="2400" dirty="0" smtClean="0">
                <a:latin typeface="+mj-lt"/>
              </a:rPr>
              <a:t>Identify results and lessons learned that will save you time and money in implementing a similar program.</a:t>
            </a:r>
          </a:p>
          <a:p>
            <a:endParaRPr lang="en-US" sz="2800" dirty="0"/>
          </a:p>
        </p:txBody>
      </p:sp>
      <p:pic>
        <p:nvPicPr>
          <p:cNvPr id="12" name="Picture 4" descr="Approved Cropped"/>
          <p:cNvPicPr>
            <a:picLocks noChangeAspect="1" noChangeArrowheads="1"/>
          </p:cNvPicPr>
          <p:nvPr/>
        </p:nvPicPr>
        <p:blipFill>
          <a:blip r:embed="rId2" cstate="print"/>
          <a:srcRect/>
          <a:stretch>
            <a:fillRect/>
          </a:stretch>
        </p:blipFill>
        <p:spPr bwMode="auto">
          <a:xfrm>
            <a:off x="0" y="4368800"/>
            <a:ext cx="294640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Lessons Learned</a:t>
            </a:r>
            <a:endParaRPr lang="en-US" dirty="0">
              <a:solidFill>
                <a:schemeClr val="tx1"/>
              </a:solidFill>
            </a:endParaRPr>
          </a:p>
        </p:txBody>
      </p:sp>
      <p:sp>
        <p:nvSpPr>
          <p:cNvPr id="9" name="Text Placeholder 8"/>
          <p:cNvSpPr>
            <a:spLocks noGrp="1"/>
          </p:cNvSpPr>
          <p:nvPr>
            <p:ph type="body" sz="half" idx="2"/>
          </p:nvPr>
        </p:nvSpPr>
        <p:spPr>
          <a:xfrm>
            <a:off x="4572000" y="1676400"/>
            <a:ext cx="4267200" cy="4724400"/>
          </a:xfrm>
        </p:spPr>
        <p:txBody>
          <a:bodyPr/>
          <a:lstStyle/>
          <a:p>
            <a:r>
              <a:rPr lang="en-US" sz="1800" dirty="0" smtClean="0">
                <a:latin typeface="+mj-lt"/>
              </a:rPr>
              <a:t>CHAMPSS Order Form and</a:t>
            </a:r>
          </a:p>
          <a:p>
            <a:pPr>
              <a:buNone/>
            </a:pPr>
            <a:r>
              <a:rPr lang="en-US" sz="1800" b="1" dirty="0" smtClean="0">
                <a:latin typeface="+mj-lt"/>
              </a:rPr>
              <a:t>	 </a:t>
            </a:r>
            <a:r>
              <a:rPr lang="en-US" sz="1800" dirty="0" smtClean="0">
                <a:latin typeface="+mj-lt"/>
              </a:rPr>
              <a:t>Uniform Program Registration received with incomplete info.</a:t>
            </a:r>
            <a:br>
              <a:rPr lang="en-US" sz="1800" dirty="0" smtClean="0">
                <a:latin typeface="+mj-lt"/>
              </a:rPr>
            </a:br>
            <a:endParaRPr lang="en-US" sz="1800" dirty="0" smtClean="0">
              <a:latin typeface="+mj-lt"/>
            </a:endParaRPr>
          </a:p>
          <a:p>
            <a:r>
              <a:rPr lang="en-US" sz="1800" dirty="0" smtClean="0">
                <a:latin typeface="+mj-lt"/>
              </a:rPr>
              <a:t>Inconsistent / incorrect program info provided  by friends and professionals to prospective new participants.</a:t>
            </a:r>
            <a:br>
              <a:rPr lang="en-US" sz="1800" dirty="0" smtClean="0">
                <a:latin typeface="+mj-lt"/>
              </a:rPr>
            </a:br>
            <a:endParaRPr lang="en-US" sz="1800" dirty="0" smtClean="0">
              <a:latin typeface="+mj-lt"/>
            </a:endParaRPr>
          </a:p>
          <a:p>
            <a:r>
              <a:rPr lang="en-US" sz="1800" dirty="0" smtClean="0">
                <a:latin typeface="+mj-lt"/>
              </a:rPr>
              <a:t> Excessive administrative time spent providing one-on-one  correct info.</a:t>
            </a:r>
            <a:br>
              <a:rPr lang="en-US" sz="1800" dirty="0" smtClean="0">
                <a:latin typeface="+mj-lt"/>
              </a:rPr>
            </a:br>
            <a:endParaRPr lang="en-US" sz="1800" dirty="0" smtClean="0">
              <a:latin typeface="+mj-lt"/>
            </a:endParaRPr>
          </a:p>
          <a:p>
            <a:r>
              <a:rPr lang="en-US" sz="1800" dirty="0" smtClean="0">
                <a:latin typeface="+mj-lt"/>
              </a:rPr>
              <a:t>Unpredictable growth in number of participants.</a:t>
            </a:r>
          </a:p>
          <a:p>
            <a:endParaRPr lang="en-US" sz="1800" dirty="0">
              <a:latin typeface="+mj-lt"/>
            </a:endParaRPr>
          </a:p>
        </p:txBody>
      </p:sp>
      <p:pic>
        <p:nvPicPr>
          <p:cNvPr id="7" name="Picture 10" descr="Slide 9"/>
          <p:cNvPicPr>
            <a:picLocks noChangeAspect="1" noChangeArrowheads="1"/>
          </p:cNvPicPr>
          <p:nvPr/>
        </p:nvPicPr>
        <p:blipFill>
          <a:blip r:embed="rId3" cstate="print"/>
          <a:srcRect/>
          <a:stretch>
            <a:fillRect/>
          </a:stretch>
        </p:blipFill>
        <p:spPr bwMode="auto">
          <a:xfrm>
            <a:off x="1447805" y="2057400"/>
            <a:ext cx="2456264" cy="3474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Title 4"/>
          <p:cNvSpPr>
            <a:spLocks noGrp="1"/>
          </p:cNvSpPr>
          <p:nvPr>
            <p:ph type="title"/>
          </p:nvPr>
        </p:nvSpPr>
        <p:spPr/>
        <p:txBody>
          <a:bodyPr/>
          <a:lstStyle/>
          <a:p>
            <a:r>
              <a:rPr lang="en-US" dirty="0" smtClean="0">
                <a:solidFill>
                  <a:schemeClr val="tx1"/>
                </a:solidFill>
              </a:rPr>
              <a:t>The New System </a:t>
            </a:r>
            <a:br>
              <a:rPr lang="en-US" dirty="0" smtClean="0">
                <a:solidFill>
                  <a:schemeClr val="tx1"/>
                </a:solidFill>
              </a:rPr>
            </a:br>
            <a:r>
              <a:rPr lang="en-US" dirty="0" smtClean="0">
                <a:solidFill>
                  <a:schemeClr val="tx1"/>
                </a:solidFill>
              </a:rPr>
              <a:t>What Really Works</a:t>
            </a:r>
            <a:endParaRPr lang="en-US" dirty="0">
              <a:solidFill>
                <a:schemeClr val="tx1"/>
              </a:solidFill>
            </a:endParaRPr>
          </a:p>
        </p:txBody>
      </p:sp>
      <p:pic>
        <p:nvPicPr>
          <p:cNvPr id="1028" name="Picture 4"/>
          <p:cNvPicPr>
            <a:picLocks noChangeAspect="1" noChangeArrowheads="1"/>
          </p:cNvPicPr>
          <p:nvPr/>
        </p:nvPicPr>
        <p:blipFill>
          <a:blip r:embed="rId3" cstate="print"/>
          <a:srcRect/>
          <a:stretch>
            <a:fillRect/>
          </a:stretch>
        </p:blipFill>
        <p:spPr bwMode="auto">
          <a:xfrm>
            <a:off x="2235228" y="1981200"/>
            <a:ext cx="5460972"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Benefits of New Approach</a:t>
            </a:r>
            <a:endParaRPr lang="en-US" dirty="0">
              <a:solidFill>
                <a:schemeClr val="tx1"/>
              </a:solidFill>
            </a:endParaRPr>
          </a:p>
        </p:txBody>
      </p:sp>
      <p:sp>
        <p:nvSpPr>
          <p:cNvPr id="3" name="Content Placeholder 2"/>
          <p:cNvSpPr>
            <a:spLocks noGrp="1"/>
          </p:cNvSpPr>
          <p:nvPr>
            <p:ph idx="1"/>
          </p:nvPr>
        </p:nvSpPr>
        <p:spPr/>
        <p:txBody>
          <a:bodyPr/>
          <a:lstStyle/>
          <a:p>
            <a:endParaRPr lang="en-US" dirty="0" smtClean="0">
              <a:latin typeface="+mj-lt"/>
            </a:endParaRPr>
          </a:p>
          <a:p>
            <a:r>
              <a:rPr lang="en-US" dirty="0" smtClean="0">
                <a:latin typeface="+mj-lt"/>
              </a:rPr>
              <a:t>Control size of group</a:t>
            </a:r>
          </a:p>
          <a:p>
            <a:r>
              <a:rPr lang="en-US" dirty="0" smtClean="0">
                <a:latin typeface="+mj-lt"/>
              </a:rPr>
              <a:t>Teaching opportunity</a:t>
            </a:r>
          </a:p>
          <a:p>
            <a:r>
              <a:rPr lang="en-US" dirty="0" smtClean="0">
                <a:latin typeface="+mj-lt"/>
              </a:rPr>
              <a:t>Improve understanding of how the program works</a:t>
            </a:r>
          </a:p>
          <a:p>
            <a:r>
              <a:rPr lang="en-US" dirty="0" smtClean="0">
                <a:latin typeface="+mj-lt"/>
              </a:rPr>
              <a:t>Increase donations</a:t>
            </a:r>
          </a:p>
          <a:p>
            <a:r>
              <a:rPr lang="en-US" dirty="0" smtClean="0">
                <a:latin typeface="+mj-lt"/>
              </a:rPr>
              <a:t>Outreach  </a:t>
            </a:r>
            <a:endParaRPr lang="en-US" dirty="0">
              <a:latin typeface="+mj-lt"/>
            </a:endParaRPr>
          </a:p>
        </p:txBody>
      </p:sp>
      <p:pic>
        <p:nvPicPr>
          <p:cNvPr id="4" name="Picture 4" descr="Approved Cropped"/>
          <p:cNvPicPr>
            <a:picLocks noChangeAspect="1" noChangeArrowheads="1"/>
          </p:cNvPicPr>
          <p:nvPr/>
        </p:nvPicPr>
        <p:blipFill>
          <a:blip r:embed="rId2" cstate="print"/>
          <a:srcRect/>
          <a:stretch>
            <a:fillRect/>
          </a:stretch>
        </p:blipFill>
        <p:spPr bwMode="auto">
          <a:xfrm>
            <a:off x="5791200" y="3683000"/>
            <a:ext cx="294640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lstStyle/>
          <a:p>
            <a:r>
              <a:rPr lang="en-US" dirty="0" smtClean="0">
                <a:solidFill>
                  <a:schemeClr val="tx1"/>
                </a:solidFill>
              </a:rPr>
              <a:t>Step 1</a:t>
            </a:r>
            <a:br>
              <a:rPr lang="en-US" dirty="0" smtClean="0">
                <a:solidFill>
                  <a:schemeClr val="tx1"/>
                </a:solidFill>
              </a:rPr>
            </a:br>
            <a:r>
              <a:rPr lang="en-US" dirty="0" smtClean="0">
                <a:solidFill>
                  <a:schemeClr val="tx1"/>
                </a:solidFill>
              </a:rPr>
              <a:t> </a:t>
            </a:r>
            <a:r>
              <a:rPr lang="en-US" sz="3200" dirty="0" smtClean="0">
                <a:solidFill>
                  <a:schemeClr val="tx1"/>
                </a:solidFill>
              </a:rPr>
              <a:t>Attend Enrollment Session</a:t>
            </a:r>
            <a:endParaRPr lang="en-US" sz="3200" dirty="0">
              <a:solidFill>
                <a:schemeClr val="tx1"/>
              </a:solidFill>
            </a:endParaRPr>
          </a:p>
        </p:txBody>
      </p:sp>
      <p:pic>
        <p:nvPicPr>
          <p:cNvPr id="2050" name="Picture 2" descr="G:\HSA\Nutrition Program\CHAMPSS\CHAMPSS Pictures\kitchen  birthday 002.JPG"/>
          <p:cNvPicPr>
            <a:picLocks noChangeAspect="1" noChangeArrowheads="1"/>
          </p:cNvPicPr>
          <p:nvPr/>
        </p:nvPicPr>
        <p:blipFill>
          <a:blip r:embed="rId3" cstate="print"/>
          <a:srcRect/>
          <a:stretch>
            <a:fillRect/>
          </a:stretch>
        </p:blipFill>
        <p:spPr bwMode="auto">
          <a:xfrm>
            <a:off x="2096403" y="1828800"/>
            <a:ext cx="5523597" cy="4023360"/>
          </a:xfrm>
          <a:prstGeom prst="rect">
            <a:avLst/>
          </a:prstGeom>
          <a:noFill/>
        </p:spPr>
      </p:pic>
      <p:pic>
        <p:nvPicPr>
          <p:cNvPr id="4" name="Picture 3" descr="Picture 5"/>
          <p:cNvPicPr>
            <a:picLocks noChangeAspect="1" noChangeArrowheads="1"/>
          </p:cNvPicPr>
          <p:nvPr/>
        </p:nvPicPr>
        <p:blipFill>
          <a:blip r:embed="rId4" cstate="print"/>
          <a:srcRect/>
          <a:stretch>
            <a:fillRect/>
          </a:stretch>
        </p:blipFill>
        <p:spPr bwMode="auto">
          <a:xfrm rot="681883">
            <a:off x="7194345" y="4419600"/>
            <a:ext cx="1479170" cy="1828800"/>
          </a:xfrm>
          <a:prstGeom prst="rect">
            <a:avLst/>
          </a:prstGeom>
          <a:noFill/>
          <a:ln w="9525">
            <a:noFill/>
            <a:miter lim="800000"/>
            <a:headEnd/>
            <a:tailEnd/>
          </a:ln>
        </p:spPr>
      </p:pic>
      <p:sp>
        <p:nvSpPr>
          <p:cNvPr id="5" name="TextBox 4"/>
          <p:cNvSpPr txBox="1"/>
          <p:nvPr/>
        </p:nvSpPr>
        <p:spPr>
          <a:xfrm>
            <a:off x="7239000" y="5105400"/>
            <a:ext cx="1600200" cy="276999"/>
          </a:xfrm>
          <a:prstGeom prst="rect">
            <a:avLst/>
          </a:prstGeom>
          <a:noFill/>
        </p:spPr>
        <p:txBody>
          <a:bodyPr wrap="square" rtlCol="0">
            <a:spAutoFit/>
          </a:bodyPr>
          <a:lstStyle/>
          <a:p>
            <a:r>
              <a:rPr lang="en-US" sz="1200" b="1" dirty="0" smtClean="0">
                <a:solidFill>
                  <a:srgbClr val="C00000"/>
                </a:solidFill>
              </a:rPr>
              <a:t>Registration Form</a:t>
            </a:r>
            <a:endParaRPr lang="en-US" sz="1200"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457200"/>
            <a:ext cx="6400800" cy="769441"/>
          </a:xfrm>
          <a:prstGeom prst="rect">
            <a:avLst/>
          </a:prstGeom>
        </p:spPr>
        <p:txBody>
          <a:bodyPr wrap="square">
            <a:spAutoFit/>
          </a:bodyPr>
          <a:lstStyle/>
          <a:p>
            <a:r>
              <a:rPr lang="en-US" sz="4400" b="1" dirty="0" smtClean="0">
                <a:solidFill>
                  <a:srgbClr val="33FF00"/>
                </a:solidFill>
                <a:latin typeface="+mj-lt"/>
              </a:rPr>
              <a:t>C</a:t>
            </a:r>
            <a:r>
              <a:rPr lang="en-US" sz="4400" b="1" dirty="0" smtClean="0">
                <a:solidFill>
                  <a:srgbClr val="00B0F0"/>
                </a:solidFill>
                <a:latin typeface="+mj-lt"/>
              </a:rPr>
              <a:t>H</a:t>
            </a:r>
            <a:r>
              <a:rPr lang="en-US" sz="4400" b="1" dirty="0" smtClean="0">
                <a:solidFill>
                  <a:srgbClr val="FF0000"/>
                </a:solidFill>
                <a:latin typeface="+mj-lt"/>
              </a:rPr>
              <a:t>A</a:t>
            </a:r>
            <a:r>
              <a:rPr lang="en-US" sz="4400" b="1" dirty="0" smtClean="0">
                <a:solidFill>
                  <a:srgbClr val="33FF00"/>
                </a:solidFill>
                <a:latin typeface="+mj-lt"/>
              </a:rPr>
              <a:t>M</a:t>
            </a:r>
            <a:r>
              <a:rPr lang="en-US" sz="4400" b="1" dirty="0" smtClean="0">
                <a:solidFill>
                  <a:srgbClr val="FFA314"/>
                </a:solidFill>
                <a:latin typeface="+mj-lt"/>
              </a:rPr>
              <a:t>P</a:t>
            </a:r>
            <a:r>
              <a:rPr lang="en-US" sz="4400" b="1" dirty="0" smtClean="0">
                <a:solidFill>
                  <a:srgbClr val="FF0000"/>
                </a:solidFill>
                <a:latin typeface="+mj-lt"/>
              </a:rPr>
              <a:t>S</a:t>
            </a:r>
            <a:r>
              <a:rPr lang="en-US" sz="4400" b="1" dirty="0" smtClean="0">
                <a:solidFill>
                  <a:srgbClr val="00B0F0"/>
                </a:solidFill>
                <a:latin typeface="+mj-lt"/>
              </a:rPr>
              <a:t>S</a:t>
            </a:r>
            <a:r>
              <a:rPr lang="en-US" sz="4400" b="1" dirty="0" smtClean="0">
                <a:latin typeface="+mj-lt"/>
              </a:rPr>
              <a:t> Order Form</a:t>
            </a:r>
            <a:endParaRPr lang="en-US" sz="4400" b="1" dirty="0">
              <a:latin typeface="+mj-lt"/>
            </a:endParaRPr>
          </a:p>
        </p:txBody>
      </p:sp>
      <p:pic>
        <p:nvPicPr>
          <p:cNvPr id="66564" name="Picture 4"/>
          <p:cNvPicPr>
            <a:picLocks noGrp="1" noChangeAspect="1" noChangeArrowheads="1"/>
          </p:cNvPicPr>
          <p:nvPr>
            <p:ph idx="1"/>
          </p:nvPr>
        </p:nvPicPr>
        <p:blipFill>
          <a:blip r:embed="rId3" cstate="print"/>
          <a:srcRect/>
          <a:stretch>
            <a:fillRect/>
          </a:stretch>
        </p:blipFill>
        <p:spPr bwMode="auto">
          <a:xfrm>
            <a:off x="2667000" y="1642813"/>
            <a:ext cx="3982191" cy="5062787"/>
          </a:xfrm>
          <a:prstGeom prst="rect">
            <a:avLst/>
          </a:prstGeom>
          <a:noFill/>
          <a:ln w="9525">
            <a:noFill/>
            <a:miter lim="800000"/>
            <a:headEnd/>
            <a:tailEnd/>
          </a:ln>
        </p:spPr>
      </p:pic>
      <p:sp>
        <p:nvSpPr>
          <p:cNvPr id="5" name="Left Arrow 4"/>
          <p:cNvSpPr/>
          <p:nvPr/>
        </p:nvSpPr>
        <p:spPr bwMode="auto">
          <a:xfrm>
            <a:off x="6248400" y="2514600"/>
            <a:ext cx="2209800" cy="685800"/>
          </a:xfrm>
          <a:prstGeom prst="leftArrow">
            <a:avLst/>
          </a:prstGeom>
          <a:solidFill>
            <a:srgbClr val="EAEC8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8" name="TextBox 7"/>
          <p:cNvSpPr txBox="1"/>
          <p:nvPr/>
        </p:nvSpPr>
        <p:spPr>
          <a:xfrm>
            <a:off x="6705600" y="2743200"/>
            <a:ext cx="1676400" cy="261610"/>
          </a:xfrm>
          <a:prstGeom prst="rect">
            <a:avLst/>
          </a:prstGeom>
          <a:noFill/>
        </p:spPr>
        <p:txBody>
          <a:bodyPr wrap="square" rtlCol="0">
            <a:spAutoFit/>
          </a:bodyPr>
          <a:lstStyle/>
          <a:p>
            <a:r>
              <a:rPr lang="en-US" sz="1100" dirty="0" smtClean="0">
                <a:solidFill>
                  <a:srgbClr val="C00000"/>
                </a:solidFill>
              </a:rPr>
              <a:t>Participant Information</a:t>
            </a:r>
            <a:endParaRPr lang="en-US" sz="1100" dirty="0">
              <a:solidFill>
                <a:srgbClr val="C00000"/>
              </a:solidFill>
            </a:endParaRPr>
          </a:p>
        </p:txBody>
      </p:sp>
      <p:sp>
        <p:nvSpPr>
          <p:cNvPr id="9" name="Left Arrow 8"/>
          <p:cNvSpPr/>
          <p:nvPr/>
        </p:nvSpPr>
        <p:spPr bwMode="auto">
          <a:xfrm>
            <a:off x="6248400" y="3429000"/>
            <a:ext cx="2209800" cy="685800"/>
          </a:xfrm>
          <a:prstGeom prst="leftArrow">
            <a:avLst/>
          </a:prstGeom>
          <a:solidFill>
            <a:srgbClr val="EAEC8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0" name="TextBox 9"/>
          <p:cNvSpPr txBox="1"/>
          <p:nvPr/>
        </p:nvSpPr>
        <p:spPr>
          <a:xfrm>
            <a:off x="6629400" y="3657600"/>
            <a:ext cx="1828800" cy="261610"/>
          </a:xfrm>
          <a:prstGeom prst="rect">
            <a:avLst/>
          </a:prstGeom>
          <a:noFill/>
        </p:spPr>
        <p:txBody>
          <a:bodyPr wrap="square" rtlCol="0">
            <a:spAutoFit/>
          </a:bodyPr>
          <a:lstStyle/>
          <a:p>
            <a:r>
              <a:rPr lang="en-US" sz="1100" dirty="0" smtClean="0">
                <a:solidFill>
                  <a:srgbClr val="C00000"/>
                </a:solidFill>
              </a:rPr>
              <a:t>Choose number of meals</a:t>
            </a:r>
            <a:endParaRPr lang="en-US" sz="1100" dirty="0">
              <a:solidFill>
                <a:srgbClr val="C00000"/>
              </a:solidFill>
            </a:endParaRPr>
          </a:p>
        </p:txBody>
      </p:sp>
      <p:sp>
        <p:nvSpPr>
          <p:cNvPr id="11" name="Left Arrow 10"/>
          <p:cNvSpPr/>
          <p:nvPr/>
        </p:nvSpPr>
        <p:spPr bwMode="auto">
          <a:xfrm>
            <a:off x="6248400" y="4267200"/>
            <a:ext cx="2209800" cy="685800"/>
          </a:xfrm>
          <a:prstGeom prst="leftArrow">
            <a:avLst/>
          </a:prstGeom>
          <a:solidFill>
            <a:srgbClr val="EAEC8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2" name="TextBox 11"/>
          <p:cNvSpPr txBox="1"/>
          <p:nvPr/>
        </p:nvSpPr>
        <p:spPr>
          <a:xfrm>
            <a:off x="6705600" y="4495800"/>
            <a:ext cx="1676400" cy="261610"/>
          </a:xfrm>
          <a:prstGeom prst="rect">
            <a:avLst/>
          </a:prstGeom>
          <a:noFill/>
        </p:spPr>
        <p:txBody>
          <a:bodyPr wrap="square" rtlCol="0">
            <a:spAutoFit/>
          </a:bodyPr>
          <a:lstStyle/>
          <a:p>
            <a:r>
              <a:rPr lang="en-US" sz="1100" dirty="0" smtClean="0">
                <a:solidFill>
                  <a:srgbClr val="C00000"/>
                </a:solidFill>
              </a:rPr>
              <a:t>Donation is calculated</a:t>
            </a:r>
            <a:endParaRPr lang="en-US" sz="11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FF00"/>
                </a:solidFill>
              </a:rPr>
              <a:t>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t> </a:t>
            </a:r>
            <a:r>
              <a:rPr lang="en-US" dirty="0" smtClean="0">
                <a:solidFill>
                  <a:schemeClr val="tx1"/>
                </a:solidFill>
              </a:rPr>
              <a:t>Swipe Card</a:t>
            </a:r>
            <a:endParaRPr lang="en-US" dirty="0">
              <a:solidFill>
                <a:schemeClr val="tx1"/>
              </a:solidFill>
            </a:endParaRPr>
          </a:p>
        </p:txBody>
      </p:sp>
      <p:sp>
        <p:nvSpPr>
          <p:cNvPr id="5" name="TextBox 4"/>
          <p:cNvSpPr txBox="1"/>
          <p:nvPr/>
        </p:nvSpPr>
        <p:spPr>
          <a:xfrm>
            <a:off x="4495800" y="2762071"/>
            <a:ext cx="4343400" cy="1200329"/>
          </a:xfrm>
          <a:prstGeom prst="rect">
            <a:avLst/>
          </a:prstGeom>
          <a:noFill/>
        </p:spPr>
        <p:txBody>
          <a:bodyPr wrap="square" rtlCol="0">
            <a:spAutoFit/>
          </a:bodyPr>
          <a:lstStyle/>
          <a:p>
            <a:r>
              <a:rPr lang="en-US" dirty="0" smtClean="0">
                <a:latin typeface="+mj-lt"/>
              </a:rPr>
              <a:t>Magnetic swipe cards are issued to participants with number of meals ordered.</a:t>
            </a:r>
            <a:endParaRPr lang="en-US" dirty="0">
              <a:latin typeface="+mj-lt"/>
            </a:endParaRPr>
          </a:p>
        </p:txBody>
      </p:sp>
      <p:pic>
        <p:nvPicPr>
          <p:cNvPr id="6" name="Picture 5" descr="Picture 2"/>
          <p:cNvPicPr>
            <a:picLocks noChangeAspect="1" noChangeArrowheads="1"/>
          </p:cNvPicPr>
          <p:nvPr/>
        </p:nvPicPr>
        <p:blipFill>
          <a:blip r:embed="rId3" cstate="print"/>
          <a:srcRect/>
          <a:stretch>
            <a:fillRect/>
          </a:stretch>
        </p:blipFill>
        <p:spPr bwMode="auto">
          <a:xfrm>
            <a:off x="1726346" y="1935480"/>
            <a:ext cx="2540854" cy="3931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FF00"/>
                </a:solidFill>
              </a:rPr>
              <a:t>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t> </a:t>
            </a:r>
            <a:r>
              <a:rPr lang="en-US" dirty="0" smtClean="0">
                <a:solidFill>
                  <a:schemeClr val="tx1"/>
                </a:solidFill>
              </a:rPr>
              <a:t>Re-order Form</a:t>
            </a:r>
            <a:endParaRPr lang="en-US" dirty="0">
              <a:solidFill>
                <a:schemeClr val="tx1"/>
              </a:solidFill>
            </a:endParaRPr>
          </a:p>
        </p:txBody>
      </p:sp>
      <p:pic>
        <p:nvPicPr>
          <p:cNvPr id="121858" name="Picture 2"/>
          <p:cNvPicPr>
            <a:picLocks noChangeAspect="1" noChangeArrowheads="1"/>
          </p:cNvPicPr>
          <p:nvPr/>
        </p:nvPicPr>
        <p:blipFill>
          <a:blip r:embed="rId3" cstate="print"/>
          <a:srcRect/>
          <a:stretch>
            <a:fillRect/>
          </a:stretch>
        </p:blipFill>
        <p:spPr bwMode="auto">
          <a:xfrm>
            <a:off x="2133600" y="1981199"/>
            <a:ext cx="615319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Credit Card Option</a:t>
            </a:r>
            <a:endParaRPr lang="en-US" dirty="0">
              <a:solidFill>
                <a:schemeClr val="tx1"/>
              </a:solidFill>
            </a:endParaRPr>
          </a:p>
        </p:txBody>
      </p:sp>
      <p:pic>
        <p:nvPicPr>
          <p:cNvPr id="2052" name="Picture 4" descr="C:\Users\Betty\AppData\Local\Microsoft\Windows\Temporary Internet Files\Content.IE5\WMQGVM4W\MPj04089520000[1].jpg"/>
          <p:cNvPicPr>
            <a:picLocks noChangeAspect="1" noChangeArrowheads="1"/>
          </p:cNvPicPr>
          <p:nvPr/>
        </p:nvPicPr>
        <p:blipFill>
          <a:blip r:embed="rId2" cstate="print"/>
          <a:srcRect/>
          <a:stretch>
            <a:fillRect/>
          </a:stretch>
        </p:blipFill>
        <p:spPr bwMode="auto">
          <a:xfrm>
            <a:off x="4114800" y="2286000"/>
            <a:ext cx="3657600" cy="3657600"/>
          </a:xfrm>
          <a:prstGeom prst="rect">
            <a:avLst/>
          </a:prstGeom>
          <a:noFill/>
        </p:spPr>
      </p:pic>
      <p:pic>
        <p:nvPicPr>
          <p:cNvPr id="2054" name="Picture 6"/>
          <p:cNvPicPr>
            <a:picLocks noChangeAspect="1" noChangeArrowheads="1"/>
          </p:cNvPicPr>
          <p:nvPr/>
        </p:nvPicPr>
        <p:blipFill>
          <a:blip r:embed="rId3" cstate="print"/>
          <a:srcRect/>
          <a:stretch>
            <a:fillRect/>
          </a:stretch>
        </p:blipFill>
        <p:spPr bwMode="auto">
          <a:xfrm>
            <a:off x="2209799" y="1905000"/>
            <a:ext cx="1580607" cy="914400"/>
          </a:xfrm>
          <a:prstGeom prst="rect">
            <a:avLst/>
          </a:prstGeom>
          <a:noFill/>
          <a:ln w="9525">
            <a:noFill/>
            <a:miter lim="800000"/>
            <a:headEnd/>
            <a:tailEnd/>
          </a:ln>
        </p:spPr>
      </p:pic>
      <p:pic>
        <p:nvPicPr>
          <p:cNvPr id="2055" name="Picture 7"/>
          <p:cNvPicPr>
            <a:picLocks noGrp="1" noChangeAspect="1" noChangeArrowheads="1"/>
          </p:cNvPicPr>
          <p:nvPr>
            <p:ph idx="1"/>
          </p:nvPr>
        </p:nvPicPr>
        <p:blipFill>
          <a:blip r:embed="rId4" cstate="print"/>
          <a:srcRect/>
          <a:stretch>
            <a:fillRect/>
          </a:stretch>
        </p:blipFill>
        <p:spPr bwMode="auto">
          <a:xfrm>
            <a:off x="2280012" y="3456622"/>
            <a:ext cx="1440181" cy="640080"/>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2219052" y="4733925"/>
            <a:ext cx="15621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ChangeArrowheads="1"/>
          </p:cNvSpPr>
          <p:nvPr/>
        </p:nvSpPr>
        <p:spPr bwMode="auto">
          <a:xfrm>
            <a:off x="1219200" y="1676400"/>
            <a:ext cx="7772400" cy="2057400"/>
          </a:xfrm>
          <a:prstGeom prst="rect">
            <a:avLst/>
          </a:prstGeom>
          <a:noFill/>
          <a:ln w="9525">
            <a:noFill/>
            <a:miter lim="800000"/>
            <a:headEnd/>
            <a:tailEnd/>
          </a:ln>
        </p:spPr>
        <p:txBody>
          <a:bodyPr/>
          <a:lstStyle/>
          <a:p>
            <a:pPr marL="342900" indent="-342900" eaLnBrk="1" hangingPunct="1">
              <a:spcBef>
                <a:spcPct val="20000"/>
              </a:spcBef>
              <a:buClr>
                <a:schemeClr val="tx2"/>
              </a:buClr>
              <a:buFont typeface="Times" pitchFamily="96" charset="0"/>
              <a:buChar char="•"/>
            </a:pPr>
            <a:endParaRPr lang="en-US" sz="3200" dirty="0" smtClean="0">
              <a:latin typeface="+mj-lt"/>
            </a:endParaRPr>
          </a:p>
          <a:p>
            <a:pPr marL="342900" indent="-342900" eaLnBrk="1" hangingPunct="1">
              <a:spcBef>
                <a:spcPct val="20000"/>
              </a:spcBef>
              <a:buClr>
                <a:schemeClr val="tx2"/>
              </a:buClr>
              <a:buFont typeface="Times" pitchFamily="96" charset="0"/>
              <a:buChar char="•"/>
            </a:pPr>
            <a:r>
              <a:rPr lang="en-US" sz="3200" dirty="0" smtClean="0">
                <a:solidFill>
                  <a:srgbClr val="33FF00"/>
                </a:solidFill>
              </a:rPr>
              <a:t>C</a:t>
            </a:r>
            <a:r>
              <a:rPr lang="en-US" sz="3200" dirty="0" smtClean="0">
                <a:solidFill>
                  <a:srgbClr val="00B0F0"/>
                </a:solidFill>
              </a:rPr>
              <a:t>H</a:t>
            </a:r>
            <a:r>
              <a:rPr lang="en-US" sz="3200" dirty="0" smtClean="0">
                <a:solidFill>
                  <a:srgbClr val="FF0000"/>
                </a:solidFill>
              </a:rPr>
              <a:t>A</a:t>
            </a:r>
            <a:r>
              <a:rPr lang="en-US" sz="3200" dirty="0" smtClean="0">
                <a:solidFill>
                  <a:srgbClr val="33FF00"/>
                </a:solidFill>
              </a:rPr>
              <a:t>M</a:t>
            </a:r>
            <a:r>
              <a:rPr lang="en-US" sz="3200" dirty="0" smtClean="0">
                <a:solidFill>
                  <a:srgbClr val="FFA314"/>
                </a:solidFill>
              </a:rPr>
              <a:t>P</a:t>
            </a:r>
            <a:r>
              <a:rPr lang="en-US" sz="3200" dirty="0" smtClean="0">
                <a:solidFill>
                  <a:srgbClr val="FF0000"/>
                </a:solidFill>
              </a:rPr>
              <a:t>S</a:t>
            </a:r>
            <a:r>
              <a:rPr lang="en-US" sz="3200" dirty="0" smtClean="0">
                <a:solidFill>
                  <a:srgbClr val="00B0F0"/>
                </a:solidFill>
              </a:rPr>
              <a:t>S</a:t>
            </a:r>
            <a:r>
              <a:rPr lang="en-US" sz="3200" dirty="0" smtClean="0"/>
              <a:t> </a:t>
            </a:r>
            <a:r>
              <a:rPr lang="en-US" sz="3200" dirty="0" smtClean="0">
                <a:latin typeface="+mj-lt"/>
              </a:rPr>
              <a:t>participant </a:t>
            </a:r>
            <a:r>
              <a:rPr lang="en-US" sz="3200" dirty="0">
                <a:latin typeface="+mj-lt"/>
              </a:rPr>
              <a:t>shows </a:t>
            </a:r>
            <a:r>
              <a:rPr lang="en-US" sz="3200" dirty="0" smtClean="0">
                <a:latin typeface="+mj-lt"/>
              </a:rPr>
              <a:t/>
            </a:r>
            <a:br>
              <a:rPr lang="en-US" sz="3200" dirty="0" smtClean="0">
                <a:latin typeface="+mj-lt"/>
              </a:rPr>
            </a:br>
            <a:r>
              <a:rPr lang="en-US" sz="3200" dirty="0" smtClean="0">
                <a:latin typeface="+mj-lt"/>
              </a:rPr>
              <a:t>Hy-Vee staff their swipe </a:t>
            </a:r>
            <a:br>
              <a:rPr lang="en-US" sz="3200" dirty="0" smtClean="0">
                <a:latin typeface="+mj-lt"/>
              </a:rPr>
            </a:br>
            <a:r>
              <a:rPr lang="en-US" sz="3200" dirty="0" smtClean="0">
                <a:latin typeface="+mj-lt"/>
              </a:rPr>
              <a:t>card</a:t>
            </a:r>
            <a:r>
              <a:rPr lang="en-US" sz="3200" dirty="0">
                <a:latin typeface="+mj-lt"/>
              </a:rPr>
              <a:t>.</a:t>
            </a:r>
          </a:p>
        </p:txBody>
      </p:sp>
      <p:sp>
        <p:nvSpPr>
          <p:cNvPr id="60423" name="Rectangle 7"/>
          <p:cNvSpPr>
            <a:spLocks noChangeArrowheads="1"/>
          </p:cNvSpPr>
          <p:nvPr/>
        </p:nvSpPr>
        <p:spPr bwMode="auto">
          <a:xfrm>
            <a:off x="1219200" y="3048000"/>
            <a:ext cx="7772400" cy="1905000"/>
          </a:xfrm>
          <a:prstGeom prst="rect">
            <a:avLst/>
          </a:prstGeom>
          <a:noFill/>
          <a:ln w="9525">
            <a:noFill/>
            <a:miter lim="800000"/>
            <a:headEnd/>
            <a:tailEnd/>
          </a:ln>
        </p:spPr>
        <p:txBody>
          <a:bodyPr/>
          <a:lstStyle/>
          <a:p>
            <a:pPr marL="342900" indent="-342900" eaLnBrk="1" hangingPunct="1">
              <a:spcBef>
                <a:spcPct val="20000"/>
              </a:spcBef>
              <a:buClr>
                <a:schemeClr val="tx2"/>
              </a:buClr>
              <a:buFont typeface="Times" pitchFamily="96" charset="0"/>
              <a:buNone/>
            </a:pPr>
            <a:endParaRPr lang="en-US" sz="3200" dirty="0">
              <a:latin typeface="Times" pitchFamily="96" charset="0"/>
            </a:endParaRPr>
          </a:p>
          <a:p>
            <a:pPr marL="342900" indent="-342900" eaLnBrk="1" hangingPunct="1">
              <a:spcBef>
                <a:spcPct val="20000"/>
              </a:spcBef>
              <a:buClr>
                <a:schemeClr val="tx2"/>
              </a:buClr>
              <a:buFont typeface="Times" pitchFamily="96" charset="0"/>
              <a:buChar char="•"/>
            </a:pPr>
            <a:endParaRPr lang="en-US" sz="3200" dirty="0" smtClean="0">
              <a:latin typeface="+mj-lt"/>
            </a:endParaRPr>
          </a:p>
          <a:p>
            <a:pPr marL="342900" indent="-342900" eaLnBrk="1" hangingPunct="1">
              <a:spcBef>
                <a:spcPct val="20000"/>
              </a:spcBef>
              <a:buClr>
                <a:schemeClr val="tx2"/>
              </a:buClr>
              <a:buFont typeface="Times" pitchFamily="96" charset="0"/>
              <a:buChar char="•"/>
            </a:pPr>
            <a:r>
              <a:rPr lang="en-US" sz="3200" dirty="0" smtClean="0">
                <a:solidFill>
                  <a:srgbClr val="33FF00"/>
                </a:solidFill>
              </a:rPr>
              <a:t>C</a:t>
            </a:r>
            <a:r>
              <a:rPr lang="en-US" sz="3200" dirty="0" smtClean="0">
                <a:solidFill>
                  <a:srgbClr val="00B0F0"/>
                </a:solidFill>
              </a:rPr>
              <a:t>H</a:t>
            </a:r>
            <a:r>
              <a:rPr lang="en-US" sz="3200" dirty="0" smtClean="0">
                <a:solidFill>
                  <a:srgbClr val="FF0000"/>
                </a:solidFill>
              </a:rPr>
              <a:t>A</a:t>
            </a:r>
            <a:r>
              <a:rPr lang="en-US" sz="3200" dirty="0" smtClean="0">
                <a:solidFill>
                  <a:srgbClr val="33FF00"/>
                </a:solidFill>
              </a:rPr>
              <a:t>M</a:t>
            </a:r>
            <a:r>
              <a:rPr lang="en-US" sz="3200" dirty="0" smtClean="0">
                <a:solidFill>
                  <a:srgbClr val="FFA314"/>
                </a:solidFill>
              </a:rPr>
              <a:t>P</a:t>
            </a:r>
            <a:r>
              <a:rPr lang="en-US" sz="3200" dirty="0" smtClean="0">
                <a:solidFill>
                  <a:srgbClr val="FF0000"/>
                </a:solidFill>
              </a:rPr>
              <a:t>S</a:t>
            </a:r>
            <a:r>
              <a:rPr lang="en-US" sz="3200" dirty="0" smtClean="0">
                <a:solidFill>
                  <a:srgbClr val="00B0F0"/>
                </a:solidFill>
              </a:rPr>
              <a:t>S</a:t>
            </a:r>
            <a:r>
              <a:rPr lang="en-US" sz="3200" dirty="0" smtClean="0"/>
              <a:t> </a:t>
            </a:r>
            <a:r>
              <a:rPr lang="en-US" sz="3200" dirty="0" smtClean="0">
                <a:latin typeface="+mj-lt"/>
              </a:rPr>
              <a:t>diner chooses </a:t>
            </a:r>
            <a:br>
              <a:rPr lang="en-US" sz="3200" dirty="0" smtClean="0">
                <a:latin typeface="+mj-lt"/>
              </a:rPr>
            </a:br>
            <a:r>
              <a:rPr lang="en-US" sz="3200" dirty="0" smtClean="0">
                <a:latin typeface="+mj-lt"/>
              </a:rPr>
              <a:t>from </a:t>
            </a:r>
            <a:r>
              <a:rPr lang="en-US" sz="3200" dirty="0">
                <a:latin typeface="+mj-lt"/>
              </a:rPr>
              <a:t>the Hy-Vee </a:t>
            </a:r>
            <a:r>
              <a:rPr lang="en-US" sz="3200" dirty="0" smtClean="0">
                <a:latin typeface="+mj-lt"/>
              </a:rPr>
              <a:t>dietitian </a:t>
            </a:r>
            <a:br>
              <a:rPr lang="en-US" sz="3200" dirty="0" smtClean="0">
                <a:latin typeface="+mj-lt"/>
              </a:rPr>
            </a:br>
            <a:r>
              <a:rPr lang="en-US" sz="3200" dirty="0" smtClean="0">
                <a:latin typeface="+mj-lt"/>
              </a:rPr>
              <a:t>approved </a:t>
            </a:r>
            <a:r>
              <a:rPr lang="en-US" sz="3200" dirty="0">
                <a:latin typeface="+mj-lt"/>
              </a:rPr>
              <a:t>menu.</a:t>
            </a:r>
          </a:p>
        </p:txBody>
      </p:sp>
      <p:sp>
        <p:nvSpPr>
          <p:cNvPr id="13" name="Title 12"/>
          <p:cNvSpPr>
            <a:spLocks noGrp="1"/>
          </p:cNvSpPr>
          <p:nvPr>
            <p:ph type="title"/>
          </p:nvPr>
        </p:nvSpPr>
        <p:spPr/>
        <p:txBody>
          <a:bodyPr/>
          <a:lstStyle/>
          <a:p>
            <a:r>
              <a:rPr lang="en-US" dirty="0" smtClean="0">
                <a:solidFill>
                  <a:schemeClr val="tx1"/>
                </a:solidFill>
              </a:rPr>
              <a:t>Step 2</a:t>
            </a:r>
            <a:br>
              <a:rPr lang="en-US" dirty="0" smtClean="0">
                <a:solidFill>
                  <a:schemeClr val="tx1"/>
                </a:solidFill>
              </a:rPr>
            </a:br>
            <a:r>
              <a:rPr lang="en-US" dirty="0" smtClean="0">
                <a:solidFill>
                  <a:schemeClr val="tx1"/>
                </a:solidFill>
              </a:rPr>
              <a:t>Select Menu Choices</a:t>
            </a:r>
            <a:endParaRPr lang="en-US" sz="3600" dirty="0"/>
          </a:p>
        </p:txBody>
      </p:sp>
      <p:pic>
        <p:nvPicPr>
          <p:cNvPr id="6" name="Picture 5" descr="Picture 2"/>
          <p:cNvPicPr>
            <a:picLocks noChangeAspect="1" noChangeArrowheads="1"/>
          </p:cNvPicPr>
          <p:nvPr/>
        </p:nvPicPr>
        <p:blipFill>
          <a:blip r:embed="rId3" cstate="print"/>
          <a:srcRect/>
          <a:stretch>
            <a:fillRect/>
          </a:stretch>
        </p:blipFill>
        <p:spPr bwMode="auto">
          <a:xfrm rot="585020">
            <a:off x="6887652" y="2712720"/>
            <a:ext cx="1595418" cy="246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slide 15"/>
          <p:cNvPicPr>
            <a:picLocks noChangeAspect="1" noChangeArrowheads="1"/>
          </p:cNvPicPr>
          <p:nvPr/>
        </p:nvPicPr>
        <p:blipFill>
          <a:blip r:embed="rId3" cstate="print"/>
          <a:srcRect/>
          <a:stretch>
            <a:fillRect/>
          </a:stretch>
        </p:blipFill>
        <p:spPr bwMode="auto">
          <a:xfrm>
            <a:off x="2514600" y="2026920"/>
            <a:ext cx="5120640" cy="3840480"/>
          </a:xfrm>
          <a:prstGeom prst="rect">
            <a:avLst/>
          </a:prstGeom>
          <a:noFill/>
          <a:ln w="9525">
            <a:noFill/>
            <a:miter lim="800000"/>
            <a:headEnd/>
            <a:tailEnd/>
          </a:ln>
        </p:spPr>
      </p:pic>
      <p:sp>
        <p:nvSpPr>
          <p:cNvPr id="4" name="Title 3"/>
          <p:cNvSpPr>
            <a:spLocks noGrp="1"/>
          </p:cNvSpPr>
          <p:nvPr>
            <p:ph type="title"/>
          </p:nvPr>
        </p:nvSpPr>
        <p:spPr>
          <a:xfrm>
            <a:off x="914400" y="152400"/>
            <a:ext cx="8153400" cy="1143000"/>
          </a:xfrm>
        </p:spPr>
        <p:txBody>
          <a:bodyPr/>
          <a:lstStyle/>
          <a:p>
            <a:r>
              <a:rPr lang="en-US" dirty="0" smtClean="0">
                <a:solidFill>
                  <a:srgbClr val="33FF00"/>
                </a:solidFill>
              </a:rPr>
              <a:t>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 </a:t>
            </a:r>
            <a:r>
              <a:rPr lang="en-US" dirty="0" smtClean="0"/>
              <a:t/>
            </a:r>
            <a:br>
              <a:rPr lang="en-US" dirty="0" smtClean="0"/>
            </a:br>
            <a:r>
              <a:rPr lang="en-US" dirty="0" smtClean="0"/>
              <a:t> </a:t>
            </a:r>
            <a:r>
              <a:rPr lang="en-US" dirty="0" smtClean="0">
                <a:solidFill>
                  <a:schemeClr val="tx1"/>
                </a:solidFill>
              </a:rPr>
              <a:t>Hot Food Choices</a:t>
            </a:r>
            <a:endParaRPr lang="en-US" dirty="0">
              <a:solidFill>
                <a:schemeClr val="tx1"/>
              </a:solidFill>
            </a:endParaRPr>
          </a:p>
        </p:txBody>
      </p:sp>
      <p:pic>
        <p:nvPicPr>
          <p:cNvPr id="5" name="Picture 4" descr="Approved Cropped"/>
          <p:cNvPicPr>
            <a:picLocks noChangeAspect="1" noChangeArrowheads="1"/>
          </p:cNvPicPr>
          <p:nvPr/>
        </p:nvPicPr>
        <p:blipFill>
          <a:blip r:embed="rId4" cstate="print"/>
          <a:srcRect/>
          <a:stretch>
            <a:fillRect/>
          </a:stretch>
        </p:blipFill>
        <p:spPr bwMode="auto">
          <a:xfrm>
            <a:off x="5867400" y="3987800"/>
            <a:ext cx="294640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Let’s Get Started!</a:t>
            </a:r>
            <a:endParaRPr lang="en-US"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latin typeface="+mj-lt"/>
              </a:rPr>
              <a:t>Today’s topics include:</a:t>
            </a:r>
          </a:p>
          <a:p>
            <a:pPr lvl="1"/>
            <a:r>
              <a:rPr lang="en-US" sz="2000" dirty="0" smtClean="0">
                <a:latin typeface="+mj-lt"/>
              </a:rPr>
              <a:t>Who we are </a:t>
            </a:r>
          </a:p>
          <a:p>
            <a:pPr lvl="2"/>
            <a:r>
              <a:rPr lang="en-US" sz="1600" i="1" dirty="0" smtClean="0">
                <a:latin typeface="+mj-lt"/>
              </a:rPr>
              <a:t>(county, agency, nutrition program)</a:t>
            </a:r>
            <a:endParaRPr lang="en-US" sz="1800" i="1" dirty="0" smtClean="0">
              <a:latin typeface="+mj-lt"/>
            </a:endParaRPr>
          </a:p>
          <a:p>
            <a:pPr lvl="1"/>
            <a:r>
              <a:rPr lang="en-US" sz="2000" dirty="0" smtClean="0">
                <a:latin typeface="+mj-lt"/>
              </a:rPr>
              <a:t>Our traditional meal program</a:t>
            </a:r>
          </a:p>
          <a:p>
            <a:pPr lvl="1"/>
            <a:r>
              <a:rPr lang="en-US" sz="2000" dirty="0" smtClean="0">
                <a:latin typeface="+mj-lt"/>
              </a:rPr>
              <a:t>The new system – what we </a:t>
            </a:r>
            <a:r>
              <a:rPr lang="en-US" sz="2000" b="1" i="1" dirty="0" smtClean="0">
                <a:latin typeface="+mj-lt"/>
              </a:rPr>
              <a:t>thought</a:t>
            </a:r>
            <a:r>
              <a:rPr lang="en-US" sz="2000" dirty="0" smtClean="0">
                <a:latin typeface="+mj-lt"/>
              </a:rPr>
              <a:t> would work</a:t>
            </a:r>
          </a:p>
          <a:p>
            <a:pPr lvl="1"/>
            <a:r>
              <a:rPr lang="en-US" sz="2000" dirty="0" smtClean="0">
                <a:latin typeface="+mj-lt"/>
              </a:rPr>
              <a:t>The new system – what </a:t>
            </a:r>
            <a:r>
              <a:rPr lang="en-US" sz="2000" b="1" i="1" dirty="0" smtClean="0">
                <a:solidFill>
                  <a:srgbClr val="FFFF00"/>
                </a:solidFill>
                <a:latin typeface="+mj-lt"/>
              </a:rPr>
              <a:t>really</a:t>
            </a:r>
            <a:r>
              <a:rPr lang="en-US" sz="2000" dirty="0" smtClean="0">
                <a:latin typeface="+mj-lt"/>
              </a:rPr>
              <a:t> works and </a:t>
            </a:r>
            <a:r>
              <a:rPr lang="en-US" sz="2000" b="1" i="1" dirty="0" smtClean="0">
                <a:solidFill>
                  <a:srgbClr val="FFFF00"/>
                </a:solidFill>
                <a:latin typeface="+mj-lt"/>
              </a:rPr>
              <a:t>why</a:t>
            </a:r>
          </a:p>
          <a:p>
            <a:pPr lvl="1"/>
            <a:r>
              <a:rPr lang="en-US" sz="2000" dirty="0" smtClean="0">
                <a:latin typeface="+mj-lt"/>
              </a:rPr>
              <a:t>How we did it </a:t>
            </a:r>
          </a:p>
          <a:p>
            <a:pPr lvl="2"/>
            <a:r>
              <a:rPr lang="en-US" sz="1600" i="1" dirty="0" smtClean="0">
                <a:latin typeface="+mj-lt"/>
              </a:rPr>
              <a:t>(research, contacts, contracts, costs, partners and resources)</a:t>
            </a:r>
            <a:endParaRPr lang="en-US" sz="1800" i="1" dirty="0" smtClean="0">
              <a:latin typeface="+mj-lt"/>
            </a:endParaRPr>
          </a:p>
          <a:p>
            <a:pPr lvl="1"/>
            <a:r>
              <a:rPr lang="en-US" sz="2000" dirty="0" smtClean="0">
                <a:latin typeface="+mj-lt"/>
              </a:rPr>
              <a:t>Marketing the program</a:t>
            </a:r>
          </a:p>
          <a:p>
            <a:pPr lvl="1"/>
            <a:r>
              <a:rPr lang="en-US" sz="2000" dirty="0" smtClean="0">
                <a:latin typeface="+mj-lt"/>
              </a:rPr>
              <a:t>Measuring the results</a:t>
            </a:r>
          </a:p>
          <a:p>
            <a:pPr lvl="1"/>
            <a:r>
              <a:rPr lang="en-US" sz="2000" dirty="0" smtClean="0">
                <a:latin typeface="+mj-lt"/>
              </a:rPr>
              <a:t>Awards and recognition</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lide 16"/>
          <p:cNvPicPr>
            <a:picLocks noChangeAspect="1" noChangeArrowheads="1"/>
          </p:cNvPicPr>
          <p:nvPr/>
        </p:nvPicPr>
        <p:blipFill>
          <a:blip r:embed="rId3" cstate="print"/>
          <a:srcRect/>
          <a:stretch>
            <a:fillRect/>
          </a:stretch>
        </p:blipFill>
        <p:spPr bwMode="auto">
          <a:xfrm>
            <a:off x="3733800" y="1905000"/>
            <a:ext cx="3086100" cy="4114800"/>
          </a:xfrm>
          <a:prstGeom prst="rect">
            <a:avLst/>
          </a:prstGeom>
          <a:noFill/>
          <a:ln w="9525">
            <a:noFill/>
            <a:miter lim="800000"/>
            <a:headEnd/>
            <a:tailEnd/>
          </a:ln>
        </p:spPr>
      </p:pic>
      <p:sp>
        <p:nvSpPr>
          <p:cNvPr id="3" name="Title 2"/>
          <p:cNvSpPr>
            <a:spLocks noGrp="1"/>
          </p:cNvSpPr>
          <p:nvPr>
            <p:ph type="title"/>
          </p:nvPr>
        </p:nvSpPr>
        <p:spPr>
          <a:xfrm>
            <a:off x="609600" y="0"/>
            <a:ext cx="8534400" cy="1371600"/>
          </a:xfrm>
        </p:spPr>
        <p:txBody>
          <a:bodyPr/>
          <a:lstStyle/>
          <a:p>
            <a:r>
              <a:rPr lang="en-US" dirty="0" smtClean="0">
                <a:solidFill>
                  <a:schemeClr val="tx1"/>
                </a:solidFill>
              </a:rPr>
              <a:t>1</a:t>
            </a:r>
            <a:r>
              <a:rPr lang="en-US" baseline="30000" dirty="0" smtClean="0">
                <a:solidFill>
                  <a:schemeClr val="tx1"/>
                </a:solidFill>
              </a:rPr>
              <a:t>ST</a:t>
            </a:r>
            <a:r>
              <a:rPr lang="en-US" dirty="0" smtClean="0">
                <a:solidFill>
                  <a:schemeClr val="tx1"/>
                </a:solidFill>
              </a:rPr>
              <a:t> </a:t>
            </a:r>
            <a:r>
              <a:rPr lang="en-US" dirty="0" smtClean="0">
                <a:solidFill>
                  <a:srgbClr val="33FF00"/>
                </a:solidFill>
              </a:rPr>
              <a:t> 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t> </a:t>
            </a:r>
            <a:r>
              <a:rPr lang="en-US" dirty="0" smtClean="0">
                <a:solidFill>
                  <a:schemeClr val="tx1"/>
                </a:solidFill>
              </a:rPr>
              <a:t>Participant</a:t>
            </a:r>
            <a:endParaRPr lang="en-US" dirty="0">
              <a:solidFill>
                <a:schemeClr val="tx1"/>
              </a:solidFill>
            </a:endParaRPr>
          </a:p>
        </p:txBody>
      </p:sp>
      <p:pic>
        <p:nvPicPr>
          <p:cNvPr id="4" name="Picture 6" descr="slide 20"/>
          <p:cNvPicPr>
            <a:picLocks noChangeAspect="1" noChangeArrowheads="1"/>
          </p:cNvPicPr>
          <p:nvPr/>
        </p:nvPicPr>
        <p:blipFill>
          <a:blip r:embed="rId4" cstate="print"/>
          <a:srcRect/>
          <a:stretch>
            <a:fillRect/>
          </a:stretch>
        </p:blipFill>
        <p:spPr bwMode="auto">
          <a:xfrm>
            <a:off x="6324600" y="4800600"/>
            <a:ext cx="2441630" cy="1828800"/>
          </a:xfrm>
          <a:prstGeom prst="rect">
            <a:avLst/>
          </a:prstGeom>
          <a:noFill/>
          <a:ln w="9525">
            <a:noFill/>
            <a:miter lim="800000"/>
            <a:headEnd/>
            <a:tailEnd/>
          </a:ln>
        </p:spPr>
      </p:pic>
      <p:pic>
        <p:nvPicPr>
          <p:cNvPr id="5" name="Content Placeholder 3" descr="Slide 5"/>
          <p:cNvPicPr>
            <a:picLocks noChangeAspect="1" noChangeArrowheads="1"/>
          </p:cNvPicPr>
          <p:nvPr/>
        </p:nvPicPr>
        <p:blipFill>
          <a:blip r:embed="rId5" cstate="print"/>
          <a:stretch>
            <a:fillRect/>
          </a:stretch>
        </p:blipFill>
        <p:spPr bwMode="auto">
          <a:xfrm>
            <a:off x="1524000" y="16002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smtClean="0">
                <a:solidFill>
                  <a:schemeClr val="tx1"/>
                </a:solidFill>
              </a:rPr>
              <a:t>Step 3</a:t>
            </a:r>
            <a:br>
              <a:rPr lang="en-US" dirty="0" smtClean="0">
                <a:solidFill>
                  <a:schemeClr val="tx1"/>
                </a:solidFill>
              </a:rPr>
            </a:br>
            <a:r>
              <a:rPr lang="en-US" dirty="0" smtClean="0">
                <a:solidFill>
                  <a:schemeClr val="tx1"/>
                </a:solidFill>
              </a:rPr>
              <a:t>Meal Debit</a:t>
            </a:r>
          </a:p>
        </p:txBody>
      </p:sp>
      <p:sp>
        <p:nvSpPr>
          <p:cNvPr id="77828" name="Rectangle 4"/>
          <p:cNvSpPr>
            <a:spLocks noGrp="1" noChangeArrowheads="1"/>
          </p:cNvSpPr>
          <p:nvPr>
            <p:ph type="body" sz="half" idx="2"/>
          </p:nvPr>
        </p:nvSpPr>
        <p:spPr>
          <a:xfrm>
            <a:off x="5257800" y="2438400"/>
            <a:ext cx="3810000" cy="1371600"/>
          </a:xfrm>
        </p:spPr>
        <p:txBody>
          <a:bodyPr/>
          <a:lstStyle/>
          <a:p>
            <a:pPr eaLnBrk="1" hangingPunct="1">
              <a:lnSpc>
                <a:spcPct val="90000"/>
              </a:lnSpc>
            </a:pPr>
            <a:r>
              <a:rPr lang="en-US" sz="2400" dirty="0" smtClean="0">
                <a:latin typeface="+mj-lt"/>
              </a:rPr>
              <a:t>After selecting their items the </a:t>
            </a:r>
            <a:r>
              <a:rPr lang="en-US" sz="2400" dirty="0" smtClean="0">
                <a:solidFill>
                  <a:srgbClr val="33FF00"/>
                </a:solidFill>
                <a:latin typeface="+mj-lt"/>
              </a:rPr>
              <a:t>C</a:t>
            </a:r>
            <a:r>
              <a:rPr lang="en-US" sz="2400" dirty="0" smtClean="0">
                <a:solidFill>
                  <a:srgbClr val="00B0F0"/>
                </a:solidFill>
                <a:latin typeface="+mj-lt"/>
              </a:rPr>
              <a:t>H</a:t>
            </a:r>
            <a:r>
              <a:rPr lang="en-US" sz="2400" dirty="0" smtClean="0">
                <a:solidFill>
                  <a:srgbClr val="FF0000"/>
                </a:solidFill>
                <a:latin typeface="+mj-lt"/>
              </a:rPr>
              <a:t>A</a:t>
            </a:r>
            <a:r>
              <a:rPr lang="en-US" sz="2400" dirty="0" smtClean="0">
                <a:solidFill>
                  <a:srgbClr val="33FF00"/>
                </a:solidFill>
                <a:latin typeface="+mj-lt"/>
              </a:rPr>
              <a:t>M</a:t>
            </a:r>
            <a:r>
              <a:rPr lang="en-US" sz="2400" dirty="0" smtClean="0">
                <a:solidFill>
                  <a:srgbClr val="FFA314"/>
                </a:solidFill>
                <a:latin typeface="+mj-lt"/>
              </a:rPr>
              <a:t>P</a:t>
            </a:r>
            <a:r>
              <a:rPr lang="en-US" sz="2400" dirty="0" smtClean="0">
                <a:solidFill>
                  <a:srgbClr val="FF0000"/>
                </a:solidFill>
                <a:latin typeface="+mj-lt"/>
              </a:rPr>
              <a:t>S</a:t>
            </a:r>
            <a:r>
              <a:rPr lang="en-US" sz="2400" dirty="0" smtClean="0">
                <a:solidFill>
                  <a:srgbClr val="00B0F0"/>
                </a:solidFill>
                <a:latin typeface="+mj-lt"/>
              </a:rPr>
              <a:t>S</a:t>
            </a:r>
            <a:r>
              <a:rPr lang="en-US" sz="2400" dirty="0" smtClean="0">
                <a:latin typeface="+mj-lt"/>
              </a:rPr>
              <a:t> card is swiped.</a:t>
            </a:r>
          </a:p>
        </p:txBody>
      </p:sp>
      <p:sp>
        <p:nvSpPr>
          <p:cNvPr id="77831" name="Rectangle 7"/>
          <p:cNvSpPr>
            <a:spLocks noChangeArrowheads="1"/>
          </p:cNvSpPr>
          <p:nvPr/>
        </p:nvSpPr>
        <p:spPr bwMode="auto">
          <a:xfrm>
            <a:off x="5257800" y="3657600"/>
            <a:ext cx="3733800" cy="17526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2"/>
              </a:buClr>
              <a:buFont typeface="Times" pitchFamily="96" charset="0"/>
              <a:buChar char="•"/>
            </a:pPr>
            <a:r>
              <a:rPr lang="en-US" dirty="0">
                <a:latin typeface="+mj-lt"/>
              </a:rPr>
              <a:t>Diner is given a receipt with number of meals left on </a:t>
            </a:r>
            <a:r>
              <a:rPr lang="en-US" dirty="0" smtClean="0">
                <a:solidFill>
                  <a:srgbClr val="33FF00"/>
                </a:solidFill>
              </a:rPr>
              <a:t>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latin typeface="+mj-lt"/>
              </a:rPr>
              <a:t> </a:t>
            </a:r>
            <a:r>
              <a:rPr lang="en-US" dirty="0">
                <a:latin typeface="+mj-lt"/>
              </a:rPr>
              <a:t>card.  </a:t>
            </a:r>
          </a:p>
          <a:p>
            <a:pPr marL="342900" indent="-342900" eaLnBrk="1" hangingPunct="1">
              <a:lnSpc>
                <a:spcPct val="90000"/>
              </a:lnSpc>
              <a:spcBef>
                <a:spcPct val="20000"/>
              </a:spcBef>
              <a:buClr>
                <a:schemeClr val="tx2"/>
              </a:buClr>
              <a:buFont typeface="Times" pitchFamily="96" charset="0"/>
              <a:buChar char="•"/>
            </a:pPr>
            <a:endParaRPr lang="en-US" sz="2800" dirty="0">
              <a:latin typeface="Times" pitchFamily="96" charset="0"/>
            </a:endParaRPr>
          </a:p>
        </p:txBody>
      </p:sp>
      <p:pic>
        <p:nvPicPr>
          <p:cNvPr id="19461" name="Picture 8" descr="slide 17"/>
          <p:cNvPicPr>
            <a:picLocks noChangeAspect="1" noChangeArrowheads="1"/>
          </p:cNvPicPr>
          <p:nvPr/>
        </p:nvPicPr>
        <p:blipFill>
          <a:blip r:embed="rId3" cstate="print"/>
          <a:srcRect/>
          <a:stretch>
            <a:fillRect/>
          </a:stretch>
        </p:blipFill>
        <p:spPr bwMode="auto">
          <a:xfrm>
            <a:off x="381000" y="2057400"/>
            <a:ext cx="4648200" cy="3810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slide 18"/>
          <p:cNvPicPr>
            <a:picLocks noChangeAspect="1" noChangeArrowheads="1"/>
          </p:cNvPicPr>
          <p:nvPr/>
        </p:nvPicPr>
        <p:blipFill>
          <a:blip r:embed="rId3" cstate="print"/>
          <a:srcRect/>
          <a:stretch>
            <a:fillRect/>
          </a:stretch>
        </p:blipFill>
        <p:spPr bwMode="auto">
          <a:xfrm>
            <a:off x="1676400" y="1752600"/>
            <a:ext cx="6781800" cy="4525963"/>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solidFill>
                  <a:schemeClr val="tx1"/>
                </a:solidFill>
              </a:rPr>
              <a:t>Transaction Complete!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slide 21"/>
          <p:cNvPicPr>
            <a:picLocks noChangeAspect="1" noChangeArrowheads="1"/>
          </p:cNvPicPr>
          <p:nvPr/>
        </p:nvPicPr>
        <p:blipFill>
          <a:blip r:embed="rId3" cstate="print"/>
          <a:srcRect/>
          <a:stretch>
            <a:fillRect/>
          </a:stretch>
        </p:blipFill>
        <p:spPr bwMode="auto">
          <a:xfrm>
            <a:off x="2514600" y="2209800"/>
            <a:ext cx="4876800" cy="36576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solidFill>
                  <a:schemeClr val="tx1"/>
                </a:solidFill>
              </a:rPr>
              <a:t>Dining with Friends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a:t>
            </a:r>
            <a:br>
              <a:rPr lang="en-US" dirty="0" smtClean="0">
                <a:solidFill>
                  <a:schemeClr val="tx1"/>
                </a:solidFill>
              </a:rPr>
            </a:br>
            <a:r>
              <a:rPr lang="en-US" dirty="0" smtClean="0">
                <a:solidFill>
                  <a:schemeClr val="tx1"/>
                </a:solidFill>
              </a:rPr>
              <a:t>How </a:t>
            </a:r>
            <a:r>
              <a:rPr lang="en-US" dirty="0" smtClean="0">
                <a:solidFill>
                  <a:srgbClr val="33FF00"/>
                </a:solidFill>
              </a:rPr>
              <a:t>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 </a:t>
            </a:r>
            <a:r>
              <a:rPr lang="en-US" dirty="0" smtClean="0">
                <a:solidFill>
                  <a:schemeClr val="tx1"/>
                </a:solidFill>
              </a:rPr>
              <a:t>Works</a:t>
            </a:r>
            <a:endParaRPr lang="en-US" dirty="0">
              <a:solidFill>
                <a:schemeClr val="tx1"/>
              </a:solidFill>
            </a:endParaRPr>
          </a:p>
        </p:txBody>
      </p:sp>
      <p:sp>
        <p:nvSpPr>
          <p:cNvPr id="3" name="Content Placeholder 2"/>
          <p:cNvSpPr>
            <a:spLocks noGrp="1"/>
          </p:cNvSpPr>
          <p:nvPr>
            <p:ph idx="1"/>
          </p:nvPr>
        </p:nvSpPr>
        <p:spPr>
          <a:xfrm>
            <a:off x="1219200" y="1821874"/>
            <a:ext cx="7772400" cy="4572000"/>
          </a:xfrm>
        </p:spPr>
        <p:txBody>
          <a:bodyPr/>
          <a:lstStyle/>
          <a:p>
            <a:r>
              <a:rPr lang="en-US" sz="2800" dirty="0" smtClean="0">
                <a:latin typeface="+mj-lt"/>
              </a:rPr>
              <a:t>Step 1 – Attend an enrollment session, register and complete the order form.</a:t>
            </a:r>
            <a:br>
              <a:rPr lang="en-US" sz="2800" dirty="0" smtClean="0">
                <a:latin typeface="+mj-lt"/>
              </a:rPr>
            </a:br>
            <a:endParaRPr lang="en-US" sz="2800" dirty="0" smtClean="0">
              <a:latin typeface="+mj-lt"/>
            </a:endParaRPr>
          </a:p>
          <a:p>
            <a:r>
              <a:rPr lang="en-US" sz="2800" dirty="0" smtClean="0">
                <a:latin typeface="+mj-lt"/>
              </a:rPr>
              <a:t>Step 2 – Select from menu choices.</a:t>
            </a:r>
            <a:br>
              <a:rPr lang="en-US" sz="2800" dirty="0" smtClean="0">
                <a:latin typeface="+mj-lt"/>
              </a:rPr>
            </a:br>
            <a:endParaRPr lang="en-US" sz="2800" dirty="0" smtClean="0">
              <a:latin typeface="+mj-lt"/>
            </a:endParaRPr>
          </a:p>
          <a:p>
            <a:r>
              <a:rPr lang="en-US" sz="2800" dirty="0" smtClean="0">
                <a:latin typeface="+mj-lt"/>
              </a:rPr>
              <a:t>Step 3 – Use the swipe card for meal payment.</a:t>
            </a:r>
            <a:br>
              <a:rPr lang="en-US" sz="2800" dirty="0" smtClean="0">
                <a:latin typeface="+mj-lt"/>
              </a:rPr>
            </a:br>
            <a:r>
              <a:rPr lang="en-US" sz="2800" dirty="0" smtClean="0">
                <a:latin typeface="+mj-lt"/>
              </a:rPr>
              <a:t>					    </a:t>
            </a:r>
            <a:r>
              <a:rPr lang="en-US" i="1" dirty="0" smtClean="0">
                <a:solidFill>
                  <a:srgbClr val="FFFF00"/>
                </a:solidFill>
                <a:latin typeface="+mj-lt"/>
              </a:rPr>
              <a:t>Enjoy dining!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Comparison of Traditional </a:t>
            </a:r>
            <a:r>
              <a:rPr lang="en-US" sz="4000" smtClean="0">
                <a:solidFill>
                  <a:schemeClr val="tx1"/>
                </a:solidFill>
              </a:rPr>
              <a:t>&amp; </a:t>
            </a:r>
            <a:br>
              <a:rPr lang="en-US" sz="4000" smtClean="0">
                <a:solidFill>
                  <a:schemeClr val="tx1"/>
                </a:solidFill>
              </a:rPr>
            </a:br>
            <a:r>
              <a:rPr lang="en-US" sz="4000" smtClean="0">
                <a:solidFill>
                  <a:schemeClr val="tx1"/>
                </a:solidFill>
              </a:rPr>
              <a:t>Non-traditional </a:t>
            </a:r>
            <a:r>
              <a:rPr lang="en-US" sz="4000" dirty="0" smtClean="0">
                <a:solidFill>
                  <a:schemeClr val="tx1"/>
                </a:solidFill>
              </a:rPr>
              <a:t>Meal Programs</a:t>
            </a:r>
            <a:endParaRPr lang="en-US" sz="4000" dirty="0">
              <a:solidFill>
                <a:schemeClr val="tx1"/>
              </a:solidFill>
            </a:endParaRPr>
          </a:p>
        </p:txBody>
      </p:sp>
      <p:graphicFrame>
        <p:nvGraphicFramePr>
          <p:cNvPr id="4" name="Content Placeholder 3"/>
          <p:cNvGraphicFramePr>
            <a:graphicFrameLocks noGrp="1"/>
          </p:cNvGraphicFramePr>
          <p:nvPr>
            <p:ph idx="1"/>
          </p:nvPr>
        </p:nvGraphicFramePr>
        <p:xfrm>
          <a:off x="1219200" y="2214880"/>
          <a:ext cx="7772400" cy="2966720"/>
        </p:xfrm>
        <a:graphic>
          <a:graphicData uri="http://schemas.openxmlformats.org/drawingml/2006/table">
            <a:tbl>
              <a:tblPr firstRow="1" bandRow="1">
                <a:tableStyleId>{5C22544A-7EE6-4342-B048-85BDC9FD1C3A}</a:tableStyleId>
              </a:tblPr>
              <a:tblGrid>
                <a:gridCol w="1981200"/>
                <a:gridCol w="2667000"/>
                <a:gridCol w="3124200"/>
              </a:tblGrid>
              <a:tr h="370840">
                <a:tc>
                  <a:txBody>
                    <a:bodyPr/>
                    <a:lstStyle/>
                    <a:p>
                      <a:pPr algn="ctr"/>
                      <a:endParaRPr lang="en-US" dirty="0"/>
                    </a:p>
                  </a:txBody>
                  <a:tcPr/>
                </a:tc>
                <a:tc>
                  <a:txBody>
                    <a:bodyPr/>
                    <a:lstStyle/>
                    <a:p>
                      <a:pPr algn="ctr"/>
                      <a:r>
                        <a:rPr lang="en-US" dirty="0" smtClean="0"/>
                        <a:t>Traditional</a:t>
                      </a:r>
                      <a:endParaRPr lang="en-US" dirty="0"/>
                    </a:p>
                  </a:txBody>
                  <a:tcPr/>
                </a:tc>
                <a:tc>
                  <a:txBody>
                    <a:bodyPr/>
                    <a:lstStyle/>
                    <a:p>
                      <a:pPr algn="ctr"/>
                      <a:r>
                        <a:rPr lang="en-US" dirty="0" smtClean="0"/>
                        <a:t>Non-Traditional</a:t>
                      </a:r>
                      <a:endParaRPr lang="en-US" dirty="0"/>
                    </a:p>
                  </a:txBody>
                  <a:tcPr/>
                </a:tc>
              </a:tr>
              <a:tr h="370840">
                <a:tc>
                  <a:txBody>
                    <a:bodyPr/>
                    <a:lstStyle/>
                    <a:p>
                      <a:r>
                        <a:rPr lang="en-US" dirty="0" smtClean="0">
                          <a:solidFill>
                            <a:schemeClr val="bg1"/>
                          </a:solidFill>
                        </a:rPr>
                        <a:t>Hours per day</a:t>
                      </a:r>
                      <a:endParaRPr lang="en-US" dirty="0">
                        <a:solidFill>
                          <a:schemeClr val="bg1"/>
                        </a:solidFill>
                      </a:endParaRPr>
                    </a:p>
                  </a:txBody>
                  <a:tcPr/>
                </a:tc>
                <a:tc>
                  <a:txBody>
                    <a:bodyPr/>
                    <a:lstStyle/>
                    <a:p>
                      <a:pPr algn="ctr"/>
                      <a:r>
                        <a:rPr lang="en-US" dirty="0" smtClean="0">
                          <a:solidFill>
                            <a:schemeClr val="bg1"/>
                          </a:solidFill>
                        </a:rPr>
                        <a:t>3 hrs</a:t>
                      </a:r>
                      <a:endParaRPr lang="en-US" dirty="0">
                        <a:solidFill>
                          <a:schemeClr val="bg1"/>
                        </a:solidFill>
                      </a:endParaRPr>
                    </a:p>
                  </a:txBody>
                  <a:tcPr/>
                </a:tc>
                <a:tc>
                  <a:txBody>
                    <a:bodyPr/>
                    <a:lstStyle/>
                    <a:p>
                      <a:pPr algn="ctr"/>
                      <a:r>
                        <a:rPr lang="en-US" dirty="0" smtClean="0">
                          <a:solidFill>
                            <a:schemeClr val="bg1"/>
                          </a:solidFill>
                        </a:rPr>
                        <a:t>11 hrs</a:t>
                      </a:r>
                      <a:endParaRPr lang="en-US" dirty="0">
                        <a:solidFill>
                          <a:schemeClr val="bg1"/>
                        </a:solidFill>
                      </a:endParaRPr>
                    </a:p>
                  </a:txBody>
                  <a:tcPr/>
                </a:tc>
              </a:tr>
              <a:tr h="370840">
                <a:tc>
                  <a:txBody>
                    <a:bodyPr/>
                    <a:lstStyle/>
                    <a:p>
                      <a:r>
                        <a:rPr lang="en-US" dirty="0" smtClean="0">
                          <a:solidFill>
                            <a:schemeClr val="bg1"/>
                          </a:solidFill>
                        </a:rPr>
                        <a:t>Days per week</a:t>
                      </a:r>
                      <a:endParaRPr lang="en-US" dirty="0">
                        <a:solidFill>
                          <a:schemeClr val="bg1"/>
                        </a:solidFill>
                      </a:endParaRPr>
                    </a:p>
                  </a:txBody>
                  <a:tcPr/>
                </a:tc>
                <a:tc>
                  <a:txBody>
                    <a:bodyPr/>
                    <a:lstStyle/>
                    <a:p>
                      <a:pPr algn="ctr"/>
                      <a:r>
                        <a:rPr lang="en-US" dirty="0" smtClean="0">
                          <a:solidFill>
                            <a:schemeClr val="bg1"/>
                          </a:solidFill>
                        </a:rPr>
                        <a:t>5 days</a:t>
                      </a:r>
                      <a:endParaRPr lang="en-US" dirty="0">
                        <a:solidFill>
                          <a:schemeClr val="bg1"/>
                        </a:solidFill>
                      </a:endParaRPr>
                    </a:p>
                  </a:txBody>
                  <a:tcPr/>
                </a:tc>
                <a:tc>
                  <a:txBody>
                    <a:bodyPr/>
                    <a:lstStyle/>
                    <a:p>
                      <a:pPr algn="ctr"/>
                      <a:r>
                        <a:rPr lang="en-US" dirty="0" smtClean="0">
                          <a:solidFill>
                            <a:schemeClr val="bg1"/>
                          </a:solidFill>
                        </a:rPr>
                        <a:t>7 days</a:t>
                      </a:r>
                      <a:endParaRPr lang="en-US" dirty="0">
                        <a:solidFill>
                          <a:schemeClr val="bg1"/>
                        </a:solidFill>
                      </a:endParaRPr>
                    </a:p>
                  </a:txBody>
                  <a:tcPr/>
                </a:tc>
              </a:tr>
              <a:tr h="370840">
                <a:tc>
                  <a:txBody>
                    <a:bodyPr/>
                    <a:lstStyle/>
                    <a:p>
                      <a:r>
                        <a:rPr lang="en-US" dirty="0" smtClean="0">
                          <a:solidFill>
                            <a:schemeClr val="bg1"/>
                          </a:solidFill>
                        </a:rPr>
                        <a:t>Meals</a:t>
                      </a:r>
                      <a:endParaRPr lang="en-US" dirty="0">
                        <a:solidFill>
                          <a:schemeClr val="bg1"/>
                        </a:solidFill>
                      </a:endParaRPr>
                    </a:p>
                  </a:txBody>
                  <a:tcPr/>
                </a:tc>
                <a:tc>
                  <a:txBody>
                    <a:bodyPr/>
                    <a:lstStyle/>
                    <a:p>
                      <a:pPr algn="ctr"/>
                      <a:r>
                        <a:rPr lang="en-US" dirty="0" smtClean="0">
                          <a:solidFill>
                            <a:schemeClr val="bg1"/>
                          </a:solidFill>
                        </a:rPr>
                        <a:t>Lunch</a:t>
                      </a:r>
                      <a:endParaRPr lang="en-US" dirty="0">
                        <a:solidFill>
                          <a:schemeClr val="bg1"/>
                        </a:solidFill>
                      </a:endParaRPr>
                    </a:p>
                  </a:txBody>
                  <a:tcPr/>
                </a:tc>
                <a:tc>
                  <a:txBody>
                    <a:bodyPr/>
                    <a:lstStyle/>
                    <a:p>
                      <a:pPr algn="ctr"/>
                      <a:r>
                        <a:rPr lang="en-US" dirty="0" smtClean="0">
                          <a:solidFill>
                            <a:schemeClr val="bg1"/>
                          </a:solidFill>
                        </a:rPr>
                        <a:t>Breakfast, Lunch, Dinner</a:t>
                      </a:r>
                      <a:endParaRPr lang="en-US" dirty="0">
                        <a:solidFill>
                          <a:schemeClr val="bg1"/>
                        </a:solidFill>
                      </a:endParaRPr>
                    </a:p>
                  </a:txBody>
                  <a:tcPr/>
                </a:tc>
              </a:tr>
              <a:tr h="370840">
                <a:tc>
                  <a:txBody>
                    <a:bodyPr/>
                    <a:lstStyle/>
                    <a:p>
                      <a:r>
                        <a:rPr lang="en-US" dirty="0" smtClean="0">
                          <a:solidFill>
                            <a:schemeClr val="bg1"/>
                          </a:solidFill>
                        </a:rPr>
                        <a:t>Choice</a:t>
                      </a:r>
                      <a:endParaRPr lang="en-US" dirty="0">
                        <a:solidFill>
                          <a:schemeClr val="bg1"/>
                        </a:solidFill>
                      </a:endParaRPr>
                    </a:p>
                  </a:txBody>
                  <a:tcPr/>
                </a:tc>
                <a:tc>
                  <a:txBody>
                    <a:bodyPr/>
                    <a:lstStyle/>
                    <a:p>
                      <a:pPr algn="ctr"/>
                      <a:r>
                        <a:rPr lang="en-US" dirty="0" smtClean="0">
                          <a:solidFill>
                            <a:schemeClr val="bg1"/>
                          </a:solidFill>
                        </a:rPr>
                        <a:t>2 entrée</a:t>
                      </a:r>
                      <a:r>
                        <a:rPr lang="en-US" baseline="0" dirty="0" smtClean="0">
                          <a:solidFill>
                            <a:schemeClr val="bg1"/>
                          </a:solidFill>
                        </a:rPr>
                        <a:t> options</a:t>
                      </a:r>
                      <a:endParaRPr lang="en-US" dirty="0">
                        <a:solidFill>
                          <a:schemeClr val="bg1"/>
                        </a:solidFill>
                      </a:endParaRPr>
                    </a:p>
                  </a:txBody>
                  <a:tcPr/>
                </a:tc>
                <a:tc>
                  <a:txBody>
                    <a:bodyPr/>
                    <a:lstStyle/>
                    <a:p>
                      <a:pPr algn="ctr"/>
                      <a:r>
                        <a:rPr lang="en-US" dirty="0" smtClean="0">
                          <a:solidFill>
                            <a:schemeClr val="bg1"/>
                          </a:solidFill>
                        </a:rPr>
                        <a:t>4 </a:t>
                      </a:r>
                      <a:r>
                        <a:rPr lang="en-US" baseline="0" dirty="0" smtClean="0">
                          <a:solidFill>
                            <a:schemeClr val="bg1"/>
                          </a:solidFill>
                        </a:rPr>
                        <a:t>options per food group</a:t>
                      </a:r>
                      <a:endParaRPr lang="en-US" dirty="0">
                        <a:solidFill>
                          <a:schemeClr val="bg1"/>
                        </a:solidFill>
                      </a:endParaRPr>
                    </a:p>
                  </a:txBody>
                  <a:tcPr/>
                </a:tc>
              </a:tr>
              <a:tr h="370840">
                <a:tc>
                  <a:txBody>
                    <a:bodyPr/>
                    <a:lstStyle/>
                    <a:p>
                      <a:r>
                        <a:rPr lang="en-US" dirty="0" smtClean="0">
                          <a:solidFill>
                            <a:schemeClr val="bg1"/>
                          </a:solidFill>
                        </a:rPr>
                        <a:t>Seating</a:t>
                      </a:r>
                      <a:endParaRPr lang="en-US" dirty="0">
                        <a:solidFill>
                          <a:schemeClr val="bg1"/>
                        </a:solidFill>
                      </a:endParaRPr>
                    </a:p>
                  </a:txBody>
                  <a:tcPr/>
                </a:tc>
                <a:tc>
                  <a:txBody>
                    <a:bodyPr/>
                    <a:lstStyle/>
                    <a:p>
                      <a:pPr algn="ctr"/>
                      <a:r>
                        <a:rPr lang="en-US" dirty="0" smtClean="0">
                          <a:solidFill>
                            <a:schemeClr val="bg1"/>
                          </a:solidFill>
                        </a:rPr>
                        <a:t>Limited</a:t>
                      </a:r>
                      <a:endParaRPr lang="en-US" dirty="0">
                        <a:solidFill>
                          <a:schemeClr val="bg1"/>
                        </a:solidFill>
                      </a:endParaRPr>
                    </a:p>
                  </a:txBody>
                  <a:tcPr/>
                </a:tc>
                <a:tc>
                  <a:txBody>
                    <a:bodyPr/>
                    <a:lstStyle/>
                    <a:p>
                      <a:pPr algn="ctr"/>
                      <a:r>
                        <a:rPr lang="en-US" dirty="0" smtClean="0">
                          <a:solidFill>
                            <a:schemeClr val="bg1"/>
                          </a:solidFill>
                        </a:rPr>
                        <a:t>Unlimited</a:t>
                      </a:r>
                      <a:endParaRPr lang="en-US" dirty="0">
                        <a:solidFill>
                          <a:schemeClr val="bg1"/>
                        </a:solidFill>
                      </a:endParaRPr>
                    </a:p>
                  </a:txBody>
                  <a:tcPr/>
                </a:tc>
              </a:tr>
              <a:tr h="370840">
                <a:tc>
                  <a:txBody>
                    <a:bodyPr/>
                    <a:lstStyle/>
                    <a:p>
                      <a:r>
                        <a:rPr lang="en-US" dirty="0" smtClean="0">
                          <a:solidFill>
                            <a:schemeClr val="bg1"/>
                          </a:solidFill>
                        </a:rPr>
                        <a:t>Facility</a:t>
                      </a:r>
                      <a:endParaRPr lang="en-US" dirty="0">
                        <a:solidFill>
                          <a:schemeClr val="bg1"/>
                        </a:solidFill>
                      </a:endParaRPr>
                    </a:p>
                  </a:txBody>
                  <a:tcPr/>
                </a:tc>
                <a:tc>
                  <a:txBody>
                    <a:bodyPr/>
                    <a:lstStyle/>
                    <a:p>
                      <a:pPr algn="ctr"/>
                      <a:r>
                        <a:rPr lang="en-US" dirty="0" smtClean="0">
                          <a:solidFill>
                            <a:schemeClr val="bg1"/>
                          </a:solidFill>
                        </a:rPr>
                        <a:t>Multi-use room</a:t>
                      </a:r>
                      <a:endParaRPr lang="en-US" dirty="0">
                        <a:solidFill>
                          <a:schemeClr val="bg1"/>
                        </a:solidFill>
                      </a:endParaRPr>
                    </a:p>
                  </a:txBody>
                  <a:tcPr/>
                </a:tc>
                <a:tc>
                  <a:txBody>
                    <a:bodyPr/>
                    <a:lstStyle/>
                    <a:p>
                      <a:pPr algn="ctr"/>
                      <a:r>
                        <a:rPr lang="en-US" dirty="0" smtClean="0">
                          <a:solidFill>
                            <a:schemeClr val="bg1"/>
                          </a:solidFill>
                        </a:rPr>
                        <a:t>Dedicated dining area</a:t>
                      </a:r>
                      <a:endParaRPr lang="en-US" dirty="0">
                        <a:solidFill>
                          <a:schemeClr val="bg1"/>
                        </a:solidFill>
                      </a:endParaRPr>
                    </a:p>
                  </a:txBody>
                  <a:tcPr/>
                </a:tc>
              </a:tr>
              <a:tr h="370840">
                <a:tc>
                  <a:txBody>
                    <a:bodyPr/>
                    <a:lstStyle/>
                    <a:p>
                      <a:r>
                        <a:rPr lang="en-US" dirty="0" smtClean="0">
                          <a:solidFill>
                            <a:schemeClr val="bg1"/>
                          </a:solidFill>
                        </a:rPr>
                        <a:t>Attitude</a:t>
                      </a:r>
                      <a:endParaRPr lang="en-US" dirty="0">
                        <a:solidFill>
                          <a:schemeClr val="bg1"/>
                        </a:solidFill>
                      </a:endParaRPr>
                    </a:p>
                  </a:txBody>
                  <a:tcPr/>
                </a:tc>
                <a:tc>
                  <a:txBody>
                    <a:bodyPr/>
                    <a:lstStyle/>
                    <a:p>
                      <a:pPr algn="ctr"/>
                      <a:r>
                        <a:rPr lang="en-US" dirty="0" smtClean="0">
                          <a:solidFill>
                            <a:schemeClr val="bg1"/>
                          </a:solidFill>
                        </a:rPr>
                        <a:t>“Only</a:t>
                      </a:r>
                      <a:r>
                        <a:rPr lang="en-US" baseline="0" dirty="0" smtClean="0">
                          <a:solidFill>
                            <a:schemeClr val="bg1"/>
                          </a:solidFill>
                        </a:rPr>
                        <a:t> seniors eat there”</a:t>
                      </a:r>
                      <a:endParaRPr lang="en-US" dirty="0">
                        <a:solidFill>
                          <a:schemeClr val="bg1"/>
                        </a:solidFill>
                      </a:endParaRPr>
                    </a:p>
                  </a:txBody>
                  <a:tcPr/>
                </a:tc>
                <a:tc>
                  <a:txBody>
                    <a:bodyPr/>
                    <a:lstStyle/>
                    <a:p>
                      <a:pPr algn="ctr"/>
                      <a:r>
                        <a:rPr lang="en-US" dirty="0" smtClean="0">
                          <a:solidFill>
                            <a:schemeClr val="bg1"/>
                          </a:solidFill>
                        </a:rPr>
                        <a:t>“People</a:t>
                      </a:r>
                      <a:r>
                        <a:rPr lang="en-US" baseline="0" dirty="0" smtClean="0">
                          <a:solidFill>
                            <a:schemeClr val="bg1"/>
                          </a:solidFill>
                        </a:rPr>
                        <a:t> of all ages eat there”</a:t>
                      </a:r>
                      <a:endParaRPr lang="en-US"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143000"/>
            <a:ext cx="6934200" cy="3124200"/>
          </a:xfrm>
        </p:spPr>
        <p:txBody>
          <a:bodyPr>
            <a:prstTxWarp prst="textPlain">
              <a:avLst>
                <a:gd name="adj" fmla="val 49646"/>
              </a:avLst>
            </a:prstTxWarp>
          </a:bodyPr>
          <a:lstStyle/>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How We Created &amp; Implemented</a:t>
            </a:r>
          </a:p>
          <a:p>
            <a:pPr algn="ctr">
              <a:buNone/>
            </a:pPr>
            <a:r>
              <a:rPr lang="en-US" dirty="0" smtClean="0">
                <a:effectLst>
                  <a:reflection blurRad="6350" stA="60000" endA="900" endPos="60000" dist="29997" dir="5400000" sy="-100000" algn="bl" rotWithShape="0"/>
                </a:effectLst>
                <a:latin typeface="+mj-lt"/>
              </a:rPr>
              <a:t> </a:t>
            </a:r>
          </a:p>
          <a:p>
            <a:pPr algn="ctr">
              <a:buNone/>
            </a:pPr>
            <a:r>
              <a:rPr lang="en-US" dirty="0" smtClean="0">
                <a:solidFill>
                  <a:srgbClr val="33FF00"/>
                </a:solidFill>
                <a:latin typeface="+mj-lt"/>
              </a:rPr>
              <a:t>C</a:t>
            </a:r>
            <a:r>
              <a:rPr lang="en-US" dirty="0" smtClean="0">
                <a:solidFill>
                  <a:srgbClr val="00B0F0"/>
                </a:solidFill>
                <a:latin typeface="+mj-lt"/>
              </a:rPr>
              <a:t>H</a:t>
            </a:r>
            <a:r>
              <a:rPr lang="en-US" dirty="0" smtClean="0">
                <a:solidFill>
                  <a:srgbClr val="FF0000"/>
                </a:solidFill>
                <a:latin typeface="+mj-lt"/>
              </a:rPr>
              <a:t>A</a:t>
            </a:r>
            <a:r>
              <a:rPr lang="en-US" dirty="0" smtClean="0">
                <a:solidFill>
                  <a:srgbClr val="33FF00"/>
                </a:solidFill>
                <a:latin typeface="+mj-lt"/>
              </a:rPr>
              <a:t>M</a:t>
            </a:r>
            <a:r>
              <a:rPr lang="en-US" dirty="0" smtClean="0">
                <a:solidFill>
                  <a:srgbClr val="FFA314"/>
                </a:solidFill>
                <a:latin typeface="+mj-lt"/>
              </a:rPr>
              <a:t>P</a:t>
            </a:r>
            <a:r>
              <a:rPr lang="en-US" dirty="0" smtClean="0">
                <a:solidFill>
                  <a:srgbClr val="FF0000"/>
                </a:solidFill>
                <a:latin typeface="+mj-lt"/>
              </a:rPr>
              <a:t>S</a:t>
            </a:r>
            <a:r>
              <a:rPr lang="en-US" dirty="0" smtClean="0">
                <a:solidFill>
                  <a:srgbClr val="00B0F0"/>
                </a:solidFill>
                <a:latin typeface="+mj-lt"/>
              </a:rPr>
              <a:t>S</a:t>
            </a:r>
            <a:endParaRPr lang="en-US" dirty="0">
              <a:effectLst>
                <a:reflection blurRad="6350" stA="60000" endA="900" endPos="60000" dist="29997" dir="5400000" sy="-100000" algn="bl" rotWithShape="0"/>
              </a:effectLst>
              <a:latin typeface="+mj-lt"/>
            </a:endParaRPr>
          </a:p>
        </p:txBody>
      </p:sp>
      <p:sp>
        <p:nvSpPr>
          <p:cNvPr id="4" name="TextBox 3"/>
          <p:cNvSpPr txBox="1"/>
          <p:nvPr/>
        </p:nvSpPr>
        <p:spPr>
          <a:xfrm>
            <a:off x="3048000" y="4526340"/>
            <a:ext cx="4495800" cy="1569660"/>
          </a:xfrm>
          <a:prstGeom prst="rect">
            <a:avLst/>
          </a:prstGeom>
          <a:noFill/>
        </p:spPr>
        <p:txBody>
          <a:bodyPr wrap="square" rtlCol="0">
            <a:spAutoFit/>
          </a:bodyPr>
          <a:lstStyle/>
          <a:p>
            <a:pPr>
              <a:buFont typeface="Arial" pitchFamily="34" charset="0"/>
              <a:buChar char="•"/>
            </a:pPr>
            <a:r>
              <a:rPr lang="en-US" dirty="0" smtClean="0"/>
              <a:t> Getting Started</a:t>
            </a:r>
          </a:p>
          <a:p>
            <a:pPr>
              <a:buFont typeface="Arial" pitchFamily="34" charset="0"/>
              <a:buChar char="•"/>
            </a:pPr>
            <a:r>
              <a:rPr lang="en-US" dirty="0" smtClean="0"/>
              <a:t> Timeline and Steps</a:t>
            </a:r>
          </a:p>
          <a:p>
            <a:pPr>
              <a:buFont typeface="Arial" pitchFamily="34" charset="0"/>
              <a:buChar char="•"/>
            </a:pPr>
            <a:r>
              <a:rPr lang="en-US" dirty="0" smtClean="0"/>
              <a:t> Agreements &amp; Partnerships</a:t>
            </a:r>
          </a:p>
          <a:p>
            <a:pPr>
              <a:buFont typeface="Arial" pitchFamily="34" charset="0"/>
              <a:buChar char="•"/>
            </a:pPr>
            <a:r>
              <a:rPr lang="en-US" dirty="0" smtClean="0"/>
              <a:t> Program Management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371600"/>
          <a:ext cx="7696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95400" y="304800"/>
            <a:ext cx="7305205" cy="769441"/>
          </a:xfrm>
          <a:prstGeom prst="rect">
            <a:avLst/>
          </a:prstGeom>
          <a:noFill/>
        </p:spPr>
        <p:txBody>
          <a:bodyPr wrap="none" rtlCol="0">
            <a:spAutoFit/>
          </a:bodyPr>
          <a:lstStyle/>
          <a:p>
            <a:r>
              <a:rPr lang="en-US" sz="4400" b="1" dirty="0" smtClean="0"/>
              <a:t>Getting Started - Research</a:t>
            </a:r>
            <a:endParaRPr lang="en-US" sz="4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Timeline &amp; Steps</a:t>
            </a:r>
            <a:endParaRPr lang="en-US" dirty="0">
              <a:solidFill>
                <a:schemeClr val="tx1"/>
              </a:solidFill>
            </a:endParaRPr>
          </a:p>
        </p:txBody>
      </p:sp>
      <p:sp>
        <p:nvSpPr>
          <p:cNvPr id="5" name="Content Placeholder 4"/>
          <p:cNvSpPr>
            <a:spLocks noGrp="1"/>
          </p:cNvSpPr>
          <p:nvPr>
            <p:ph idx="1"/>
          </p:nvPr>
        </p:nvSpPr>
        <p:spPr/>
        <p:txBody>
          <a:bodyPr/>
          <a:lstStyle/>
          <a:p>
            <a:r>
              <a:rPr lang="en-US" sz="2800" dirty="0" smtClean="0">
                <a:latin typeface="+mj-lt"/>
              </a:rPr>
              <a:t>Research – 18 Months </a:t>
            </a:r>
          </a:p>
          <a:p>
            <a:r>
              <a:rPr lang="en-US" sz="2800" dirty="0" smtClean="0">
                <a:latin typeface="+mj-lt"/>
              </a:rPr>
              <a:t>Established Goals for non-traditional program</a:t>
            </a:r>
          </a:p>
          <a:p>
            <a:r>
              <a:rPr lang="en-US" sz="2800" dirty="0" smtClean="0">
                <a:latin typeface="+mj-lt"/>
              </a:rPr>
              <a:t>Area Plan – APPROVED </a:t>
            </a:r>
          </a:p>
          <a:p>
            <a:r>
              <a:rPr lang="en-US" sz="2800" dirty="0" smtClean="0">
                <a:latin typeface="+mj-lt"/>
              </a:rPr>
              <a:t>Grocery Store Selected</a:t>
            </a:r>
          </a:p>
          <a:p>
            <a:r>
              <a:rPr lang="en-US" sz="2800" dirty="0" smtClean="0">
                <a:latin typeface="+mj-lt"/>
              </a:rPr>
              <a:t>Discussions with HY VEE Dietitian</a:t>
            </a:r>
          </a:p>
          <a:p>
            <a:r>
              <a:rPr lang="en-US" sz="2800" dirty="0" smtClean="0">
                <a:latin typeface="+mj-lt"/>
              </a:rPr>
              <a:t>Planning Meetings with Store Director </a:t>
            </a:r>
          </a:p>
          <a:p>
            <a:r>
              <a:rPr lang="en-US" sz="2800" dirty="0" smtClean="0">
                <a:latin typeface="+mj-lt"/>
              </a:rPr>
              <a:t>Agreement/Contract Completed</a:t>
            </a:r>
          </a:p>
          <a:p>
            <a:r>
              <a:rPr lang="en-US" sz="2800" dirty="0" smtClean="0">
                <a:latin typeface="+mj-lt"/>
              </a:rPr>
              <a:t>Implementation</a:t>
            </a:r>
            <a:r>
              <a:rPr lang="en-US" sz="2800" dirty="0" smtClean="0"/>
              <a:t> </a:t>
            </a:r>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tx1"/>
                </a:solidFill>
              </a:rPr>
              <a:t>“Scope of Service”</a:t>
            </a:r>
            <a:br>
              <a:rPr lang="en-US" dirty="0" smtClean="0">
                <a:solidFill>
                  <a:schemeClr val="tx1"/>
                </a:solidFill>
              </a:rPr>
            </a:br>
            <a:r>
              <a:rPr lang="en-US" dirty="0" smtClean="0">
                <a:solidFill>
                  <a:schemeClr val="tx1"/>
                </a:solidFill>
              </a:rPr>
              <a:t>Today’s HY VEE Agreement</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143000" y="1752600"/>
            <a:ext cx="7543800" cy="4419600"/>
          </a:xfrm>
        </p:spPr>
        <p:txBody>
          <a:bodyPr/>
          <a:lstStyle/>
          <a:p>
            <a:r>
              <a:rPr lang="en-US" sz="2800" dirty="0" smtClean="0">
                <a:latin typeface="+mj-lt"/>
              </a:rPr>
              <a:t>Provide nutritional meals between 8:00 a.m. to 7:00 p.m. seven days a week.</a:t>
            </a:r>
          </a:p>
          <a:p>
            <a:r>
              <a:rPr lang="en-US" sz="2800" dirty="0" smtClean="0">
                <a:latin typeface="+mj-lt"/>
              </a:rPr>
              <a:t>Provide meals that will consist of </a:t>
            </a:r>
          </a:p>
          <a:p>
            <a:pPr>
              <a:buNone/>
            </a:pPr>
            <a:r>
              <a:rPr lang="en-US" sz="2800" dirty="0" smtClean="0">
                <a:latin typeface="+mj-lt"/>
              </a:rPr>
              <a:t>    1/3 Recommended Daily Allowance:</a:t>
            </a:r>
          </a:p>
          <a:p>
            <a:pPr>
              <a:buNone/>
            </a:pPr>
            <a:endParaRPr lang="en-US" sz="1000" dirty="0" smtClean="0">
              <a:latin typeface="+mj-lt"/>
            </a:endParaRPr>
          </a:p>
          <a:p>
            <a:pPr lvl="7">
              <a:buFont typeface="Wingdings" pitchFamily="2" charset="2"/>
              <a:buChar char="ü"/>
            </a:pPr>
            <a:r>
              <a:rPr lang="en-US" sz="1000" dirty="0" smtClean="0">
                <a:latin typeface="+mj-lt"/>
              </a:rPr>
              <a:t>   </a:t>
            </a:r>
            <a:r>
              <a:rPr lang="en-US" sz="1600" dirty="0" smtClean="0">
                <a:latin typeface="+mj-lt"/>
              </a:rPr>
              <a:t>3 ounces meat/protein</a:t>
            </a:r>
          </a:p>
          <a:p>
            <a:pPr lvl="7">
              <a:buFont typeface="Wingdings" pitchFamily="2" charset="2"/>
              <a:buChar char="ü"/>
            </a:pPr>
            <a:r>
              <a:rPr lang="en-US" sz="1600" dirty="0" smtClean="0">
                <a:latin typeface="+mj-lt"/>
              </a:rPr>
              <a:t>  2 servings (1/2 cup of fruit and vegetable)</a:t>
            </a:r>
          </a:p>
          <a:p>
            <a:pPr lvl="7">
              <a:buFont typeface="Wingdings" pitchFamily="2" charset="2"/>
              <a:buChar char="ü"/>
            </a:pPr>
            <a:r>
              <a:rPr lang="en-US" sz="1600" dirty="0" smtClean="0">
                <a:latin typeface="+mj-lt"/>
              </a:rPr>
              <a:t>  8 ounces 1% milk (packaged in carton)</a:t>
            </a:r>
          </a:p>
          <a:p>
            <a:pPr lvl="7">
              <a:buFont typeface="Wingdings" pitchFamily="2" charset="2"/>
              <a:buChar char="ü"/>
            </a:pPr>
            <a:r>
              <a:rPr lang="en-US" sz="1600" dirty="0" smtClean="0">
                <a:latin typeface="+mj-lt"/>
              </a:rPr>
              <a:t>  2 servings bread/grain</a:t>
            </a:r>
            <a:endParaRPr lang="en-US" sz="1600" dirty="0">
              <a:latin typeface="+mj-lt"/>
            </a:endParaRPr>
          </a:p>
        </p:txBody>
      </p:sp>
      <p:pic>
        <p:nvPicPr>
          <p:cNvPr id="3076" name="Picture 4" descr="C:\Users\Betty\AppData\Local\Microsoft\Windows\Temporary Internet Files\Content.IE5\HJAKQDO5\MPj04117010000[1].jpg"/>
          <p:cNvPicPr>
            <a:picLocks noChangeAspect="1" noChangeArrowheads="1"/>
          </p:cNvPicPr>
          <p:nvPr/>
        </p:nvPicPr>
        <p:blipFill>
          <a:blip r:embed="rId3" cstate="print"/>
          <a:srcRect/>
          <a:stretch>
            <a:fillRect/>
          </a:stretch>
        </p:blipFill>
        <p:spPr bwMode="auto">
          <a:xfrm rot="20952325">
            <a:off x="940257" y="4079016"/>
            <a:ext cx="3080077" cy="21945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76400"/>
            <a:ext cx="6934200" cy="2362200"/>
          </a:xfrm>
        </p:spPr>
        <p:txBody>
          <a:bodyPr>
            <a:prstTxWarp prst="textPlain">
              <a:avLst>
                <a:gd name="adj" fmla="val 50745"/>
              </a:avLst>
            </a:prstTxWarp>
          </a:bodyPr>
          <a:lstStyle/>
          <a:p>
            <a:pPr algn="ctr">
              <a:buNone/>
            </a:pPr>
            <a:endParaRPr lang="en-US" dirty="0" smtClean="0"/>
          </a:p>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Who We Are</a:t>
            </a:r>
            <a:endParaRPr lang="en-US" dirty="0">
              <a:effectLst>
                <a:reflection blurRad="6350" stA="60000" endA="900" endPos="60000" dist="29997" dir="5400000" sy="-100000" algn="bl" rotWithShape="0"/>
              </a:effectLst>
              <a:latin typeface="+mj-lt"/>
            </a:endParaRPr>
          </a:p>
        </p:txBody>
      </p:sp>
      <p:sp>
        <p:nvSpPr>
          <p:cNvPr id="4" name="TextBox 3"/>
          <p:cNvSpPr txBox="1"/>
          <p:nvPr/>
        </p:nvSpPr>
        <p:spPr>
          <a:xfrm>
            <a:off x="3810000" y="4724400"/>
            <a:ext cx="2819400" cy="1200329"/>
          </a:xfrm>
          <a:prstGeom prst="rect">
            <a:avLst/>
          </a:prstGeom>
          <a:noFill/>
        </p:spPr>
        <p:txBody>
          <a:bodyPr wrap="square" rtlCol="0">
            <a:spAutoFit/>
          </a:bodyPr>
          <a:lstStyle/>
          <a:p>
            <a:pPr>
              <a:buFont typeface="Arial" pitchFamily="34" charset="0"/>
              <a:buChar char="•"/>
            </a:pPr>
            <a:r>
              <a:rPr lang="en-US" dirty="0" smtClean="0"/>
              <a:t> County</a:t>
            </a:r>
          </a:p>
          <a:p>
            <a:pPr>
              <a:buFont typeface="Arial" pitchFamily="34" charset="0"/>
              <a:buChar char="•"/>
            </a:pPr>
            <a:r>
              <a:rPr lang="en-US" dirty="0" smtClean="0"/>
              <a:t> Agency</a:t>
            </a:r>
          </a:p>
          <a:p>
            <a:pPr>
              <a:buFont typeface="Arial" pitchFamily="34" charset="0"/>
              <a:buChar char="•"/>
            </a:pPr>
            <a:r>
              <a:rPr lang="en-US" dirty="0" smtClean="0"/>
              <a:t> Nutrition Program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HSA\Nutrition Program\CHAMPSS\PA power point slides\Hy-Vee 1510 315.JPG"/>
          <p:cNvPicPr>
            <a:picLocks noChangeAspect="1" noChangeArrowheads="1"/>
          </p:cNvPicPr>
          <p:nvPr/>
        </p:nvPicPr>
        <p:blipFill>
          <a:blip r:embed="rId3" cstate="print"/>
          <a:srcRect/>
          <a:stretch>
            <a:fillRect/>
          </a:stretch>
        </p:blipFill>
        <p:spPr bwMode="auto">
          <a:xfrm>
            <a:off x="1524000" y="1625600"/>
            <a:ext cx="4107767" cy="2743200"/>
          </a:xfrm>
          <a:prstGeom prst="rect">
            <a:avLst/>
          </a:prstGeom>
          <a:noFill/>
        </p:spPr>
      </p:pic>
      <p:sp>
        <p:nvSpPr>
          <p:cNvPr id="4" name="Rectangle 2"/>
          <p:cNvSpPr txBox="1">
            <a:spLocks noChangeArrowheads="1"/>
          </p:cNvSpPr>
          <p:nvPr/>
        </p:nvSpPr>
        <p:spPr>
          <a:xfrm>
            <a:off x="152400" y="76200"/>
            <a:ext cx="8915400" cy="1143000"/>
          </a:xfrm>
          <a:prstGeom prst="rect">
            <a:avLst/>
          </a:prstGeom>
        </p:spPr>
        <p:txBody>
          <a:bodyPr/>
          <a:lstStyle/>
          <a:p>
            <a:pPr lvl="0" algn="ctr" eaLnBrk="1" hangingPunct="1">
              <a:defRPr/>
            </a:pPr>
            <a:r>
              <a:rPr kumimoji="0" lang="en-US" sz="4400" b="1" i="0" u="none" strike="noStrike" kern="0" cap="none" spc="0" normalizeH="0" baseline="0" noProof="0" dirty="0" smtClean="0">
                <a:ln>
                  <a:noFill/>
                </a:ln>
                <a:effectLst/>
                <a:uLnTx/>
                <a:uFillTx/>
                <a:latin typeface="Times" pitchFamily="96" charset="0"/>
                <a:ea typeface="+mj-ea"/>
                <a:cs typeface="+mj-cs"/>
              </a:rPr>
              <a:t>2</a:t>
            </a:r>
            <a:r>
              <a:rPr kumimoji="0" lang="en-US" sz="4400" b="1" i="0" u="none" strike="noStrike" kern="0" cap="none" spc="0" normalizeH="0" baseline="30000" noProof="0" dirty="0" smtClean="0">
                <a:ln>
                  <a:noFill/>
                </a:ln>
                <a:effectLst/>
                <a:uLnTx/>
                <a:uFillTx/>
                <a:latin typeface="Times" pitchFamily="96" charset="0"/>
                <a:ea typeface="+mj-ea"/>
                <a:cs typeface="+mj-cs"/>
              </a:rPr>
              <a:t>nd</a:t>
            </a:r>
            <a:r>
              <a:rPr kumimoji="0" lang="en-US" sz="4400" b="1" i="0" u="none" strike="noStrike" kern="0" cap="none" spc="0" normalizeH="0" baseline="30000" noProof="0" dirty="0" smtClean="0">
                <a:ln>
                  <a:noFill/>
                </a:ln>
                <a:solidFill>
                  <a:schemeClr val="tx2"/>
                </a:solidFill>
                <a:effectLst/>
                <a:uLnTx/>
                <a:uFillTx/>
                <a:latin typeface="Times" pitchFamily="96" charset="0"/>
                <a:ea typeface="+mj-ea"/>
                <a:cs typeface="+mj-cs"/>
              </a:rPr>
              <a:t> </a:t>
            </a:r>
            <a:r>
              <a:rPr lang="en-US" sz="4400" dirty="0" smtClean="0">
                <a:solidFill>
                  <a:srgbClr val="33FF00"/>
                </a:solidFill>
              </a:rPr>
              <a:t>C</a:t>
            </a:r>
            <a:r>
              <a:rPr lang="en-US" sz="4400" dirty="0" smtClean="0">
                <a:solidFill>
                  <a:srgbClr val="00B0F0"/>
                </a:solidFill>
              </a:rPr>
              <a:t>H</a:t>
            </a:r>
            <a:r>
              <a:rPr lang="en-US" sz="4400" dirty="0" smtClean="0">
                <a:solidFill>
                  <a:srgbClr val="FF0000"/>
                </a:solidFill>
              </a:rPr>
              <a:t>A</a:t>
            </a:r>
            <a:r>
              <a:rPr lang="en-US" sz="4400" dirty="0" smtClean="0">
                <a:solidFill>
                  <a:srgbClr val="33FF00"/>
                </a:solidFill>
              </a:rPr>
              <a:t>M</a:t>
            </a:r>
            <a:r>
              <a:rPr lang="en-US" sz="4400" dirty="0" smtClean="0">
                <a:solidFill>
                  <a:srgbClr val="FFA314"/>
                </a:solidFill>
              </a:rPr>
              <a:t>P</a:t>
            </a:r>
            <a:r>
              <a:rPr lang="en-US" sz="4400" dirty="0" smtClean="0">
                <a:solidFill>
                  <a:srgbClr val="FF0000"/>
                </a:solidFill>
              </a:rPr>
              <a:t>S</a:t>
            </a:r>
            <a:r>
              <a:rPr lang="en-US" sz="4400" dirty="0" smtClean="0">
                <a:solidFill>
                  <a:srgbClr val="00B0F0"/>
                </a:solidFill>
              </a:rPr>
              <a:t>S</a:t>
            </a:r>
            <a:endParaRPr kumimoji="0" lang="en-US" sz="4400" b="1" i="0" u="none" strike="noStrike" kern="0" cap="none" spc="0" normalizeH="0" noProof="0" dirty="0" smtClean="0">
              <a:ln>
                <a:noFill/>
              </a:ln>
              <a:solidFill>
                <a:srgbClr val="00B0F0"/>
              </a:solidFill>
              <a:effectLst/>
              <a:uLnTx/>
              <a:uFillTx/>
              <a:latin typeface="Times" pitchFamily="96" charset="0"/>
              <a:ea typeface="+mj-ea"/>
              <a:cs typeface="+mj-cs"/>
            </a:endParaRPr>
          </a:p>
          <a:p>
            <a:pPr lvl="0" algn="ctr" eaLnBrk="1" hangingPunct="1">
              <a:defRPr/>
            </a:pPr>
            <a:r>
              <a:rPr kumimoji="0" lang="en-US" sz="4400" b="1" i="0" u="none" strike="noStrike" kern="0" cap="none" spc="0" normalizeH="0" noProof="0" dirty="0" smtClean="0">
                <a:ln>
                  <a:noFill/>
                </a:ln>
                <a:effectLst/>
                <a:uLnTx/>
                <a:uFillTx/>
                <a:latin typeface="Times" pitchFamily="96" charset="0"/>
                <a:ea typeface="+mj-ea"/>
                <a:cs typeface="+mj-cs"/>
              </a:rPr>
              <a:t>January 4, 2009</a:t>
            </a:r>
            <a:endParaRPr kumimoji="0" lang="en-US" sz="4400" b="1" i="0" u="none" strike="noStrike" kern="0" cap="none" spc="0" normalizeH="0" baseline="0" noProof="0" dirty="0" smtClean="0">
              <a:ln>
                <a:noFill/>
              </a:ln>
              <a:effectLst/>
              <a:uLnTx/>
              <a:uFillTx/>
              <a:latin typeface="Times" pitchFamily="96" charset="0"/>
              <a:ea typeface="+mj-ea"/>
              <a:cs typeface="+mj-cs"/>
            </a:endParaRPr>
          </a:p>
        </p:txBody>
      </p:sp>
      <p:pic>
        <p:nvPicPr>
          <p:cNvPr id="11" name="Content Placeholder 3" descr="DINING ROOM 1422.JPG"/>
          <p:cNvPicPr>
            <a:picLocks noChangeAspect="1"/>
          </p:cNvPicPr>
          <p:nvPr/>
        </p:nvPicPr>
        <p:blipFill>
          <a:blip r:embed="rId4" cstate="print"/>
          <a:stretch>
            <a:fillRect/>
          </a:stretch>
        </p:blipFill>
        <p:spPr>
          <a:xfrm>
            <a:off x="4419600" y="3810000"/>
            <a:ext cx="4114800" cy="27432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422 OUTSIDE.JPG"/>
          <p:cNvPicPr>
            <a:picLocks noGrp="1" noChangeAspect="1"/>
          </p:cNvPicPr>
          <p:nvPr>
            <p:ph idx="1"/>
          </p:nvPr>
        </p:nvPicPr>
        <p:blipFill>
          <a:blip r:embed="rId3" cstate="print"/>
          <a:stretch>
            <a:fillRect/>
          </a:stretch>
        </p:blipFill>
        <p:spPr>
          <a:xfrm>
            <a:off x="1676400" y="1676400"/>
            <a:ext cx="4114800" cy="2743200"/>
          </a:xfrm>
        </p:spPr>
      </p:pic>
      <p:sp>
        <p:nvSpPr>
          <p:cNvPr id="6" name="Title 2"/>
          <p:cNvSpPr txBox="1">
            <a:spLocks noGrp="1"/>
          </p:cNvSpPr>
          <p:nvPr>
            <p:ph type="title"/>
          </p:nvPr>
        </p:nvSpPr>
        <p:spPr>
          <a:prstGeom prst="rect">
            <a:avLst/>
          </a:prstGeom>
        </p:spPr>
        <p:txBody>
          <a:bodyPr/>
          <a:lstStyle/>
          <a:p>
            <a:pPr lvl="0" algn="ctr">
              <a:defRPr/>
            </a:pPr>
            <a:r>
              <a:rPr lang="en-US" sz="4400" b="1" kern="0" noProof="0" dirty="0" smtClean="0">
                <a:solidFill>
                  <a:schemeClr val="tx2"/>
                </a:solidFill>
                <a:latin typeface="+mj-lt"/>
                <a:ea typeface="+mj-ea"/>
                <a:cs typeface="+mj-cs"/>
              </a:rPr>
              <a:t>   </a:t>
            </a:r>
            <a:r>
              <a:rPr lang="en-US" sz="4400" b="1" kern="0" noProof="0" dirty="0" smtClean="0">
                <a:solidFill>
                  <a:schemeClr val="tx1"/>
                </a:solidFill>
                <a:latin typeface="+mj-lt"/>
                <a:ea typeface="+mj-ea"/>
                <a:cs typeface="+mj-cs"/>
              </a:rPr>
              <a:t>3</a:t>
            </a:r>
            <a:r>
              <a:rPr lang="en-US" sz="4400" b="1" kern="0" baseline="30000" noProof="0" dirty="0" smtClean="0">
                <a:solidFill>
                  <a:schemeClr val="tx1"/>
                </a:solidFill>
                <a:latin typeface="+mj-lt"/>
                <a:ea typeface="+mj-ea"/>
                <a:cs typeface="+mj-cs"/>
              </a:rPr>
              <a:t>rd</a:t>
            </a:r>
            <a:r>
              <a:rPr lang="en-US" sz="4400" b="1" kern="0" noProof="0" dirty="0" smtClean="0">
                <a:solidFill>
                  <a:schemeClr val="tx2"/>
                </a:solidFill>
                <a:latin typeface="+mj-lt"/>
                <a:ea typeface="+mj-ea"/>
                <a:cs typeface="+mj-cs"/>
              </a:rPr>
              <a:t> </a:t>
            </a:r>
            <a:r>
              <a:rPr lang="en-US" sz="4400" dirty="0" smtClean="0">
                <a:solidFill>
                  <a:srgbClr val="33FF00"/>
                </a:solidFill>
              </a:rPr>
              <a:t>C</a:t>
            </a:r>
            <a:r>
              <a:rPr lang="en-US" sz="4400" dirty="0" smtClean="0">
                <a:solidFill>
                  <a:srgbClr val="00B0F0"/>
                </a:solidFill>
              </a:rPr>
              <a:t>H</a:t>
            </a:r>
            <a:r>
              <a:rPr lang="en-US" sz="4400" dirty="0" smtClean="0">
                <a:solidFill>
                  <a:srgbClr val="FF0000"/>
                </a:solidFill>
              </a:rPr>
              <a:t>A</a:t>
            </a:r>
            <a:r>
              <a:rPr lang="en-US" sz="4400" dirty="0" smtClean="0">
                <a:solidFill>
                  <a:srgbClr val="33FF00"/>
                </a:solidFill>
              </a:rPr>
              <a:t>M</a:t>
            </a:r>
            <a:r>
              <a:rPr lang="en-US" sz="4400" dirty="0" smtClean="0">
                <a:solidFill>
                  <a:srgbClr val="FFA314"/>
                </a:solidFill>
              </a:rPr>
              <a:t>P</a:t>
            </a:r>
            <a:r>
              <a:rPr lang="en-US" sz="4400" dirty="0" smtClean="0">
                <a:solidFill>
                  <a:srgbClr val="FF0000"/>
                </a:solidFill>
              </a:rPr>
              <a:t>S</a:t>
            </a:r>
            <a:r>
              <a:rPr lang="en-US" sz="4400" dirty="0" smtClean="0">
                <a:solidFill>
                  <a:srgbClr val="00B0F0"/>
                </a:solidFill>
              </a:rPr>
              <a:t>S</a:t>
            </a:r>
            <a:r>
              <a:rPr lang="en-US" sz="4400" b="1" kern="0" noProof="0" dirty="0" smtClean="0">
                <a:solidFill>
                  <a:schemeClr val="tx2"/>
                </a:solidFill>
                <a:latin typeface="+mj-lt"/>
                <a:ea typeface="+mj-ea"/>
                <a:cs typeface="+mj-cs"/>
              </a:rPr>
              <a:t> </a:t>
            </a:r>
          </a:p>
          <a:p>
            <a:pPr lvl="0" algn="ctr">
              <a:defRPr/>
            </a:pPr>
            <a:r>
              <a:rPr lang="en-US" sz="4400" b="1" kern="0" noProof="0" dirty="0" smtClean="0">
                <a:solidFill>
                  <a:schemeClr val="tx1"/>
                </a:solidFill>
                <a:latin typeface="+mj-lt"/>
                <a:ea typeface="+mj-ea"/>
                <a:cs typeface="+mj-cs"/>
              </a:rPr>
              <a:t>January 11, 2010</a:t>
            </a:r>
            <a:endParaRPr kumimoji="0" lang="en-US" sz="4400" b="1" i="0" u="none" strike="noStrike" kern="0" cap="none" spc="0" normalizeH="0" baseline="0" noProof="0" dirty="0">
              <a:ln>
                <a:noFill/>
              </a:ln>
              <a:solidFill>
                <a:schemeClr val="tx1"/>
              </a:solidFill>
              <a:effectLst/>
              <a:uLnTx/>
              <a:uFillTx/>
              <a:latin typeface="+mj-lt"/>
              <a:ea typeface="+mj-ea"/>
              <a:cs typeface="+mj-cs"/>
            </a:endParaRPr>
          </a:p>
        </p:txBody>
      </p:sp>
      <p:pic>
        <p:nvPicPr>
          <p:cNvPr id="4" name="Content Placeholder 6" descr="mission dining room 001.JPG"/>
          <p:cNvPicPr>
            <a:picLocks noChangeAspect="1"/>
          </p:cNvPicPr>
          <p:nvPr/>
        </p:nvPicPr>
        <p:blipFill>
          <a:blip r:embed="rId4" cstate="print"/>
          <a:stretch>
            <a:fillRect/>
          </a:stretch>
        </p:blipFill>
        <p:spPr bwMode="auto">
          <a:xfrm>
            <a:off x="4511749" y="3886200"/>
            <a:ext cx="3870251"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it Works:</a:t>
            </a:r>
            <a:br>
              <a:rPr lang="en-US" dirty="0" smtClean="0">
                <a:solidFill>
                  <a:schemeClr val="tx1"/>
                </a:solidFill>
              </a:rPr>
            </a:br>
            <a:r>
              <a:rPr lang="en-US" dirty="0" smtClean="0">
                <a:solidFill>
                  <a:schemeClr val="tx1"/>
                </a:solidFill>
              </a:rPr>
              <a:t>Program Management</a:t>
            </a:r>
            <a:endParaRPr lang="en-US" dirty="0">
              <a:solidFill>
                <a:schemeClr val="tx1"/>
              </a:solidFill>
            </a:endParaRPr>
          </a:p>
        </p:txBody>
      </p:sp>
      <p:sp>
        <p:nvSpPr>
          <p:cNvPr id="3" name="Content Placeholder 2"/>
          <p:cNvSpPr>
            <a:spLocks noGrp="1"/>
          </p:cNvSpPr>
          <p:nvPr>
            <p:ph idx="1"/>
          </p:nvPr>
        </p:nvSpPr>
        <p:spPr>
          <a:xfrm>
            <a:off x="1143000" y="1524000"/>
            <a:ext cx="8001000" cy="4953000"/>
          </a:xfrm>
        </p:spPr>
        <p:txBody>
          <a:bodyPr/>
          <a:lstStyle/>
          <a:p>
            <a:r>
              <a:rPr lang="en-US" sz="2800" b="1" dirty="0" smtClean="0">
                <a:latin typeface="+mj-lt"/>
              </a:rPr>
              <a:t>SAMS</a:t>
            </a:r>
          </a:p>
          <a:p>
            <a:pPr>
              <a:buNone/>
            </a:pPr>
            <a:r>
              <a:rPr lang="en-US" b="1" dirty="0" smtClean="0">
                <a:latin typeface="+mj-lt"/>
              </a:rPr>
              <a:t>		</a:t>
            </a:r>
            <a:r>
              <a:rPr lang="en-US" sz="2400" b="1" dirty="0" smtClean="0">
                <a:latin typeface="+mj-lt"/>
              </a:rPr>
              <a:t>Social Assistance Management 		System (DATABASE)</a:t>
            </a:r>
            <a:br>
              <a:rPr lang="en-US" sz="2400" b="1" dirty="0" smtClean="0">
                <a:latin typeface="+mj-lt"/>
              </a:rPr>
            </a:br>
            <a:endParaRPr lang="en-US" b="1" dirty="0" smtClean="0">
              <a:latin typeface="+mj-lt"/>
            </a:endParaRPr>
          </a:p>
          <a:p>
            <a:r>
              <a:rPr lang="en-US" b="1" dirty="0" smtClean="0">
                <a:latin typeface="+mj-lt"/>
              </a:rPr>
              <a:t> </a:t>
            </a:r>
            <a:r>
              <a:rPr lang="en-US" sz="2800" b="1" dirty="0" err="1" smtClean="0">
                <a:latin typeface="+mj-lt"/>
              </a:rPr>
              <a:t>SeniorDine</a:t>
            </a:r>
            <a:endParaRPr lang="en-US" b="1" dirty="0" smtClean="0">
              <a:latin typeface="+mj-lt"/>
            </a:endParaRPr>
          </a:p>
          <a:p>
            <a:pPr>
              <a:buNone/>
            </a:pPr>
            <a:r>
              <a:rPr lang="en-US" b="1" dirty="0" smtClean="0">
                <a:latin typeface="+mj-lt"/>
              </a:rPr>
              <a:t>		</a:t>
            </a:r>
            <a:r>
              <a:rPr lang="en-US" sz="2400" b="1" dirty="0" smtClean="0">
                <a:latin typeface="+mj-lt"/>
              </a:rPr>
              <a:t>CatMatt Software Solutions</a:t>
            </a:r>
            <a:br>
              <a:rPr lang="en-US" sz="2400" b="1" dirty="0" smtClean="0">
                <a:latin typeface="+mj-lt"/>
              </a:rPr>
            </a:br>
            <a:endParaRPr lang="en-US" b="1" dirty="0" smtClean="0">
              <a:latin typeface="+mj-lt"/>
            </a:endParaRPr>
          </a:p>
          <a:p>
            <a:r>
              <a:rPr lang="en-US" sz="2800" b="1" dirty="0" smtClean="0">
                <a:latin typeface="+mj-lt"/>
              </a:rPr>
              <a:t>KAMIS </a:t>
            </a:r>
          </a:p>
          <a:p>
            <a:pPr>
              <a:buNone/>
            </a:pPr>
            <a:r>
              <a:rPr lang="en-US" b="1" dirty="0" smtClean="0">
                <a:latin typeface="+mj-lt"/>
              </a:rPr>
              <a:t>   		</a:t>
            </a:r>
            <a:r>
              <a:rPr lang="en-US" sz="2400" b="1" dirty="0" smtClean="0">
                <a:latin typeface="+mj-lt"/>
              </a:rPr>
              <a:t>Kansas Aging Management Information       	System</a:t>
            </a:r>
            <a:endParaRPr lang="en-US" b="1" dirty="0" smtClean="0">
              <a:latin typeface="+mj-lt"/>
            </a:endParaRP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dirty="0" smtClean="0">
                <a:solidFill>
                  <a:schemeClr val="tx1"/>
                </a:solidFill>
              </a:rPr>
              <a:t>SeniorDine</a:t>
            </a:r>
          </a:p>
        </p:txBody>
      </p:sp>
      <p:sp>
        <p:nvSpPr>
          <p:cNvPr id="9" name="TextBox 8"/>
          <p:cNvSpPr txBox="1"/>
          <p:nvPr/>
        </p:nvSpPr>
        <p:spPr>
          <a:xfrm>
            <a:off x="1676400" y="1905000"/>
            <a:ext cx="6934200" cy="4893647"/>
          </a:xfrm>
          <a:prstGeom prst="rect">
            <a:avLst/>
          </a:prstGeom>
          <a:noFill/>
        </p:spPr>
        <p:txBody>
          <a:bodyPr wrap="square" rtlCol="0">
            <a:spAutoFit/>
          </a:bodyPr>
          <a:lstStyle/>
          <a:p>
            <a:r>
              <a:rPr lang="en-US" dirty="0" smtClean="0"/>
              <a:t> </a:t>
            </a:r>
            <a:r>
              <a:rPr lang="en-US" dirty="0" smtClean="0">
                <a:solidFill>
                  <a:srgbClr val="FFFF00"/>
                </a:solidFill>
              </a:rPr>
              <a:t>A web based nutrition management program that provides the following services:	</a:t>
            </a:r>
            <a:br>
              <a:rPr lang="en-US" dirty="0" smtClean="0">
                <a:solidFill>
                  <a:srgbClr val="FFFF00"/>
                </a:solidFill>
              </a:rPr>
            </a:br>
            <a:endParaRPr lang="en-US" dirty="0" smtClean="0">
              <a:solidFill>
                <a:srgbClr val="FFFF00"/>
              </a:solidFill>
            </a:endParaRPr>
          </a:p>
          <a:p>
            <a:pPr lvl="1">
              <a:buFont typeface="Wingdings" pitchFamily="2" charset="2"/>
              <a:buChar char="ü"/>
            </a:pPr>
            <a:r>
              <a:rPr lang="en-US" dirty="0" smtClean="0"/>
              <a:t> Assigns participant swipe card</a:t>
            </a:r>
            <a:br>
              <a:rPr lang="en-US" dirty="0" smtClean="0"/>
            </a:br>
            <a:endParaRPr lang="en-US" dirty="0" smtClean="0"/>
          </a:p>
          <a:p>
            <a:pPr lvl="1">
              <a:buFont typeface="Wingdings" pitchFamily="2" charset="2"/>
              <a:buChar char="ü"/>
            </a:pPr>
            <a:r>
              <a:rPr lang="en-US" dirty="0" smtClean="0"/>
              <a:t> Loads number of meals on card</a:t>
            </a:r>
            <a:br>
              <a:rPr lang="en-US" dirty="0" smtClean="0"/>
            </a:br>
            <a:endParaRPr lang="en-US" dirty="0" smtClean="0"/>
          </a:p>
          <a:p>
            <a:pPr lvl="1">
              <a:buFont typeface="Wingdings" pitchFamily="2" charset="2"/>
              <a:buChar char="ü"/>
            </a:pPr>
            <a:r>
              <a:rPr lang="en-US" dirty="0" smtClean="0"/>
              <a:t> Maintains meal history</a:t>
            </a:r>
          </a:p>
          <a:p>
            <a:pPr lvl="1">
              <a:buFont typeface="Arial" pitchFamily="34" charset="0"/>
              <a:buChar char="•"/>
            </a:pPr>
            <a:endParaRPr lang="en-US" dirty="0" smtClean="0"/>
          </a:p>
          <a:p>
            <a:pPr lvl="1"/>
            <a:endParaRPr lang="en-US" dirty="0" smtClean="0"/>
          </a:p>
          <a:p>
            <a:pPr lvl="1" algn="r"/>
            <a:r>
              <a:rPr lang="en-US" dirty="0" smtClean="0">
                <a:solidFill>
                  <a:srgbClr val="FFFF00"/>
                </a:solidFill>
                <a:hlinkClick r:id="rId3"/>
              </a:rPr>
              <a:t>www.seniordine.com </a:t>
            </a: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019800" cy="914400"/>
          </a:xfrm>
        </p:spPr>
        <p:txBody>
          <a:bodyPr/>
          <a:lstStyle/>
          <a:p>
            <a:pPr algn="ctr"/>
            <a:r>
              <a:rPr lang="en-US" sz="4000" dirty="0" smtClean="0">
                <a:solidFill>
                  <a:srgbClr val="33FF00"/>
                </a:solidFill>
              </a:rPr>
              <a:t>C</a:t>
            </a:r>
            <a:r>
              <a:rPr lang="en-US" sz="4000" dirty="0" smtClean="0">
                <a:solidFill>
                  <a:srgbClr val="00B0F0"/>
                </a:solidFill>
              </a:rPr>
              <a:t>H</a:t>
            </a:r>
            <a:r>
              <a:rPr lang="en-US" sz="4000" dirty="0" smtClean="0">
                <a:solidFill>
                  <a:srgbClr val="FF0000"/>
                </a:solidFill>
              </a:rPr>
              <a:t>A</a:t>
            </a:r>
            <a:r>
              <a:rPr lang="en-US" sz="4000" dirty="0" smtClean="0">
                <a:solidFill>
                  <a:srgbClr val="33FF00"/>
                </a:solidFill>
              </a:rPr>
              <a:t>M</a:t>
            </a:r>
            <a:r>
              <a:rPr lang="en-US" sz="4000" dirty="0" smtClean="0">
                <a:solidFill>
                  <a:srgbClr val="FFA314"/>
                </a:solidFill>
              </a:rPr>
              <a:t>P</a:t>
            </a:r>
            <a:r>
              <a:rPr lang="en-US" sz="4000" dirty="0" smtClean="0">
                <a:solidFill>
                  <a:srgbClr val="FF0000"/>
                </a:solidFill>
              </a:rPr>
              <a:t>S</a:t>
            </a:r>
            <a:r>
              <a:rPr lang="en-US" sz="4000" dirty="0" smtClean="0">
                <a:solidFill>
                  <a:srgbClr val="00B0F0"/>
                </a:solidFill>
              </a:rPr>
              <a:t>S</a:t>
            </a:r>
            <a:r>
              <a:rPr lang="en-US" sz="4000" dirty="0" smtClean="0"/>
              <a:t> </a:t>
            </a:r>
            <a:r>
              <a:rPr lang="en-US" sz="4000" dirty="0" smtClean="0">
                <a:solidFill>
                  <a:schemeClr val="tx1"/>
                </a:solidFill>
              </a:rPr>
              <a:t> Program Expenses</a:t>
            </a:r>
            <a:endParaRPr lang="en-US" sz="4000" dirty="0">
              <a:solidFill>
                <a:schemeClr val="tx1"/>
              </a:solidFill>
            </a:endParaRPr>
          </a:p>
        </p:txBody>
      </p:sp>
      <p:sp>
        <p:nvSpPr>
          <p:cNvPr id="4" name="Text Placeholder 3"/>
          <p:cNvSpPr>
            <a:spLocks noGrp="1"/>
          </p:cNvSpPr>
          <p:nvPr>
            <p:ph type="body" sz="half" idx="2"/>
          </p:nvPr>
        </p:nvSpPr>
        <p:spPr>
          <a:xfrm>
            <a:off x="1066800" y="1600200"/>
            <a:ext cx="8001000" cy="4876800"/>
          </a:xfrm>
        </p:spPr>
        <p:txBody>
          <a:bodyPr/>
          <a:lstStyle/>
          <a:p>
            <a:pPr algn="ctr"/>
            <a:r>
              <a:rPr lang="en-US" sz="3200" dirty="0" smtClean="0">
                <a:latin typeface="+mj-lt"/>
              </a:rPr>
              <a:t>SET-UP COSTS</a:t>
            </a:r>
          </a:p>
          <a:p>
            <a:endParaRPr lang="en-US" sz="1600" dirty="0" smtClean="0">
              <a:latin typeface="+mj-lt"/>
            </a:endParaRPr>
          </a:p>
          <a:p>
            <a:r>
              <a:rPr lang="en-US" sz="2800" dirty="0" smtClean="0">
                <a:latin typeface="+mj-lt"/>
              </a:rPr>
              <a:t>CatMatt Software Solution, LLC </a:t>
            </a:r>
          </a:p>
          <a:p>
            <a:r>
              <a:rPr lang="en-US" sz="2800" dirty="0" smtClean="0">
                <a:latin typeface="+mj-lt"/>
              </a:rPr>
              <a:t>	</a:t>
            </a:r>
            <a:r>
              <a:rPr lang="en-US" sz="2800" dirty="0" err="1" smtClean="0">
                <a:latin typeface="+mj-lt"/>
              </a:rPr>
              <a:t>Tranz</a:t>
            </a:r>
            <a:r>
              <a:rPr lang="en-US" sz="2800" dirty="0" smtClean="0">
                <a:latin typeface="+mj-lt"/>
              </a:rPr>
              <a:t> 380 Terminal 	            $100.00</a:t>
            </a:r>
          </a:p>
          <a:p>
            <a:r>
              <a:rPr lang="en-US" sz="2800" dirty="0" smtClean="0">
                <a:latin typeface="+mj-lt"/>
              </a:rPr>
              <a:t> 	</a:t>
            </a:r>
            <a:r>
              <a:rPr lang="en-US" sz="2800" dirty="0" err="1" smtClean="0">
                <a:latin typeface="+mj-lt"/>
              </a:rPr>
              <a:t>Tranz</a:t>
            </a:r>
            <a:r>
              <a:rPr lang="en-US" sz="2800" dirty="0" smtClean="0">
                <a:latin typeface="+mj-lt"/>
              </a:rPr>
              <a:t> P250 Printer  	              100.00</a:t>
            </a:r>
          </a:p>
          <a:p>
            <a:r>
              <a:rPr lang="en-US" sz="2800" dirty="0" smtClean="0">
                <a:latin typeface="+mj-lt"/>
              </a:rPr>
              <a:t>	400 CHAMPSS Cards                388.00 </a:t>
            </a:r>
          </a:p>
          <a:p>
            <a:r>
              <a:rPr lang="en-US" sz="2800" dirty="0" smtClean="0">
                <a:latin typeface="+mj-lt"/>
              </a:rPr>
              <a:t>Phone and Voicemail            		     407.75 </a:t>
            </a:r>
          </a:p>
          <a:p>
            <a:r>
              <a:rPr lang="en-US" sz="2800" dirty="0" smtClean="0">
                <a:latin typeface="+mj-lt"/>
              </a:rPr>
              <a:t>Miscellaneous Expenses		     500.00	</a:t>
            </a:r>
          </a:p>
          <a:p>
            <a:endParaRPr lang="en-US" sz="2800" dirty="0" smtClean="0">
              <a:latin typeface="+mj-lt"/>
            </a:endParaRPr>
          </a:p>
          <a:p>
            <a:r>
              <a:rPr lang="en-US" sz="3200" dirty="0" smtClean="0">
                <a:latin typeface="+mj-lt"/>
              </a:rPr>
              <a:t>TOTAL:					$1495.75	</a:t>
            </a:r>
            <a:endParaRPr lang="en-US" sz="3200" dirty="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Monthly Expenses</a:t>
            </a:r>
            <a:br>
              <a:rPr lang="en-US" dirty="0" smtClean="0">
                <a:solidFill>
                  <a:schemeClr val="tx1"/>
                </a:solidFill>
              </a:rPr>
            </a:br>
            <a:r>
              <a:rPr lang="en-US" dirty="0" smtClean="0">
                <a:solidFill>
                  <a:schemeClr val="tx1"/>
                </a:solidFill>
              </a:rPr>
              <a:t>1</a:t>
            </a:r>
            <a:r>
              <a:rPr lang="en-US" baseline="30000" dirty="0" smtClean="0">
                <a:solidFill>
                  <a:schemeClr val="tx1"/>
                </a:solidFill>
              </a:rPr>
              <a:t>st</a:t>
            </a:r>
            <a:r>
              <a:rPr lang="en-US" dirty="0" smtClean="0">
                <a:solidFill>
                  <a:schemeClr val="tx1"/>
                </a:solidFill>
              </a:rPr>
              <a:t> Six Months of Operation</a:t>
            </a:r>
            <a:endParaRPr lang="en-US" dirty="0">
              <a:solidFill>
                <a:schemeClr val="tx1"/>
              </a:solidFill>
            </a:endParaRPr>
          </a:p>
        </p:txBody>
      </p:sp>
      <p:sp>
        <p:nvSpPr>
          <p:cNvPr id="6" name="Content Placeholder 5"/>
          <p:cNvSpPr>
            <a:spLocks noGrp="1"/>
          </p:cNvSpPr>
          <p:nvPr>
            <p:ph idx="1"/>
          </p:nvPr>
        </p:nvSpPr>
        <p:spPr>
          <a:xfrm>
            <a:off x="914400" y="1676400"/>
            <a:ext cx="8686800" cy="4572000"/>
          </a:xfrm>
        </p:spPr>
        <p:txBody>
          <a:bodyPr/>
          <a:lstStyle/>
          <a:p>
            <a:r>
              <a:rPr lang="en-US" sz="2800" dirty="0" smtClean="0">
                <a:latin typeface="+mj-lt"/>
              </a:rPr>
              <a:t>$5.00 per meal– HY VEE                 $11,035.00 </a:t>
            </a:r>
          </a:p>
          <a:p>
            <a:pPr>
              <a:buNone/>
            </a:pPr>
            <a:r>
              <a:rPr lang="en-US" sz="2800" dirty="0" smtClean="0">
                <a:latin typeface="+mj-lt"/>
              </a:rPr>
              <a:t>   </a:t>
            </a:r>
          </a:p>
          <a:p>
            <a:r>
              <a:rPr lang="en-US" sz="2800" dirty="0" smtClean="0">
                <a:latin typeface="+mj-lt"/>
              </a:rPr>
              <a:t>$10.00 per month first 100 			</a:t>
            </a:r>
          </a:p>
          <a:p>
            <a:pPr>
              <a:buNone/>
            </a:pPr>
            <a:r>
              <a:rPr lang="en-US" sz="2800" dirty="0" smtClean="0">
                <a:latin typeface="+mj-lt"/>
              </a:rPr>
              <a:t>    meal debits - Senior Dine 		             60.00</a:t>
            </a:r>
          </a:p>
          <a:p>
            <a:pPr>
              <a:buNone/>
            </a:pPr>
            <a:r>
              <a:rPr lang="en-US" sz="2800" dirty="0" smtClean="0">
                <a:latin typeface="+mj-lt"/>
              </a:rPr>
              <a:t>   </a:t>
            </a:r>
          </a:p>
          <a:p>
            <a:r>
              <a:rPr lang="en-US" sz="2800" dirty="0" smtClean="0">
                <a:latin typeface="+mj-lt"/>
              </a:rPr>
              <a:t>$.10 per additional meal debit 	</a:t>
            </a:r>
          </a:p>
          <a:p>
            <a:pPr>
              <a:buNone/>
            </a:pPr>
            <a:r>
              <a:rPr lang="en-US" sz="2800" dirty="0" smtClean="0">
                <a:latin typeface="+mj-lt"/>
              </a:rPr>
              <a:t>    Senior Dine					   219.60</a:t>
            </a:r>
          </a:p>
          <a:p>
            <a:pPr>
              <a:buNone/>
            </a:pPr>
            <a:r>
              <a:rPr lang="en-US" sz="2800" dirty="0" smtClean="0">
                <a:latin typeface="+mj-lt"/>
              </a:rPr>
              <a:t>							</a:t>
            </a:r>
          </a:p>
          <a:p>
            <a:r>
              <a:rPr lang="en-US" sz="2800" dirty="0" smtClean="0">
                <a:latin typeface="+mj-lt"/>
              </a:rPr>
              <a:t>Total = 	 				      $11,314.60		</a:t>
            </a:r>
            <a:endParaRPr lang="en-US" dirty="0" smtClean="0">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solidFill>
                  <a:schemeClr val="tx1"/>
                </a:solidFill>
              </a:rPr>
              <a:t>What We’ve Learned</a:t>
            </a:r>
            <a:br>
              <a:rPr lang="en-US" dirty="0" smtClean="0">
                <a:solidFill>
                  <a:schemeClr val="tx1"/>
                </a:solidFill>
              </a:rPr>
            </a:br>
            <a:endParaRPr lang="en-US" dirty="0"/>
          </a:p>
        </p:txBody>
      </p:sp>
      <p:sp>
        <p:nvSpPr>
          <p:cNvPr id="3" name="Content Placeholder 2"/>
          <p:cNvSpPr>
            <a:spLocks noGrp="1"/>
          </p:cNvSpPr>
          <p:nvPr>
            <p:ph idx="1"/>
          </p:nvPr>
        </p:nvSpPr>
        <p:spPr>
          <a:xfrm>
            <a:off x="1219200" y="1447800"/>
            <a:ext cx="7772400" cy="5410200"/>
          </a:xfrm>
        </p:spPr>
        <p:txBody>
          <a:bodyPr/>
          <a:lstStyle/>
          <a:p>
            <a:endParaRPr lang="en-US" sz="2400" dirty="0" smtClean="0">
              <a:latin typeface="+mj-lt"/>
            </a:endParaRPr>
          </a:p>
          <a:p>
            <a:pPr>
              <a:buFont typeface="Wingdings" pitchFamily="2" charset="2"/>
              <a:buChar char="ü"/>
            </a:pPr>
            <a:r>
              <a:rPr lang="en-US" sz="2400" dirty="0" smtClean="0">
                <a:latin typeface="+mj-lt"/>
              </a:rPr>
              <a:t>Improved Grocery Store Agreement:</a:t>
            </a:r>
          </a:p>
          <a:p>
            <a:pPr lvl="1">
              <a:buFont typeface="Wingdings" pitchFamily="2" charset="2"/>
              <a:buChar char="ü"/>
            </a:pPr>
            <a:r>
              <a:rPr lang="en-US" sz="2400" dirty="0" smtClean="0">
                <a:latin typeface="+mj-lt"/>
              </a:rPr>
              <a:t>Milk packaging</a:t>
            </a:r>
          </a:p>
          <a:p>
            <a:pPr lvl="1">
              <a:buFont typeface="Wingdings" pitchFamily="2" charset="2"/>
              <a:buChar char="ü"/>
            </a:pPr>
            <a:r>
              <a:rPr lang="en-US" sz="2400" dirty="0" smtClean="0">
                <a:latin typeface="+mj-lt"/>
              </a:rPr>
              <a:t>Equipment repairs</a:t>
            </a:r>
          </a:p>
          <a:p>
            <a:pPr lvl="1">
              <a:buFont typeface="Wingdings" pitchFamily="2" charset="2"/>
              <a:buChar char="ü"/>
            </a:pPr>
            <a:r>
              <a:rPr lang="en-US" sz="2400" dirty="0" smtClean="0">
                <a:latin typeface="+mj-lt"/>
              </a:rPr>
              <a:t>Minimum of 4 food choices</a:t>
            </a:r>
          </a:p>
          <a:p>
            <a:pPr lvl="1">
              <a:buFont typeface="Wingdings" pitchFamily="2" charset="2"/>
              <a:buChar char="ü"/>
            </a:pPr>
            <a:r>
              <a:rPr lang="en-US" sz="2400" dirty="0" smtClean="0">
                <a:latin typeface="+mj-lt"/>
              </a:rPr>
              <a:t>Dedicated – Unblocked telephone line </a:t>
            </a:r>
            <a:br>
              <a:rPr lang="en-US" sz="2400" dirty="0" smtClean="0">
                <a:latin typeface="+mj-lt"/>
              </a:rPr>
            </a:br>
            <a:r>
              <a:rPr lang="en-US" sz="2400" dirty="0" smtClean="0">
                <a:latin typeface="+mj-lt"/>
              </a:rPr>
              <a:t>needed to allow long distance for swipe card</a:t>
            </a:r>
          </a:p>
          <a:p>
            <a:pPr>
              <a:buFont typeface="Wingdings" pitchFamily="2" charset="2"/>
              <a:buChar char="ü"/>
            </a:pPr>
            <a:r>
              <a:rPr lang="en-US" sz="2400" dirty="0" smtClean="0">
                <a:latin typeface="+mj-lt"/>
              </a:rPr>
              <a:t>Limit advertisements</a:t>
            </a:r>
          </a:p>
          <a:p>
            <a:pPr>
              <a:buFont typeface="Wingdings" pitchFamily="2" charset="2"/>
              <a:buChar char="ü"/>
            </a:pPr>
            <a:r>
              <a:rPr lang="en-US" sz="2400" dirty="0" smtClean="0">
                <a:latin typeface="+mj-lt"/>
              </a:rPr>
              <a:t>Manage growth to ensure quality</a:t>
            </a:r>
          </a:p>
          <a:p>
            <a:pPr>
              <a:buFont typeface="Wingdings" pitchFamily="2" charset="2"/>
              <a:buChar char="ü"/>
            </a:pPr>
            <a:r>
              <a:rPr lang="en-US" sz="2400" dirty="0" smtClean="0">
                <a:latin typeface="+mj-lt"/>
              </a:rPr>
              <a:t>Train and monitor grocery store staff</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76400"/>
            <a:ext cx="6934200" cy="2514600"/>
          </a:xfrm>
        </p:spPr>
        <p:txBody>
          <a:bodyPr>
            <a:prstTxWarp prst="textPlain">
              <a:avLst>
                <a:gd name="adj" fmla="val 50745"/>
              </a:avLst>
            </a:prstTxWarp>
          </a:bodyPr>
          <a:lstStyle/>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A Typical Day in the Life of</a:t>
            </a:r>
          </a:p>
          <a:p>
            <a:pPr algn="ctr">
              <a:buNone/>
            </a:pPr>
            <a:r>
              <a:rPr lang="en-US" dirty="0" smtClean="0">
                <a:effectLst>
                  <a:reflection blurRad="6350" stA="60000" endA="900" endPos="60000" dist="29997" dir="5400000" sy="-100000" algn="bl" rotWithShape="0"/>
                </a:effectLst>
                <a:latin typeface="+mj-lt"/>
              </a:rPr>
              <a:t> </a:t>
            </a:r>
          </a:p>
          <a:p>
            <a:pPr algn="ctr">
              <a:buNone/>
            </a:pPr>
            <a:r>
              <a:rPr lang="en-US" dirty="0" smtClean="0">
                <a:solidFill>
                  <a:srgbClr val="33FF00"/>
                </a:solidFill>
                <a:latin typeface="+mj-lt"/>
              </a:rPr>
              <a:t>C</a:t>
            </a:r>
            <a:r>
              <a:rPr lang="en-US" dirty="0" smtClean="0">
                <a:solidFill>
                  <a:srgbClr val="00B0F0"/>
                </a:solidFill>
                <a:latin typeface="+mj-lt"/>
              </a:rPr>
              <a:t>H</a:t>
            </a:r>
            <a:r>
              <a:rPr lang="en-US" dirty="0" smtClean="0">
                <a:solidFill>
                  <a:srgbClr val="FF0000"/>
                </a:solidFill>
                <a:latin typeface="+mj-lt"/>
              </a:rPr>
              <a:t>A</a:t>
            </a:r>
            <a:r>
              <a:rPr lang="en-US" dirty="0" smtClean="0">
                <a:solidFill>
                  <a:srgbClr val="33FF00"/>
                </a:solidFill>
                <a:latin typeface="+mj-lt"/>
              </a:rPr>
              <a:t>M</a:t>
            </a:r>
            <a:r>
              <a:rPr lang="en-US" dirty="0" smtClean="0">
                <a:solidFill>
                  <a:srgbClr val="FFA314"/>
                </a:solidFill>
                <a:latin typeface="+mj-lt"/>
              </a:rPr>
              <a:t>P</a:t>
            </a:r>
            <a:r>
              <a:rPr lang="en-US" dirty="0" smtClean="0">
                <a:solidFill>
                  <a:srgbClr val="FF0000"/>
                </a:solidFill>
                <a:latin typeface="+mj-lt"/>
              </a:rPr>
              <a:t>S</a:t>
            </a:r>
            <a:r>
              <a:rPr lang="en-US" dirty="0" smtClean="0">
                <a:solidFill>
                  <a:srgbClr val="00B0F0"/>
                </a:solidFill>
                <a:latin typeface="+mj-lt"/>
              </a:rPr>
              <a:t>S</a:t>
            </a:r>
            <a:endParaRPr lang="en-US" dirty="0">
              <a:effectLst>
                <a:reflection blurRad="6350" stA="60000" endA="900" endPos="60000" dist="29997" dir="5400000" sy="-100000" algn="bl" rotWithShape="0"/>
              </a:effectLst>
              <a:latin typeface="+mj-lt"/>
            </a:endParaRPr>
          </a:p>
        </p:txBody>
      </p:sp>
      <p:sp>
        <p:nvSpPr>
          <p:cNvPr id="4" name="TextBox 3"/>
          <p:cNvSpPr txBox="1"/>
          <p:nvPr/>
        </p:nvSpPr>
        <p:spPr>
          <a:xfrm>
            <a:off x="3048000" y="4724400"/>
            <a:ext cx="4495800" cy="830997"/>
          </a:xfrm>
          <a:prstGeom prst="rect">
            <a:avLst/>
          </a:prstGeom>
          <a:noFill/>
        </p:spPr>
        <p:txBody>
          <a:bodyPr wrap="square" rtlCol="0">
            <a:spAutoFit/>
          </a:bodyPr>
          <a:lstStyle/>
          <a:p>
            <a:pPr>
              <a:buFont typeface="Arial" pitchFamily="34" charset="0"/>
              <a:buChar char="•"/>
            </a:pPr>
            <a:r>
              <a:rPr lang="en-US" dirty="0" smtClean="0"/>
              <a:t> Meal Choices</a:t>
            </a:r>
          </a:p>
          <a:p>
            <a:pPr>
              <a:buFont typeface="Arial" pitchFamily="34" charset="0"/>
              <a:buChar char="•"/>
            </a:pPr>
            <a:r>
              <a:rPr lang="en-US" dirty="0" smtClean="0"/>
              <a:t>Special Menus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76200"/>
            <a:ext cx="8915400" cy="1524000"/>
          </a:xfrm>
        </p:spPr>
        <p:txBody>
          <a:bodyPr/>
          <a:lstStyle/>
          <a:p>
            <a:pPr eaLnBrk="1" hangingPunct="1">
              <a:defRPr/>
            </a:pPr>
            <a:r>
              <a:rPr lang="en-US" dirty="0" smtClean="0">
                <a:solidFill>
                  <a:srgbClr val="33FF00"/>
                </a:solidFill>
              </a:rPr>
              <a:t/>
            </a:r>
            <a:br>
              <a:rPr lang="en-US" dirty="0" smtClean="0">
                <a:solidFill>
                  <a:srgbClr val="33FF00"/>
                </a:solidFill>
              </a:rPr>
            </a:br>
            <a:r>
              <a:rPr lang="en-US" dirty="0" smtClean="0">
                <a:solidFill>
                  <a:srgbClr val="33FF00"/>
                </a:solidFill>
              </a:rPr>
              <a:t>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t> </a:t>
            </a:r>
            <a:r>
              <a:rPr lang="en-US" dirty="0" smtClean="0">
                <a:solidFill>
                  <a:schemeClr val="tx1"/>
                </a:solidFill>
              </a:rPr>
              <a:t>Breakfast Choices  </a:t>
            </a:r>
            <a:br>
              <a:rPr lang="en-US" dirty="0" smtClean="0">
                <a:solidFill>
                  <a:schemeClr val="tx1"/>
                </a:solidFill>
              </a:rPr>
            </a:br>
            <a:r>
              <a:rPr lang="en-US" dirty="0" smtClean="0">
                <a:solidFill>
                  <a:schemeClr val="tx1"/>
                </a:solidFill>
              </a:rPr>
              <a:t>8-11 a.m.</a:t>
            </a:r>
            <a:r>
              <a:rPr lang="en-US" dirty="0" smtClean="0"/>
              <a:t/>
            </a:r>
            <a:br>
              <a:rPr lang="en-US" dirty="0" smtClean="0"/>
            </a:br>
            <a:endParaRPr lang="en-US" dirty="0" smtClean="0">
              <a:solidFill>
                <a:schemeClr val="tx1"/>
              </a:solidFill>
              <a:latin typeface="Times" pitchFamily="96" charset="0"/>
            </a:endParaRPr>
          </a:p>
        </p:txBody>
      </p:sp>
      <p:sp>
        <p:nvSpPr>
          <p:cNvPr id="12" name="Text Placeholder 11"/>
          <p:cNvSpPr>
            <a:spLocks noGrp="1"/>
          </p:cNvSpPr>
          <p:nvPr>
            <p:ph type="body" sz="half" idx="2"/>
          </p:nvPr>
        </p:nvSpPr>
        <p:spPr>
          <a:xfrm>
            <a:off x="11887200" y="0"/>
            <a:ext cx="3886200" cy="43434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pPr>
              <a:buNone/>
            </a:pPr>
            <a:endParaRPr lang="en-US" sz="1200" dirty="0" smtClean="0"/>
          </a:p>
          <a:p>
            <a:pPr>
              <a:buNone/>
            </a:pPr>
            <a:endParaRPr lang="en-US" sz="1200" dirty="0" smtClean="0"/>
          </a:p>
          <a:p>
            <a:r>
              <a:rPr lang="en-US" sz="1400" dirty="0" smtClean="0">
                <a:solidFill>
                  <a:schemeClr val="bg1"/>
                </a:solidFill>
              </a:rPr>
              <a:t>FRUITS:    CHOOSE 2</a:t>
            </a:r>
          </a:p>
          <a:p>
            <a:r>
              <a:rPr lang="en-US" sz="1400" dirty="0" smtClean="0">
                <a:solidFill>
                  <a:schemeClr val="bg1"/>
                </a:solidFill>
              </a:rPr>
              <a:t>                  1   MEDIUM APPLE,   ORANGE	  	         BANANA, PEAR	OR</a:t>
            </a:r>
          </a:p>
          <a:p>
            <a:pPr lvl="2">
              <a:buNone/>
            </a:pPr>
            <a:r>
              <a:rPr lang="en-US" sz="1400" dirty="0" smtClean="0">
                <a:solidFill>
                  <a:schemeClr val="bg1"/>
                </a:solidFill>
              </a:rPr>
              <a:t>         3/4 CUP ORANGE OR </a:t>
            </a:r>
          </a:p>
          <a:p>
            <a:pPr lvl="2">
              <a:buNone/>
            </a:pPr>
            <a:r>
              <a:rPr lang="en-US" sz="1400" dirty="0" smtClean="0">
                <a:solidFill>
                  <a:schemeClr val="bg1"/>
                </a:solidFill>
              </a:rPr>
              <a:t>         100%   FRUIT JUICE OR</a:t>
            </a:r>
          </a:p>
          <a:p>
            <a:r>
              <a:rPr lang="en-US" sz="1400" dirty="0" smtClean="0">
                <a:solidFill>
                  <a:schemeClr val="bg1"/>
                </a:solidFill>
              </a:rPr>
              <a:t>                      `/2 CUP MIXED MELON CHUNKS   	         OR</a:t>
            </a:r>
          </a:p>
          <a:p>
            <a:r>
              <a:rPr lang="en-US" sz="1400" dirty="0" smtClean="0">
                <a:solidFill>
                  <a:schemeClr val="bg1"/>
                </a:solidFill>
              </a:rPr>
              <a:t>                       `/2 CUP CANNED FRUIT OR `	 	         FRUIT COCKTAIL</a:t>
            </a:r>
          </a:p>
          <a:p>
            <a:r>
              <a:rPr lang="en-US" sz="1400" dirty="0" smtClean="0">
                <a:solidFill>
                  <a:schemeClr val="bg1"/>
                </a:solidFill>
              </a:rPr>
              <a:t>      </a:t>
            </a:r>
          </a:p>
          <a:p>
            <a:r>
              <a:rPr lang="en-US" sz="1400" dirty="0" smtClean="0">
                <a:solidFill>
                  <a:schemeClr val="bg1"/>
                </a:solidFill>
              </a:rPr>
              <a:t>    DAIRY:     1 CUP 1% MILK</a:t>
            </a:r>
          </a:p>
          <a:p>
            <a:pPr>
              <a:buNone/>
            </a:pPr>
            <a:r>
              <a:rPr lang="en-US" sz="1400" dirty="0" smtClean="0">
                <a:solidFill>
                  <a:schemeClr val="bg1"/>
                </a:solidFill>
              </a:rPr>
              <a:t>       (</a:t>
            </a:r>
            <a:r>
              <a:rPr lang="en-US" sz="1000" dirty="0" smtClean="0">
                <a:solidFill>
                  <a:schemeClr val="bg1"/>
                </a:solidFill>
              </a:rPr>
              <a:t>MAY SUBSTITUTE LACTO-FREE OR VIT. D FORTIFIED SOY MILK</a:t>
            </a:r>
          </a:p>
          <a:p>
            <a:pPr>
              <a:buNone/>
            </a:pPr>
            <a:endParaRPr lang="en-US" sz="1200" dirty="0">
              <a:solidFill>
                <a:schemeClr val="bg1"/>
              </a:solidFill>
            </a:endParaRPr>
          </a:p>
        </p:txBody>
      </p:sp>
      <p:sp>
        <p:nvSpPr>
          <p:cNvPr id="14339" name="Rectangle 4"/>
          <p:cNvSpPr>
            <a:spLocks noChangeArrowheads="1"/>
          </p:cNvSpPr>
          <p:nvPr/>
        </p:nvSpPr>
        <p:spPr bwMode="auto">
          <a:xfrm>
            <a:off x="3025775" y="1311275"/>
            <a:ext cx="184150" cy="457200"/>
          </a:xfrm>
          <a:prstGeom prst="rect">
            <a:avLst/>
          </a:prstGeom>
          <a:noFill/>
          <a:ln w="9525">
            <a:noFill/>
            <a:miter lim="800000"/>
            <a:headEnd/>
            <a:tailEnd/>
          </a:ln>
        </p:spPr>
        <p:txBody>
          <a:bodyPr wrap="none">
            <a:spAutoFit/>
          </a:bodyPr>
          <a:lstStyle/>
          <a:p>
            <a:endParaRPr lang="en-US"/>
          </a:p>
        </p:txBody>
      </p:sp>
      <p:sp>
        <p:nvSpPr>
          <p:cNvPr id="1027" name="Rectangle 3"/>
          <p:cNvSpPr>
            <a:spLocks noChangeArrowheads="1"/>
          </p:cNvSpPr>
          <p:nvPr/>
        </p:nvSpPr>
        <p:spPr bwMode="auto">
          <a:xfrm>
            <a:off x="1371600" y="2133600"/>
            <a:ext cx="7010400" cy="403187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     GRAINS:  2 SLICES WHEAT TOAST OR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                       1 CUP OATMEAL OR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                       1 ENGLISH MUFFIN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     MEATS:    2 EGGS, ANY METHOD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rPr>
              <a:t>2 TURKEY SAUSAGE  LINKS  OR</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rPr>
              <a:t>2  TURKEY BACON SLICES</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rPr>
              <a:t>2 EGG OMELETS WITH 1/2 CUP</a:t>
            </a:r>
            <a:r>
              <a:rPr kumimoji="0" lang="en-US" sz="1400" b="0" i="0" u="none" strike="noStrike" cap="none" normalizeH="0" dirty="0" smtClean="0">
                <a:ln>
                  <a:noFill/>
                </a:ln>
                <a:solidFill>
                  <a:srgbClr val="000000"/>
                </a:solidFill>
                <a:effectLst/>
                <a:latin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rPr>
              <a:t>V</a:t>
            </a:r>
            <a:r>
              <a:rPr kumimoji="0" lang="en-US" sz="1400" b="0" i="0" u="none" strike="noStrike" cap="none" normalizeH="0" baseline="0" dirty="0" smtClean="0">
                <a:ln>
                  <a:noFill/>
                </a:ln>
                <a:solidFill>
                  <a:srgbClr val="000000"/>
                </a:solidFill>
                <a:effectLst/>
                <a:latin typeface="Times New Roman" pitchFamily="18" charset="0"/>
              </a:rPr>
              <a:t>EGETABLES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rPr>
              <a:t>2 TURKEY SAUSAGE Links OR TURKEY BACON</a:t>
            </a:r>
            <a:r>
              <a:rPr kumimoji="0" lang="en-US" sz="1400" b="0" i="0" u="none" strike="noStrike" cap="none" normalizeH="0" dirty="0" smtClean="0">
                <a:ln>
                  <a:noFill/>
                </a:ln>
                <a:solidFill>
                  <a:srgbClr val="000000"/>
                </a:solidFill>
                <a:effectLst/>
                <a:latin typeface="Times New Roman" pitchFamily="18" charset="0"/>
              </a:rPr>
              <a:t> SLICES</a:t>
            </a:r>
          </a:p>
          <a:p>
            <a:pPr marL="0" marR="0" lvl="0" indent="0" algn="l" defTabSz="914400" rtl="0" eaLnBrk="0" fontAlgn="base" latinLnBrk="0" hangingPunct="0">
              <a:lnSpc>
                <a:spcPct val="100000"/>
              </a:lnSpc>
              <a:spcBef>
                <a:spcPct val="0"/>
              </a:spcBef>
              <a:spcAft>
                <a:spcPct val="0"/>
              </a:spcAft>
              <a:buClrTx/>
              <a:buSzTx/>
              <a:buFontTx/>
              <a:buNone/>
              <a:tabLst/>
            </a:pPr>
            <a:r>
              <a:rPr lang="en-US" sz="1400" baseline="0" dirty="0" smtClean="0">
                <a:solidFill>
                  <a:srgbClr val="000000"/>
                </a:solidFill>
                <a:latin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rgbClr val="000000"/>
                </a:solidFill>
                <a:effectLst/>
                <a:latin typeface="Times New Roman" pitchFamily="18" charset="0"/>
              </a:rPr>
              <a:t>     FRUIT:      CHOOSE 2</a:t>
            </a:r>
          </a:p>
          <a:p>
            <a:pPr marL="0" marR="0" lvl="0" indent="0" algn="l" defTabSz="914400" rtl="0" eaLnBrk="0" fontAlgn="base" latinLnBrk="0" hangingPunct="0">
              <a:lnSpc>
                <a:spcPct val="100000"/>
              </a:lnSpc>
              <a:spcBef>
                <a:spcPct val="0"/>
              </a:spcBef>
              <a:spcAft>
                <a:spcPct val="0"/>
              </a:spcAft>
              <a:buClrTx/>
              <a:buSzTx/>
              <a:buFontTx/>
              <a:buNone/>
              <a:tabLst/>
            </a:pPr>
            <a:r>
              <a:rPr lang="en-US" sz="1400" baseline="0" dirty="0" smtClean="0">
                <a:solidFill>
                  <a:srgbClr val="000000"/>
                </a:solidFill>
                <a:latin typeface="Times New Roman" pitchFamily="18" charset="0"/>
              </a:rPr>
              <a:t>	</a:t>
            </a:r>
            <a:r>
              <a:rPr lang="en-US" sz="1400" dirty="0" smtClean="0">
                <a:solidFill>
                  <a:srgbClr val="000000"/>
                </a:solidFill>
                <a:latin typeface="Times New Roman" pitchFamily="18" charset="0"/>
              </a:rPr>
              <a:t>    APPLE, ORANGE, BANANA, PEAR OR ¾ CUP ORANGE JUICE OR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Times New Roman" pitchFamily="18" charset="0"/>
              </a:rPr>
              <a:t>                        FRUIT JUICE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     DAIRY:  	</a:t>
            </a:r>
            <a:r>
              <a:rPr kumimoji="0" lang="en-US" sz="1400" b="0" i="0" u="none" strike="noStrike" cap="none" normalizeH="0" dirty="0" smtClean="0">
                <a:ln>
                  <a:noFill/>
                </a:ln>
                <a:solidFill>
                  <a:srgbClr val="000000"/>
                </a:solidFill>
                <a:effectLst/>
                <a:latin typeface="Times New Roman" pitchFamily="18" charset="0"/>
              </a:rPr>
              <a:t>    1 CUP 1% MILK OR SOY MILK</a:t>
            </a:r>
            <a:r>
              <a:rPr kumimoji="0" lang="en-US" sz="1400" b="0" i="0" u="none" strike="noStrike" cap="none" normalizeH="0" baseline="0" dirty="0" smtClean="0">
                <a:ln>
                  <a:noFill/>
                </a:ln>
                <a:solidFill>
                  <a:srgbClr val="000000"/>
                </a:solidFill>
                <a:effectLst/>
                <a:latin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      DAIRY:</a:t>
            </a:r>
            <a:r>
              <a:rPr kumimoji="0" lang="en-US" sz="1200" b="0" i="0" u="none" strike="noStrike" cap="none" normalizeH="0" dirty="0" smtClean="0">
                <a:ln>
                  <a:noFill/>
                </a:ln>
                <a:solidFill>
                  <a:schemeClr val="tx1"/>
                </a:solidFill>
                <a:effectLst/>
                <a:latin typeface="Arial" pitchFamily="34" charset="0"/>
              </a:rPr>
              <a:t>  1 CUP 1% MILK  </a:t>
            </a:r>
            <a:endParaRPr kumimoji="0" lang="en-US" sz="1200" b="0" i="0" u="none" strike="noStrike" cap="none" normalizeH="0" baseline="0" dirty="0" smtClean="0">
              <a:ln>
                <a:noFill/>
              </a:ln>
              <a:solidFill>
                <a:schemeClr val="tx1"/>
              </a:solidFill>
              <a:effectLst/>
              <a:latin typeface="Arial" pitchFamily="34" charset="0"/>
            </a:endParaRPr>
          </a:p>
        </p:txBody>
      </p:sp>
      <p:pic>
        <p:nvPicPr>
          <p:cNvPr id="7" name="Picture 6" descr="slide 13"/>
          <p:cNvPicPr>
            <a:picLocks noChangeAspect="1" noChangeArrowheads="1"/>
          </p:cNvPicPr>
          <p:nvPr/>
        </p:nvPicPr>
        <p:blipFill>
          <a:blip r:embed="rId3" cstate="print"/>
          <a:srcRect/>
          <a:stretch>
            <a:fillRect/>
          </a:stretch>
        </p:blipFill>
        <p:spPr bwMode="auto">
          <a:xfrm rot="730258">
            <a:off x="5645778" y="2048320"/>
            <a:ext cx="3015248" cy="2011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rot="1212386">
            <a:off x="5969028" y="3353017"/>
            <a:ext cx="2440777" cy="2788259"/>
          </a:xfrm>
          <a:prstGeom prst="rect">
            <a:avLst/>
          </a:prstGeom>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dirty="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Times New Roman" pitchFamily="18" charset="0"/>
              </a:rPr>
              <a:t>              </a:t>
            </a:r>
            <a:r>
              <a:rPr kumimoji="0" lang="en-US" sz="1600" b="1" i="0" u="none" strike="noStrike" cap="none" normalizeH="0" baseline="0" dirty="0" smtClean="0">
                <a:ln>
                  <a:noFill/>
                </a:ln>
                <a:solidFill>
                  <a:srgbClr val="000000"/>
                </a:solidFill>
                <a:effectLst/>
                <a:latin typeface="Times New Roman" pitchFamily="18" charset="0"/>
              </a:rPr>
              <a:t>GRAINS </a:t>
            </a:r>
            <a:r>
              <a:rPr kumimoji="0" lang="en-US" sz="1600" b="0" i="0" u="none" strike="noStrike" cap="none" normalizeH="0" baseline="0" dirty="0" smtClean="0">
                <a:ln>
                  <a:noFill/>
                </a:ln>
                <a:solidFill>
                  <a:srgbClr val="000000"/>
                </a:solidFill>
                <a:effectLst/>
                <a:latin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1 SMALL DINNER ROLL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1/2 CUP OF FOLLOWING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9966"/>
                </a:solidFill>
                <a:effectLst/>
                <a:latin typeface="Times New Roman" pitchFamily="18" charset="0"/>
              </a:rPr>
              <a:t>C</a:t>
            </a:r>
            <a:r>
              <a:rPr kumimoji="0" lang="en-US" sz="1400" b="1" i="0" u="none" strike="noStrike" cap="none" normalizeH="0" baseline="0" dirty="0" smtClean="0">
                <a:ln>
                  <a:noFill/>
                </a:ln>
                <a:solidFill>
                  <a:srgbClr val="0000FF"/>
                </a:solidFill>
                <a:effectLst/>
                <a:latin typeface="Times New Roman" pitchFamily="18" charset="0"/>
              </a:rPr>
              <a:t>H</a:t>
            </a:r>
            <a:r>
              <a:rPr kumimoji="0" lang="en-US" sz="1400" b="1" i="0" u="none" strike="noStrike" cap="none" normalizeH="0" baseline="0" dirty="0" smtClean="0">
                <a:ln>
                  <a:noFill/>
                </a:ln>
                <a:solidFill>
                  <a:srgbClr val="FF0000"/>
                </a:solidFill>
                <a:effectLst/>
                <a:latin typeface="Times New Roman" pitchFamily="18" charset="0"/>
              </a:rPr>
              <a:t>A</a:t>
            </a:r>
            <a:r>
              <a:rPr kumimoji="0" lang="en-US" sz="1400" b="1" i="0" u="none" strike="noStrike" cap="none" normalizeH="0" baseline="0" dirty="0" smtClean="0">
                <a:ln>
                  <a:noFill/>
                </a:ln>
                <a:solidFill>
                  <a:srgbClr val="339966"/>
                </a:solidFill>
                <a:effectLst/>
                <a:latin typeface="Times New Roman" pitchFamily="18" charset="0"/>
              </a:rPr>
              <a:t>M</a:t>
            </a:r>
            <a:r>
              <a:rPr kumimoji="0" lang="en-US" sz="1400" b="1" i="0" u="none" strike="noStrike" cap="none" normalizeH="0" baseline="0" dirty="0" smtClean="0">
                <a:ln>
                  <a:noFill/>
                </a:ln>
                <a:solidFill>
                  <a:srgbClr val="FFCC00"/>
                </a:solidFill>
                <a:effectLst/>
                <a:latin typeface="Times New Roman" pitchFamily="18" charset="0"/>
              </a:rPr>
              <a:t>P</a:t>
            </a:r>
            <a:r>
              <a:rPr kumimoji="0" lang="en-US" sz="1400" b="1" i="0" u="none" strike="noStrike" cap="none" normalizeH="0" baseline="0" dirty="0" smtClean="0">
                <a:ln>
                  <a:noFill/>
                </a:ln>
                <a:solidFill>
                  <a:srgbClr val="FF0000"/>
                </a:solidFill>
                <a:effectLst/>
                <a:latin typeface="Times New Roman" pitchFamily="18" charset="0"/>
              </a:rPr>
              <a:t>S</a:t>
            </a:r>
            <a:r>
              <a:rPr kumimoji="0" lang="en-US" sz="1400" b="1" i="0" u="none" strike="noStrike" cap="none" normalizeH="0" baseline="0" dirty="0" smtClean="0">
                <a:ln>
                  <a:noFill/>
                </a:ln>
                <a:solidFill>
                  <a:srgbClr val="0000FF"/>
                </a:solidFill>
                <a:effectLst/>
                <a:latin typeface="Times New Roman" pitchFamily="18" charset="0"/>
              </a:rPr>
              <a:t>S</a:t>
            </a:r>
            <a:endParaRPr kumimoji="0" lang="en-US" sz="1400" b="1"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APPROVED SELECTIONS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RICE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MACARONI &amp; CHEESE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PASTA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1 HAMBURGER BUN</a:t>
            </a:r>
            <a:endParaRPr kumimoji="0" lang="en-US" sz="1400" b="0" i="0" u="none" strike="noStrike" cap="none" normalizeH="0" baseline="0" dirty="0" smtClean="0">
              <a:ln>
                <a:noFill/>
              </a:ln>
              <a:solidFill>
                <a:schemeClr val="tx1"/>
              </a:solidFill>
              <a:effectLst/>
              <a:latin typeface="Arial" pitchFamily="34" charset="0"/>
            </a:endParaRPr>
          </a:p>
        </p:txBody>
      </p:sp>
      <p:sp>
        <p:nvSpPr>
          <p:cNvPr id="3076" name="Text Box 4"/>
          <p:cNvSpPr txBox="1">
            <a:spLocks noChangeArrowheads="1"/>
          </p:cNvSpPr>
          <p:nvPr/>
        </p:nvSpPr>
        <p:spPr bwMode="auto">
          <a:xfrm rot="20817990">
            <a:off x="547306" y="3004484"/>
            <a:ext cx="2688554" cy="3133515"/>
          </a:xfrm>
          <a:prstGeom prst="rect">
            <a:avLst/>
          </a:prstGeom>
          <a:ln w="28575">
            <a:headEnd/>
            <a:tailEnd/>
          </a:ln>
        </p:spPr>
        <p:style>
          <a:lnRef idx="2">
            <a:schemeClr val="accent1"/>
          </a:lnRef>
          <a:fillRef idx="1">
            <a:schemeClr val="lt1"/>
          </a:fillRef>
          <a:effectRef idx="0">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rPr>
              <a:t>  </a:t>
            </a:r>
            <a:r>
              <a:rPr kumimoji="0" lang="en-US" sz="1600" b="1" i="0" u="none" strike="noStrike" cap="none" normalizeH="0" baseline="0" dirty="0" smtClean="0">
                <a:ln>
                  <a:noFill/>
                </a:ln>
                <a:solidFill>
                  <a:srgbClr val="000000"/>
                </a:solidFill>
                <a:effectLst/>
                <a:latin typeface="Times New Roman" pitchFamily="18" charset="0"/>
              </a:rPr>
              <a:t>MEAT ENTRÉE </a:t>
            </a:r>
            <a:r>
              <a:rPr kumimoji="0" lang="en-US" sz="1400" b="1" i="0" u="none" strike="noStrike" cap="none" normalizeH="0" baseline="0" dirty="0" smtClean="0">
                <a:ln>
                  <a:noFill/>
                </a:ln>
                <a:solidFill>
                  <a:srgbClr val="000000"/>
                </a:solidFill>
                <a:effectLst/>
                <a:latin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rPr>
              <a:t>= </a:t>
            </a:r>
            <a:r>
              <a:rPr kumimoji="0" lang="en-US" sz="1400" b="1" i="0" u="none" strike="noStrike" cap="none" normalizeH="0" baseline="0" dirty="0" smtClean="0">
                <a:ln>
                  <a:noFill/>
                </a:ln>
                <a:solidFill>
                  <a:srgbClr val="000000"/>
                </a:solidFill>
                <a:effectLst/>
                <a:latin typeface="Times New Roman" pitchFamily="18" charset="0"/>
              </a:rPr>
              <a:t>3 OZ</a:t>
            </a:r>
            <a:endParaRPr kumimoji="0" lang="en-US" sz="14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  CHOOSE 1 OF FOLLOWING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9966"/>
                </a:solidFill>
                <a:effectLst/>
                <a:latin typeface="Times New Roman" pitchFamily="18" charset="0"/>
              </a:rPr>
              <a:t>C</a:t>
            </a:r>
            <a:r>
              <a:rPr kumimoji="0" lang="en-US" sz="1400" b="1" i="0" u="none" strike="noStrike" cap="none" normalizeH="0" baseline="0" dirty="0" smtClean="0">
                <a:ln>
                  <a:noFill/>
                </a:ln>
                <a:solidFill>
                  <a:srgbClr val="0000FF"/>
                </a:solidFill>
                <a:effectLst/>
                <a:latin typeface="Times New Roman" pitchFamily="18" charset="0"/>
              </a:rPr>
              <a:t>H</a:t>
            </a:r>
            <a:r>
              <a:rPr kumimoji="0" lang="en-US" sz="1400" b="1" i="0" u="none" strike="noStrike" cap="none" normalizeH="0" baseline="0" dirty="0" smtClean="0">
                <a:ln>
                  <a:noFill/>
                </a:ln>
                <a:solidFill>
                  <a:srgbClr val="FF0000"/>
                </a:solidFill>
                <a:effectLst/>
                <a:latin typeface="Times New Roman" pitchFamily="18" charset="0"/>
              </a:rPr>
              <a:t>A</a:t>
            </a:r>
            <a:r>
              <a:rPr kumimoji="0" lang="en-US" sz="1400" b="1" i="0" u="none" strike="noStrike" cap="none" normalizeH="0" baseline="0" dirty="0" smtClean="0">
                <a:ln>
                  <a:noFill/>
                </a:ln>
                <a:solidFill>
                  <a:srgbClr val="339966"/>
                </a:solidFill>
                <a:effectLst/>
                <a:latin typeface="Times New Roman" pitchFamily="18" charset="0"/>
              </a:rPr>
              <a:t>M</a:t>
            </a:r>
            <a:r>
              <a:rPr kumimoji="0" lang="en-US" sz="1400" b="1" i="0" u="none" strike="noStrike" cap="none" normalizeH="0" baseline="0" dirty="0" smtClean="0">
                <a:ln>
                  <a:noFill/>
                </a:ln>
                <a:solidFill>
                  <a:srgbClr val="FFCC00"/>
                </a:solidFill>
                <a:effectLst/>
                <a:latin typeface="Times New Roman" pitchFamily="18" charset="0"/>
              </a:rPr>
              <a:t>P</a:t>
            </a:r>
            <a:r>
              <a:rPr kumimoji="0" lang="en-US" sz="1400" b="1" i="0" u="none" strike="noStrike" cap="none" normalizeH="0" baseline="0" dirty="0" smtClean="0">
                <a:ln>
                  <a:noFill/>
                </a:ln>
                <a:solidFill>
                  <a:srgbClr val="FF0000"/>
                </a:solidFill>
                <a:effectLst/>
                <a:latin typeface="Times New Roman" pitchFamily="18" charset="0"/>
              </a:rPr>
              <a:t>S</a:t>
            </a:r>
            <a:r>
              <a:rPr kumimoji="0" lang="en-US" sz="1400" b="1" i="0" u="none" strike="noStrike" cap="none" normalizeH="0" baseline="0" dirty="0" smtClean="0">
                <a:ln>
                  <a:noFill/>
                </a:ln>
                <a:solidFill>
                  <a:srgbClr val="0000FF"/>
                </a:solidFill>
                <a:effectLst/>
                <a:latin typeface="Times New Roman" pitchFamily="18" charset="0"/>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APPROVED SELECTIONS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BAKED CHICKEN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ROASTED TURKEY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ROAST BEEF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MEATLOAF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BAKED PORK LOIN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PULLED PORK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rPr>
              <a:t>FISH ENTRÉE = 5 OZ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SALMON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Times New Roman" pitchFamily="18" charset="0"/>
              </a:rPr>
              <a:t>TILAPIA</a:t>
            </a:r>
            <a:endParaRPr kumimoji="0" lang="en-US" sz="1200" b="0" i="0" u="none" strike="noStrike" cap="none" normalizeH="0" baseline="0" dirty="0" smtClean="0">
              <a:ln>
                <a:noFill/>
              </a:ln>
              <a:solidFill>
                <a:schemeClr val="tx1"/>
              </a:solidFill>
              <a:effectLst/>
              <a:latin typeface="Arial" pitchFamily="34" charset="0"/>
            </a:endParaRPr>
          </a:p>
        </p:txBody>
      </p:sp>
      <p:sp>
        <p:nvSpPr>
          <p:cNvPr id="4" name="Title 3"/>
          <p:cNvSpPr>
            <a:spLocks noGrp="1"/>
          </p:cNvSpPr>
          <p:nvPr>
            <p:ph type="title"/>
          </p:nvPr>
        </p:nvSpPr>
        <p:spPr/>
        <p:txBody>
          <a:bodyPr/>
          <a:lstStyle/>
          <a:p>
            <a:r>
              <a:rPr lang="en-US" dirty="0" smtClean="0">
                <a:solidFill>
                  <a:srgbClr val="33FF00"/>
                </a:solidFill>
              </a:rPr>
              <a:t/>
            </a:r>
            <a:br>
              <a:rPr lang="en-US" dirty="0" smtClean="0">
                <a:solidFill>
                  <a:srgbClr val="33FF00"/>
                </a:solidFill>
              </a:rPr>
            </a:br>
            <a:r>
              <a:rPr lang="en-US" dirty="0" smtClean="0">
                <a:solidFill>
                  <a:srgbClr val="33FF00"/>
                </a:solidFill>
              </a:rPr>
              <a:t> 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t> </a:t>
            </a:r>
            <a:r>
              <a:rPr lang="en-US" dirty="0" smtClean="0">
                <a:solidFill>
                  <a:schemeClr val="tx1"/>
                </a:solidFill>
              </a:rPr>
              <a:t>Lunch &amp; Dinner Choices</a:t>
            </a:r>
            <a:r>
              <a:rPr lang="en-US" dirty="0" smtClean="0"/>
              <a:t/>
            </a:r>
            <a:br>
              <a:rPr lang="en-US" dirty="0" smtClean="0"/>
            </a:br>
            <a:endParaRPr lang="en-US" dirty="0"/>
          </a:p>
        </p:txBody>
      </p:sp>
      <p:pic>
        <p:nvPicPr>
          <p:cNvPr id="5" name="Picture 12" descr="Approved Cropped"/>
          <p:cNvPicPr>
            <a:picLocks noChangeAspect="1" noChangeArrowheads="1"/>
          </p:cNvPicPr>
          <p:nvPr/>
        </p:nvPicPr>
        <p:blipFill>
          <a:blip r:embed="rId3" cstate="print"/>
          <a:srcRect/>
          <a:stretch>
            <a:fillRect/>
          </a:stretch>
        </p:blipFill>
        <p:spPr bwMode="auto">
          <a:xfrm rot="21005302">
            <a:off x="2397149" y="4041461"/>
            <a:ext cx="1005840" cy="1005840"/>
          </a:xfrm>
          <a:prstGeom prst="rect">
            <a:avLst/>
          </a:prstGeom>
          <a:noFill/>
          <a:ln w="9525">
            <a:noFill/>
            <a:miter lim="800000"/>
            <a:headEnd/>
            <a:tailEnd/>
          </a:ln>
        </p:spPr>
      </p:pic>
      <p:pic>
        <p:nvPicPr>
          <p:cNvPr id="6" name="Content Placeholder 3" descr="HOT FOOD 1422.JPG"/>
          <p:cNvPicPr>
            <a:picLocks noGrp="1" noChangeAspect="1"/>
          </p:cNvPicPr>
          <p:nvPr>
            <p:ph idx="1"/>
          </p:nvPr>
        </p:nvPicPr>
        <p:blipFill>
          <a:blip r:embed="rId4" cstate="print"/>
          <a:stretch>
            <a:fillRect/>
          </a:stretch>
        </p:blipFill>
        <p:spPr>
          <a:xfrm>
            <a:off x="2819400" y="1600200"/>
            <a:ext cx="3931920" cy="2621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371600"/>
          </a:xfrm>
        </p:spPr>
        <p:txBody>
          <a:bodyPr/>
          <a:lstStyle/>
          <a:p>
            <a:r>
              <a:rPr lang="en-US" dirty="0" smtClean="0">
                <a:solidFill>
                  <a:schemeClr val="tx1"/>
                </a:solidFill>
              </a:rPr>
              <a:t>Where In The World Is </a:t>
            </a:r>
            <a:br>
              <a:rPr lang="en-US" dirty="0" smtClean="0">
                <a:solidFill>
                  <a:schemeClr val="tx1"/>
                </a:solidFill>
              </a:rPr>
            </a:br>
            <a:r>
              <a:rPr lang="en-US" dirty="0" smtClean="0">
                <a:solidFill>
                  <a:schemeClr val="tx1"/>
                </a:solidFill>
              </a:rPr>
              <a:t>  Johnson County, Kansas?</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912148" y="2133600"/>
            <a:ext cx="6469852" cy="3657600"/>
          </a:xfrm>
          <a:prstGeom prst="rect">
            <a:avLst/>
          </a:prstGeom>
          <a:noFill/>
          <a:ln w="9525">
            <a:noFill/>
            <a:miter lim="800000"/>
            <a:headEnd/>
            <a:tailEnd/>
          </a:ln>
        </p:spPr>
      </p:pic>
      <p:sp>
        <p:nvSpPr>
          <p:cNvPr id="4" name="Left Arrow 3"/>
          <p:cNvSpPr/>
          <p:nvPr/>
        </p:nvSpPr>
        <p:spPr bwMode="auto">
          <a:xfrm rot="20978888">
            <a:off x="8366889" y="3347247"/>
            <a:ext cx="1143000" cy="241872"/>
          </a:xfrm>
          <a:prstGeom prst="leftArrow">
            <a:avLst/>
          </a:prstGeom>
          <a:solidFill>
            <a:srgbClr val="E8592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981200" y="1676400"/>
            <a:ext cx="2438400" cy="3505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Times New Roman" pitchFamily="18" charset="0"/>
              </a:rPr>
              <a:t>VEGETABLE</a:t>
            </a:r>
            <a:r>
              <a:rPr kumimoji="0" lang="en-US" sz="1600" b="1" i="0" u="none" strike="noStrike" cap="none" normalizeH="0" baseline="0" dirty="0" smtClean="0">
                <a:ln>
                  <a:noFill/>
                </a:ln>
                <a:solidFill>
                  <a:srgbClr val="000000"/>
                </a:solidFill>
                <a:effectLst/>
                <a:latin typeface="Times New Roman" pitchFamily="18" charset="0"/>
              </a:rPr>
              <a:t>=</a:t>
            </a:r>
            <a:r>
              <a:rPr kumimoji="0" lang="en-US" sz="1600" b="0" i="0" u="none" strike="noStrike" cap="none" normalizeH="0" baseline="0" dirty="0" smtClean="0">
                <a:ln>
                  <a:noFill/>
                </a:ln>
                <a:solidFill>
                  <a:srgbClr val="000000"/>
                </a:solidFill>
                <a:effectLst/>
                <a:latin typeface="Times New Roman" pitchFamily="18" charset="0"/>
              </a:rPr>
              <a:t> 1/2 Cup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CHOOSE 1 OF FOLLOWING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9966"/>
                </a:solidFill>
                <a:effectLst/>
                <a:latin typeface="Times New Roman" pitchFamily="18" charset="0"/>
              </a:rPr>
              <a:t>C</a:t>
            </a:r>
            <a:r>
              <a:rPr kumimoji="0" lang="en-US" sz="1400" b="1" i="0" u="none" strike="noStrike" cap="none" normalizeH="0" baseline="0" dirty="0" smtClean="0">
                <a:ln>
                  <a:noFill/>
                </a:ln>
                <a:solidFill>
                  <a:srgbClr val="0000FF"/>
                </a:solidFill>
                <a:effectLst/>
                <a:latin typeface="Times New Roman" pitchFamily="18" charset="0"/>
              </a:rPr>
              <a:t>H</a:t>
            </a:r>
            <a:r>
              <a:rPr kumimoji="0" lang="en-US" sz="1400" b="1" i="0" u="none" strike="noStrike" cap="none" normalizeH="0" baseline="0" dirty="0" smtClean="0">
                <a:ln>
                  <a:noFill/>
                </a:ln>
                <a:solidFill>
                  <a:srgbClr val="FF0000"/>
                </a:solidFill>
                <a:effectLst/>
                <a:latin typeface="Times New Roman" pitchFamily="18" charset="0"/>
              </a:rPr>
              <a:t>A</a:t>
            </a:r>
            <a:r>
              <a:rPr kumimoji="0" lang="en-US" sz="1400" b="1" i="0" u="none" strike="noStrike" cap="none" normalizeH="0" baseline="0" dirty="0" smtClean="0">
                <a:ln>
                  <a:noFill/>
                </a:ln>
                <a:solidFill>
                  <a:srgbClr val="339966"/>
                </a:solidFill>
                <a:effectLst/>
                <a:latin typeface="Times New Roman" pitchFamily="18" charset="0"/>
              </a:rPr>
              <a:t>M</a:t>
            </a:r>
            <a:r>
              <a:rPr kumimoji="0" lang="en-US" sz="1400" b="1" i="0" u="none" strike="noStrike" cap="none" normalizeH="0" baseline="0" dirty="0" smtClean="0">
                <a:ln>
                  <a:noFill/>
                </a:ln>
                <a:solidFill>
                  <a:srgbClr val="FFCC00"/>
                </a:solidFill>
                <a:effectLst/>
                <a:latin typeface="Times New Roman" pitchFamily="18" charset="0"/>
              </a:rPr>
              <a:t>P</a:t>
            </a:r>
            <a:r>
              <a:rPr kumimoji="0" lang="en-US" sz="1400" b="1" i="0" u="none" strike="noStrike" cap="none" normalizeH="0" baseline="0" dirty="0" smtClean="0">
                <a:ln>
                  <a:noFill/>
                </a:ln>
                <a:solidFill>
                  <a:srgbClr val="FF0000"/>
                </a:solidFill>
                <a:effectLst/>
                <a:latin typeface="Times New Roman" pitchFamily="18" charset="0"/>
              </a:rPr>
              <a:t>S</a:t>
            </a:r>
            <a:r>
              <a:rPr kumimoji="0" lang="en-US" sz="1400" b="1" i="0" u="none" strike="noStrike" cap="none" normalizeH="0" baseline="0" dirty="0" smtClean="0">
                <a:ln>
                  <a:noFill/>
                </a:ln>
                <a:solidFill>
                  <a:srgbClr val="0000FF"/>
                </a:solidFill>
                <a:effectLst/>
                <a:latin typeface="Times New Roman" pitchFamily="18" charset="0"/>
              </a:rPr>
              <a:t>S</a:t>
            </a:r>
            <a:endParaRPr kumimoji="0" lang="en-US" sz="1400" b="1"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APPROVED SELECTIONS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Broccoli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Brussels Sprouts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Carrots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Corn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Green Beans </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Times New Roman" pitchFamily="18" charset="0"/>
              </a:rPr>
              <a:t>Potatoes – any variety</a:t>
            </a:r>
            <a:endParaRPr kumimoji="0" lang="en-US" sz="14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rPr>
              <a:t>Vegetable Medley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rPr>
              <a:t>   </a:t>
            </a:r>
            <a:r>
              <a:rPr kumimoji="0" lang="en-US" sz="1000" b="1" i="0" u="none" strike="noStrike" cap="none" normalizeH="0" baseline="0" dirty="0" smtClean="0">
                <a:ln>
                  <a:noFill/>
                </a:ln>
                <a:solidFill>
                  <a:srgbClr val="000000"/>
                </a:solidFill>
                <a:effectLst/>
                <a:latin typeface="Times New Roman" pitchFamily="18" charset="0"/>
              </a:rPr>
              <a:t>*Note -  Vegetable selections subject to change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p:txBody>
      </p:sp>
      <p:sp>
        <p:nvSpPr>
          <p:cNvPr id="6" name="Text Box 2"/>
          <p:cNvSpPr txBox="1">
            <a:spLocks noChangeArrowheads="1"/>
          </p:cNvSpPr>
          <p:nvPr/>
        </p:nvSpPr>
        <p:spPr bwMode="auto">
          <a:xfrm>
            <a:off x="5635752" y="1676400"/>
            <a:ext cx="2441448" cy="35021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900" u="sng" dirty="0" smtClean="0">
              <a:solidFill>
                <a:srgbClr val="000000"/>
              </a:solidFill>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strike="noStrike" cap="none" normalizeH="0" baseline="0" dirty="0" smtClean="0">
                <a:ln>
                  <a:noFill/>
                </a:ln>
                <a:solidFill>
                  <a:srgbClr val="000000"/>
                </a:solidFill>
                <a:effectLst/>
                <a:latin typeface="Times New Roman" pitchFamily="18" charset="0"/>
              </a:rPr>
              <a:t>FRUIT </a:t>
            </a:r>
            <a:r>
              <a:rPr kumimoji="0" lang="en-US" sz="1400" b="1" i="0" strike="noStrike" cap="none" normalizeH="0" baseline="0" dirty="0" smtClean="0">
                <a:ln>
                  <a:noFill/>
                </a:ln>
                <a:solidFill>
                  <a:srgbClr val="000000"/>
                </a:solidFill>
                <a:effectLst/>
                <a:latin typeface="Times New Roman" pitchFamily="18" charset="0"/>
              </a:rPr>
              <a:t>=</a:t>
            </a:r>
            <a:endParaRPr kumimoji="0" lang="en-US" sz="1400" b="0" i="0"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strike="noStrike" cap="none" normalizeH="0" baseline="0" dirty="0" smtClean="0">
                <a:ln>
                  <a:noFill/>
                </a:ln>
                <a:solidFill>
                  <a:srgbClr val="000000"/>
                </a:solidFill>
                <a:effectLst/>
                <a:latin typeface="Times New Roman" pitchFamily="18" charset="0"/>
              </a:rPr>
              <a:t> 3/4 CUP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strike="noStrike" cap="none" normalizeH="0" baseline="0" dirty="0" smtClean="0">
                <a:ln>
                  <a:noFill/>
                </a:ln>
                <a:solidFill>
                  <a:srgbClr val="000000"/>
                </a:solidFill>
                <a:effectLst/>
                <a:latin typeface="Times New Roman" pitchFamily="18" charset="0"/>
              </a:rPr>
              <a:t> 1 PC WHOLE FRUIT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strike="noStrike" cap="none" normalizeH="0" baseline="0" dirty="0" smtClean="0">
                <a:ln>
                  <a:noFill/>
                </a:ln>
                <a:solidFill>
                  <a:srgbClr val="000000"/>
                </a:solidFill>
                <a:effectLst/>
                <a:latin typeface="Times New Roman" pitchFamily="18" charset="0"/>
              </a:rPr>
              <a:t>3/4 CUP JUICE</a:t>
            </a:r>
            <a:endParaRPr kumimoji="0" lang="en-US" sz="1200" b="0" i="0" u="sng"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CHOOSE 1 OF FOLLOWING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9966"/>
                </a:solidFill>
                <a:effectLst/>
                <a:latin typeface="Times New Roman" pitchFamily="18" charset="0"/>
              </a:rPr>
              <a:t>C</a:t>
            </a:r>
            <a:r>
              <a:rPr kumimoji="0" lang="en-US" sz="1200" b="1" i="0" u="none" strike="noStrike" cap="none" normalizeH="0" baseline="0" dirty="0" smtClean="0">
                <a:ln>
                  <a:noFill/>
                </a:ln>
                <a:solidFill>
                  <a:srgbClr val="0000FF"/>
                </a:solidFill>
                <a:effectLst/>
                <a:latin typeface="Times New Roman" pitchFamily="18" charset="0"/>
              </a:rPr>
              <a:t>H</a:t>
            </a:r>
            <a:r>
              <a:rPr kumimoji="0" lang="en-US" sz="1200" b="1" i="0" u="none" strike="noStrike" cap="none" normalizeH="0" baseline="0" dirty="0" smtClean="0">
                <a:ln>
                  <a:noFill/>
                </a:ln>
                <a:solidFill>
                  <a:srgbClr val="FF0000"/>
                </a:solidFill>
                <a:effectLst/>
                <a:latin typeface="Times New Roman" pitchFamily="18" charset="0"/>
              </a:rPr>
              <a:t>A</a:t>
            </a:r>
            <a:r>
              <a:rPr kumimoji="0" lang="en-US" sz="1200" b="1" i="0" u="none" strike="noStrike" cap="none" normalizeH="0" baseline="0" dirty="0" smtClean="0">
                <a:ln>
                  <a:noFill/>
                </a:ln>
                <a:solidFill>
                  <a:srgbClr val="339966"/>
                </a:solidFill>
                <a:effectLst/>
                <a:latin typeface="Times New Roman" pitchFamily="18" charset="0"/>
              </a:rPr>
              <a:t>M</a:t>
            </a:r>
            <a:r>
              <a:rPr kumimoji="0" lang="en-US" sz="1200" b="1" i="0" u="none" strike="noStrike" cap="none" normalizeH="0" baseline="0" dirty="0" smtClean="0">
                <a:ln>
                  <a:noFill/>
                </a:ln>
                <a:solidFill>
                  <a:srgbClr val="FFCC00"/>
                </a:solidFill>
                <a:effectLst/>
                <a:latin typeface="Times New Roman" pitchFamily="18" charset="0"/>
              </a:rPr>
              <a:t>P</a:t>
            </a:r>
            <a:r>
              <a:rPr kumimoji="0" lang="en-US" sz="1200" b="1" i="0" u="none" strike="noStrike" cap="none" normalizeH="0" baseline="0" dirty="0" smtClean="0">
                <a:ln>
                  <a:noFill/>
                </a:ln>
                <a:solidFill>
                  <a:srgbClr val="FF0000"/>
                </a:solidFill>
                <a:effectLst/>
                <a:latin typeface="Times New Roman" pitchFamily="18" charset="0"/>
              </a:rPr>
              <a:t>S</a:t>
            </a:r>
            <a:r>
              <a:rPr kumimoji="0" lang="en-US" sz="1200" b="1" i="0" u="none" strike="noStrike" cap="none" normalizeH="0" baseline="0" dirty="0" smtClean="0">
                <a:ln>
                  <a:noFill/>
                </a:ln>
                <a:solidFill>
                  <a:srgbClr val="0000FF"/>
                </a:solidFill>
                <a:effectLst/>
                <a:latin typeface="Times New Roman" pitchFamily="18" charset="0"/>
              </a:rPr>
              <a:t>S</a:t>
            </a:r>
            <a:r>
              <a:rPr kumimoji="0" lang="en-US" sz="1200" b="1" i="0" u="none" strike="noStrike" cap="none" normalizeH="0" baseline="0" dirty="0" smtClean="0">
                <a:ln>
                  <a:noFill/>
                </a:ln>
                <a:solidFill>
                  <a:srgbClr val="000000"/>
                </a:solidFill>
                <a:effectLst/>
                <a:latin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APPROVED SELECTIONS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 Apple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Banana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Orange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Pear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Fruit Cocktail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3/4 cup Mixed Melon Chunks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100% Fruit Juic</a:t>
            </a:r>
            <a:r>
              <a:rPr kumimoji="0" lang="en-US" sz="1100" b="0" i="0" u="none" strike="noStrike" cap="none" normalizeH="0" baseline="0" dirty="0" smtClean="0">
                <a:ln>
                  <a:noFill/>
                </a:ln>
                <a:solidFill>
                  <a:srgbClr val="000000"/>
                </a:solidFill>
                <a:effectLst/>
                <a:latin typeface="Times New Roman" pitchFamily="18" charset="0"/>
              </a:rPr>
              <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Times New Roman" pitchFamily="18" charset="0"/>
              </a:rPr>
              <a:t>Note -  Fruit  selections subject to change</a:t>
            </a:r>
            <a:endParaRPr kumimoji="0" lang="en-US" sz="1100" b="0" i="0" u="none" strike="noStrike" cap="none" normalizeH="0" baseline="0" dirty="0" smtClean="0">
              <a:ln>
                <a:noFill/>
              </a:ln>
              <a:solidFill>
                <a:schemeClr val="tx1"/>
              </a:solidFill>
              <a:effectLst/>
              <a:latin typeface="Arial" pitchFamily="34" charset="0"/>
            </a:endParaRPr>
          </a:p>
        </p:txBody>
      </p:sp>
      <p:sp>
        <p:nvSpPr>
          <p:cNvPr id="4" name="Title 3"/>
          <p:cNvSpPr>
            <a:spLocks noGrp="1"/>
          </p:cNvSpPr>
          <p:nvPr>
            <p:ph type="title"/>
          </p:nvPr>
        </p:nvSpPr>
        <p:spPr/>
        <p:txBody>
          <a:bodyPr/>
          <a:lstStyle/>
          <a:p>
            <a:r>
              <a:rPr lang="en-US" dirty="0" smtClean="0">
                <a:solidFill>
                  <a:srgbClr val="33FF00"/>
                </a:solidFill>
              </a:rPr>
              <a:t>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t> </a:t>
            </a:r>
            <a:r>
              <a:rPr lang="en-US" dirty="0" smtClean="0">
                <a:solidFill>
                  <a:schemeClr val="tx1"/>
                </a:solidFill>
              </a:rPr>
              <a:t>Lunch &amp; Dinner Choices</a:t>
            </a:r>
            <a:endParaRPr lang="en-US" dirty="0"/>
          </a:p>
        </p:txBody>
      </p:sp>
      <p:pic>
        <p:nvPicPr>
          <p:cNvPr id="5" name="Content Placeholder 3" descr="FRUIT BASKET.JPG"/>
          <p:cNvPicPr>
            <a:picLocks noChangeAspect="1"/>
          </p:cNvPicPr>
          <p:nvPr/>
        </p:nvPicPr>
        <p:blipFill>
          <a:blip r:embed="rId3" cstate="print"/>
          <a:stretch>
            <a:fillRect/>
          </a:stretch>
        </p:blipFill>
        <p:spPr>
          <a:xfrm>
            <a:off x="6019800" y="5029200"/>
            <a:ext cx="2743200" cy="1828800"/>
          </a:xfrm>
          <a:prstGeom prst="rect">
            <a:avLst/>
          </a:prstGeom>
        </p:spPr>
      </p:pic>
      <p:pic>
        <p:nvPicPr>
          <p:cNvPr id="7" name="Content Placeholder 3" descr="COLD SALAD.JPG"/>
          <p:cNvPicPr>
            <a:picLocks noChangeAspect="1"/>
          </p:cNvPicPr>
          <p:nvPr/>
        </p:nvPicPr>
        <p:blipFill>
          <a:blip r:embed="rId4" cstate="print"/>
          <a:stretch>
            <a:fillRect/>
          </a:stretch>
        </p:blipFill>
        <p:spPr>
          <a:xfrm>
            <a:off x="2209800" y="5029200"/>
            <a:ext cx="2743200" cy="18288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9600" y="457200"/>
            <a:ext cx="8229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0" cap="none" spc="0" normalizeH="0" baseline="0" noProof="0" dirty="0">
              <a:ln>
                <a:noFill/>
              </a:ln>
              <a:solidFill>
                <a:schemeClr val="tx2"/>
              </a:solidFill>
              <a:effectLst/>
              <a:uLnTx/>
              <a:uFillTx/>
              <a:latin typeface="+mj-lt"/>
              <a:ea typeface="+mj-ea"/>
              <a:cs typeface="+mj-cs"/>
            </a:endParaRPr>
          </a:p>
        </p:txBody>
      </p:sp>
      <p:sp>
        <p:nvSpPr>
          <p:cNvPr id="4" name="Title 3"/>
          <p:cNvSpPr>
            <a:spLocks noGrp="1"/>
          </p:cNvSpPr>
          <p:nvPr>
            <p:ph type="title"/>
          </p:nvPr>
        </p:nvSpPr>
        <p:spPr>
          <a:xfrm>
            <a:off x="152400" y="76200"/>
            <a:ext cx="8915400" cy="1143000"/>
          </a:xfrm>
          <a:ln>
            <a:noFill/>
          </a:ln>
        </p:spPr>
        <p:txBody>
          <a:bodyPr/>
          <a:lstStyle/>
          <a:p>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33FF00"/>
                </a:solidFill>
              </a:rPr>
              <a:t> C</a:t>
            </a:r>
            <a:r>
              <a:rPr lang="en-US" dirty="0" smtClean="0">
                <a:solidFill>
                  <a:srgbClr val="00B0F0"/>
                </a:solidFill>
              </a:rPr>
              <a:t>H</a:t>
            </a:r>
            <a:r>
              <a:rPr lang="en-US" dirty="0" smtClean="0">
                <a:solidFill>
                  <a:srgbClr val="FF0000"/>
                </a:solidFill>
              </a:rPr>
              <a:t>A</a:t>
            </a:r>
            <a:r>
              <a:rPr lang="en-US" dirty="0" smtClean="0">
                <a:solidFill>
                  <a:srgbClr val="33FF00"/>
                </a:solidFill>
              </a:rPr>
              <a:t>M</a:t>
            </a:r>
            <a:r>
              <a:rPr lang="en-US" dirty="0" smtClean="0">
                <a:solidFill>
                  <a:srgbClr val="FFA314"/>
                </a:solidFill>
              </a:rPr>
              <a:t>P</a:t>
            </a:r>
            <a:r>
              <a:rPr lang="en-US" dirty="0" smtClean="0">
                <a:solidFill>
                  <a:srgbClr val="FF0000"/>
                </a:solidFill>
              </a:rPr>
              <a:t>S</a:t>
            </a:r>
            <a:r>
              <a:rPr lang="en-US" dirty="0" smtClean="0">
                <a:solidFill>
                  <a:srgbClr val="00B0F0"/>
                </a:solidFill>
              </a:rPr>
              <a:t>S</a:t>
            </a:r>
            <a:r>
              <a:rPr lang="en-US" dirty="0" smtClean="0"/>
              <a:t> </a:t>
            </a:r>
            <a:br>
              <a:rPr lang="en-US" dirty="0" smtClean="0"/>
            </a:br>
            <a:r>
              <a:rPr lang="en-US" dirty="0" smtClean="0">
                <a:solidFill>
                  <a:schemeClr val="tx1"/>
                </a:solidFill>
              </a:rPr>
              <a:t>Special Menus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3200" dirty="0"/>
          </a:p>
        </p:txBody>
      </p:sp>
      <p:sp>
        <p:nvSpPr>
          <p:cNvPr id="1026" name="Text Box 2"/>
          <p:cNvSpPr txBox="1">
            <a:spLocks noChangeArrowheads="1"/>
          </p:cNvSpPr>
          <p:nvPr/>
        </p:nvSpPr>
        <p:spPr bwMode="auto">
          <a:xfrm>
            <a:off x="1143000" y="1600200"/>
            <a:ext cx="2441448" cy="35021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rPr>
              <a:t>  </a:t>
            </a:r>
            <a:endParaRPr kumimoji="0" lang="en-US" sz="2000" b="0" i="0" u="sng"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Times New Roman" pitchFamily="18" charset="0"/>
              </a:rPr>
              <a:t>Spaghetti and Meatballs Meal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1 cup cooked pasta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1/2 cup marinara sauce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3 -  1 oz meatballs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1 </a:t>
            </a:r>
            <a:r>
              <a:rPr kumimoji="0" lang="en-US" sz="1200" b="1" i="0" u="none" strike="noStrike" cap="none" normalizeH="0" baseline="0" dirty="0" smtClean="0">
                <a:ln>
                  <a:noFill/>
                </a:ln>
                <a:solidFill>
                  <a:srgbClr val="339966"/>
                </a:solidFill>
                <a:effectLst/>
                <a:latin typeface="Times New Roman" pitchFamily="18" charset="0"/>
              </a:rPr>
              <a:t>C</a:t>
            </a:r>
            <a:r>
              <a:rPr kumimoji="0" lang="en-US" sz="1200" b="1" i="0" u="none" strike="noStrike" cap="none" normalizeH="0" baseline="0" dirty="0" smtClean="0">
                <a:ln>
                  <a:noFill/>
                </a:ln>
                <a:solidFill>
                  <a:srgbClr val="0000FF"/>
                </a:solidFill>
                <a:effectLst/>
                <a:latin typeface="Times New Roman" pitchFamily="18" charset="0"/>
              </a:rPr>
              <a:t>H</a:t>
            </a:r>
            <a:r>
              <a:rPr kumimoji="0" lang="en-US" sz="1200" b="1" i="0" u="none" strike="noStrike" cap="none" normalizeH="0" baseline="0" dirty="0" smtClean="0">
                <a:ln>
                  <a:noFill/>
                </a:ln>
                <a:solidFill>
                  <a:srgbClr val="FF0000"/>
                </a:solidFill>
                <a:effectLst/>
                <a:latin typeface="Times New Roman" pitchFamily="18" charset="0"/>
              </a:rPr>
              <a:t>A</a:t>
            </a:r>
            <a:r>
              <a:rPr kumimoji="0" lang="en-US" sz="1200" b="1" i="0" u="none" strike="noStrike" cap="none" normalizeH="0" baseline="0" dirty="0" smtClean="0">
                <a:ln>
                  <a:noFill/>
                </a:ln>
                <a:solidFill>
                  <a:srgbClr val="339966"/>
                </a:solidFill>
                <a:effectLst/>
                <a:latin typeface="Times New Roman" pitchFamily="18" charset="0"/>
              </a:rPr>
              <a:t>M</a:t>
            </a:r>
            <a:r>
              <a:rPr kumimoji="0" lang="en-US" sz="1200" b="1" i="0" u="none" strike="noStrike" cap="none" normalizeH="0" baseline="0" dirty="0" smtClean="0">
                <a:ln>
                  <a:noFill/>
                </a:ln>
                <a:solidFill>
                  <a:srgbClr val="FFCC00"/>
                </a:solidFill>
                <a:effectLst/>
                <a:latin typeface="Times New Roman" pitchFamily="18" charset="0"/>
              </a:rPr>
              <a:t>P</a:t>
            </a:r>
            <a:r>
              <a:rPr kumimoji="0" lang="en-US" sz="1200" b="1" i="0" u="none" strike="noStrike" cap="none" normalizeH="0" baseline="0" dirty="0" smtClean="0">
                <a:ln>
                  <a:noFill/>
                </a:ln>
                <a:solidFill>
                  <a:srgbClr val="FF0000"/>
                </a:solidFill>
                <a:effectLst/>
                <a:latin typeface="Times New Roman" pitchFamily="18" charset="0"/>
              </a:rPr>
              <a:t>S</a:t>
            </a:r>
            <a:r>
              <a:rPr kumimoji="0" lang="en-US" sz="1200" b="1" i="0" u="none" strike="noStrike" cap="none" normalizeH="0" baseline="0" dirty="0" smtClean="0">
                <a:ln>
                  <a:noFill/>
                </a:ln>
                <a:solidFill>
                  <a:srgbClr val="0000FF"/>
                </a:solidFill>
                <a:effectLst/>
                <a:latin typeface="Times New Roman" pitchFamily="18" charset="0"/>
              </a:rPr>
              <a:t>S</a:t>
            </a:r>
            <a:r>
              <a:rPr kumimoji="0" lang="en-US" sz="1200" b="0" i="0" u="none" strike="noStrike" cap="none" normalizeH="0" baseline="0" dirty="0" smtClean="0">
                <a:ln>
                  <a:noFill/>
                </a:ln>
                <a:solidFill>
                  <a:srgbClr val="000000"/>
                </a:solidFill>
                <a:effectLst/>
                <a:latin typeface="Times New Roman" pitchFamily="18" charset="0"/>
              </a:rPr>
              <a:t>  side salad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3/4 cup assorted melon chunks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8 oz. 1% milk or soy milk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000000"/>
                </a:solidFill>
                <a:effectLst/>
                <a:latin typeface="Times New Roman" pitchFamily="18" charset="0"/>
              </a:rPr>
              <a:t>Pizza Meal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2 slices (thin crusts only)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plain cheese or veggie topped pizza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1 </a:t>
            </a:r>
            <a:r>
              <a:rPr kumimoji="0" lang="en-US" sz="1200" b="1" i="0" u="none" strike="noStrike" cap="none" normalizeH="0" baseline="0" dirty="0" smtClean="0">
                <a:ln>
                  <a:noFill/>
                </a:ln>
                <a:solidFill>
                  <a:srgbClr val="339966"/>
                </a:solidFill>
                <a:effectLst/>
                <a:latin typeface="Times New Roman" pitchFamily="18" charset="0"/>
              </a:rPr>
              <a:t>C</a:t>
            </a:r>
            <a:r>
              <a:rPr kumimoji="0" lang="en-US" sz="1200" b="1" i="0" u="none" strike="noStrike" cap="none" normalizeH="0" baseline="0" dirty="0" smtClean="0">
                <a:ln>
                  <a:noFill/>
                </a:ln>
                <a:solidFill>
                  <a:srgbClr val="0000FF"/>
                </a:solidFill>
                <a:effectLst/>
                <a:latin typeface="Times New Roman" pitchFamily="18" charset="0"/>
              </a:rPr>
              <a:t>H</a:t>
            </a:r>
            <a:r>
              <a:rPr kumimoji="0" lang="en-US" sz="1200" b="1" i="0" u="none" strike="noStrike" cap="none" normalizeH="0" baseline="0" dirty="0" smtClean="0">
                <a:ln>
                  <a:noFill/>
                </a:ln>
                <a:solidFill>
                  <a:srgbClr val="FF0000"/>
                </a:solidFill>
                <a:effectLst/>
                <a:latin typeface="Times New Roman" pitchFamily="18" charset="0"/>
              </a:rPr>
              <a:t>A</a:t>
            </a:r>
            <a:r>
              <a:rPr kumimoji="0" lang="en-US" sz="1200" b="1" i="0" u="none" strike="noStrike" cap="none" normalizeH="0" baseline="0" dirty="0" smtClean="0">
                <a:ln>
                  <a:noFill/>
                </a:ln>
                <a:solidFill>
                  <a:srgbClr val="339966"/>
                </a:solidFill>
                <a:effectLst/>
                <a:latin typeface="Times New Roman" pitchFamily="18" charset="0"/>
              </a:rPr>
              <a:t>M</a:t>
            </a:r>
            <a:r>
              <a:rPr kumimoji="0" lang="en-US" sz="1200" b="1" i="0" u="none" strike="noStrike" cap="none" normalizeH="0" baseline="0" dirty="0" smtClean="0">
                <a:ln>
                  <a:noFill/>
                </a:ln>
                <a:solidFill>
                  <a:srgbClr val="FFCC00"/>
                </a:solidFill>
                <a:effectLst/>
                <a:latin typeface="Times New Roman" pitchFamily="18" charset="0"/>
              </a:rPr>
              <a:t>P</a:t>
            </a:r>
            <a:r>
              <a:rPr kumimoji="0" lang="en-US" sz="1200" b="1" i="0" u="none" strike="noStrike" cap="none" normalizeH="0" baseline="0" dirty="0" smtClean="0">
                <a:ln>
                  <a:noFill/>
                </a:ln>
                <a:solidFill>
                  <a:srgbClr val="FF0000"/>
                </a:solidFill>
                <a:effectLst/>
                <a:latin typeface="Times New Roman" pitchFamily="18" charset="0"/>
              </a:rPr>
              <a:t>S</a:t>
            </a:r>
            <a:r>
              <a:rPr kumimoji="0" lang="en-US" sz="1200" b="1" i="0" u="none" strike="noStrike" cap="none" normalizeH="0" baseline="0" dirty="0" smtClean="0">
                <a:ln>
                  <a:noFill/>
                </a:ln>
                <a:solidFill>
                  <a:srgbClr val="0000FF"/>
                </a:solidFill>
                <a:effectLst/>
                <a:latin typeface="Times New Roman" pitchFamily="18" charset="0"/>
              </a:rPr>
              <a:t>S</a:t>
            </a:r>
            <a:r>
              <a:rPr kumimoji="0" lang="en-US" sz="1200" b="0" i="0" u="none" strike="noStrike" cap="none" normalizeH="0" baseline="0" dirty="0" smtClean="0">
                <a:ln>
                  <a:noFill/>
                </a:ln>
                <a:solidFill>
                  <a:srgbClr val="000000"/>
                </a:solidFill>
                <a:effectLst/>
                <a:latin typeface="Times New Roman" pitchFamily="18" charset="0"/>
              </a:rPr>
              <a:t> side salad (described above)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3/4 cup assorted melon chunks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8 oz. 1 % milk or soy milk</a:t>
            </a:r>
            <a:endParaRPr kumimoji="0" lang="en-US" sz="1200" b="0" i="0" u="none" strike="noStrike" cap="none" normalizeH="0" baseline="0" dirty="0" smtClean="0">
              <a:ln>
                <a:noFill/>
              </a:ln>
              <a:solidFill>
                <a:schemeClr val="tx1"/>
              </a:solidFill>
              <a:effectLst/>
              <a:latin typeface="Arial" pitchFamily="34" charset="0"/>
            </a:endParaRPr>
          </a:p>
        </p:txBody>
      </p:sp>
      <p:sp>
        <p:nvSpPr>
          <p:cNvPr id="7" name="Content Placeholder 2"/>
          <p:cNvSpPr txBox="1">
            <a:spLocks/>
          </p:cNvSpPr>
          <p:nvPr/>
        </p:nvSpPr>
        <p:spPr bwMode="auto">
          <a:xfrm>
            <a:off x="3811524" y="1600200"/>
            <a:ext cx="2438400" cy="3502152"/>
          </a:xfrm>
          <a:prstGeom prst="rect">
            <a:avLst/>
          </a:prstGeom>
          <a:ln w="25400" cap="flat" cmpd="sng" algn="ctr">
            <a:solidFill>
              <a:schemeClr val="bg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tx2"/>
              </a:buClr>
              <a:buSzTx/>
              <a:tabLst/>
              <a:defRPr/>
            </a:pPr>
            <a:r>
              <a:rPr kumimoji="0" lang="en-US" sz="3200" b="0" i="0" u="none" strike="noStrike" kern="0" cap="none" spc="0" normalizeH="0" baseline="0" noProof="0" dirty="0" smtClean="0">
                <a:ln>
                  <a:noFill/>
                </a:ln>
                <a:solidFill>
                  <a:schemeClr val="dk1"/>
                </a:solidFill>
                <a:effectLst/>
                <a:uLnTx/>
                <a:uFillTx/>
                <a:latin typeface="+mn-lt"/>
                <a:ea typeface="+mn-ea"/>
                <a:cs typeface="+mn-cs"/>
              </a:rPr>
              <a:t> </a:t>
            </a:r>
            <a:r>
              <a:rPr kumimoji="0" lang="en-US" sz="2400" b="0" i="0" u="none" strike="noStrike" kern="0" cap="none" spc="0" normalizeH="0" baseline="0" noProof="0" dirty="0" smtClean="0">
                <a:ln>
                  <a:noFill/>
                </a:ln>
                <a:solidFill>
                  <a:schemeClr val="bg1"/>
                </a:solidFill>
                <a:effectLst/>
                <a:uLnTx/>
                <a:uFillTx/>
                <a:latin typeface="+mn-lt"/>
                <a:ea typeface="+mn-ea"/>
                <a:cs typeface="+mn-cs"/>
              </a:rPr>
              <a:t> </a:t>
            </a:r>
            <a:r>
              <a:rPr kumimoji="0" lang="en-US" sz="1400" b="1" i="0" u="sng" strike="noStrike" kern="0" cap="none" spc="0" normalizeH="0" baseline="0" noProof="0" dirty="0" smtClean="0">
                <a:ln>
                  <a:noFill/>
                </a:ln>
                <a:solidFill>
                  <a:schemeClr val="accent4">
                    <a:lumMod val="10000"/>
                  </a:schemeClr>
                </a:solidFill>
                <a:effectLst/>
                <a:uLnTx/>
                <a:uFillTx/>
                <a:latin typeface="+mn-lt"/>
                <a:ea typeface="+mn-ea"/>
                <a:cs typeface="+mn-cs"/>
              </a:rPr>
              <a:t>Small </a:t>
            </a:r>
            <a:r>
              <a:rPr kumimoji="0" lang="en-US" sz="1400" b="1" i="0" u="sng" strike="noStrike" kern="0" cap="none" spc="0" normalizeH="0" baseline="0" noProof="0" dirty="0" err="1" smtClean="0">
                <a:ln>
                  <a:noFill/>
                </a:ln>
                <a:solidFill>
                  <a:schemeClr val="accent4">
                    <a:lumMod val="10000"/>
                  </a:schemeClr>
                </a:solidFill>
                <a:effectLst/>
                <a:uLnTx/>
                <a:uFillTx/>
                <a:latin typeface="+mn-lt"/>
                <a:ea typeface="+mn-ea"/>
                <a:cs typeface="+mn-cs"/>
              </a:rPr>
              <a:t>DiLusso</a:t>
            </a:r>
            <a:r>
              <a:rPr kumimoji="0" lang="en-US" sz="1400" b="1" i="0" u="sng" strike="noStrike" kern="0" cap="none" spc="0" normalizeH="0" baseline="0" noProof="0" dirty="0" smtClean="0">
                <a:ln>
                  <a:noFill/>
                </a:ln>
                <a:solidFill>
                  <a:schemeClr val="accent4">
                    <a:lumMod val="10000"/>
                  </a:schemeClr>
                </a:solidFill>
                <a:effectLst/>
                <a:uLnTx/>
                <a:uFillTx/>
                <a:latin typeface="+mn-lt"/>
                <a:ea typeface="+mn-ea"/>
                <a:cs typeface="+mn-cs"/>
              </a:rPr>
              <a:t> Chicken/Berry Salad</a:t>
            </a:r>
            <a:endParaRPr kumimoji="0" lang="en-US" sz="1400" b="1" i="0" u="none" strike="noStrike" kern="0" cap="none" spc="0" normalizeH="0" baseline="0" noProof="0" dirty="0" smtClean="0">
              <a:ln>
                <a:noFill/>
              </a:ln>
              <a:solidFill>
                <a:schemeClr val="accent4">
                  <a:lumMod val="10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Small pre-packaged </a:t>
            </a:r>
            <a:r>
              <a:rPr kumimoji="0" lang="en-US" sz="1400" b="0" i="0" u="none" strike="noStrike" kern="0" cap="none" spc="0" normalizeH="0" baseline="0" noProof="0" dirty="0" err="1" smtClean="0">
                <a:ln>
                  <a:noFill/>
                </a:ln>
                <a:solidFill>
                  <a:schemeClr val="accent4">
                    <a:lumMod val="10000"/>
                  </a:schemeClr>
                </a:solidFill>
                <a:effectLst/>
                <a:uLnTx/>
                <a:uFillTx/>
                <a:latin typeface="+mn-lt"/>
                <a:ea typeface="+mn-ea"/>
                <a:cs typeface="+mn-cs"/>
              </a:rPr>
              <a:t>DiLusso</a:t>
            </a: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 Salad +</a:t>
            </a: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Multigrain Dinner Roll +</a:t>
            </a: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3/4 cup melon Chunks or 1 whole fruit +</a:t>
            </a: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8 oz. 1 % milk OR soy milk</a:t>
            </a: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None/>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 </a:t>
            </a:r>
            <a:r>
              <a:rPr kumimoji="0" lang="en-US" sz="1400" b="1" i="0" u="none" strike="noStrike" kern="0" cap="none" spc="0" normalizeH="0" baseline="0" noProof="0" dirty="0" smtClean="0">
                <a:ln>
                  <a:noFill/>
                </a:ln>
                <a:solidFill>
                  <a:schemeClr val="accent4">
                    <a:lumMod val="10000"/>
                  </a:schemeClr>
                </a:solidFill>
                <a:effectLst/>
                <a:uLnTx/>
                <a:uFillTx/>
                <a:latin typeface="+mn-lt"/>
                <a:ea typeface="+mn-ea"/>
                <a:cs typeface="+mn-cs"/>
              </a:rPr>
              <a:t>*Note -  Fruit selections subject to change</a:t>
            </a:r>
            <a:endPar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None/>
              <a:tabLst/>
              <a:defRPr/>
            </a:pPr>
            <a:r>
              <a:rPr kumimoji="0" lang="en-US" sz="1400" b="0" i="0" u="none" strike="noStrike" kern="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endParaRPr kumimoji="0" lang="en-US" sz="1400" b="0" i="0" u="none" strike="noStrike" kern="0" cap="none" spc="0" normalizeH="0" baseline="0" noProof="0" dirty="0">
              <a:ln>
                <a:noFill/>
              </a:ln>
              <a:solidFill>
                <a:schemeClr val="dk1"/>
              </a:solidFill>
              <a:effectLst/>
              <a:uLnTx/>
              <a:uFillTx/>
              <a:latin typeface="+mn-lt"/>
              <a:ea typeface="+mn-ea"/>
              <a:cs typeface="+mn-cs"/>
            </a:endParaRPr>
          </a:p>
        </p:txBody>
      </p:sp>
      <p:pic>
        <p:nvPicPr>
          <p:cNvPr id="8" name="Picture 7" descr="CHAMPSS ppt 002.jpg"/>
          <p:cNvPicPr>
            <a:picLocks noChangeAspect="1"/>
          </p:cNvPicPr>
          <p:nvPr/>
        </p:nvPicPr>
        <p:blipFill>
          <a:blip r:embed="rId3" cstate="print"/>
          <a:stretch>
            <a:fillRect/>
          </a:stretch>
        </p:blipFill>
        <p:spPr>
          <a:xfrm>
            <a:off x="4244586" y="4541520"/>
            <a:ext cx="1569228" cy="2011680"/>
          </a:xfrm>
          <a:prstGeom prst="rect">
            <a:avLst/>
          </a:prstGeom>
        </p:spPr>
      </p:pic>
      <p:sp>
        <p:nvSpPr>
          <p:cNvPr id="9" name="Content Placeholder 2"/>
          <p:cNvSpPr txBox="1">
            <a:spLocks/>
          </p:cNvSpPr>
          <p:nvPr/>
        </p:nvSpPr>
        <p:spPr bwMode="auto">
          <a:xfrm>
            <a:off x="6477000" y="1600200"/>
            <a:ext cx="2438400" cy="3505200"/>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tx2"/>
              </a:buClr>
              <a:buSzTx/>
              <a:tabLst/>
              <a:defRPr/>
            </a:pPr>
            <a:endParaRPr kumimoji="0" lang="en-US" sz="1400" b="0" i="0" u="sng"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tx2"/>
              </a:buClr>
              <a:buSzTx/>
              <a:tabLst/>
              <a:defRPr/>
            </a:pPr>
            <a:r>
              <a:rPr kumimoji="0" lang="en-US" sz="1400" b="1" i="0" u="sng" strike="noStrike" kern="0" cap="none" spc="0" normalizeH="0" baseline="0" noProof="0" dirty="0" smtClean="0">
                <a:ln>
                  <a:noFill/>
                </a:ln>
                <a:solidFill>
                  <a:schemeClr val="accent4">
                    <a:lumMod val="10000"/>
                  </a:schemeClr>
                </a:solidFill>
                <a:effectLst/>
                <a:uLnTx/>
                <a:uFillTx/>
                <a:latin typeface="+mn-lt"/>
                <a:ea typeface="+mn-ea"/>
                <a:cs typeface="+mn-cs"/>
              </a:rPr>
              <a:t>Chinese Meals</a:t>
            </a: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1 cup of any approved entrée below </a:t>
            </a:r>
            <a:r>
              <a:rPr kumimoji="0" lang="en-US" sz="1400" b="1" i="0" u="none" strike="noStrike" kern="0" cap="none" spc="0" normalizeH="0" baseline="0" noProof="0" dirty="0" smtClean="0">
                <a:ln>
                  <a:noFill/>
                </a:ln>
                <a:solidFill>
                  <a:schemeClr val="accent4">
                    <a:lumMod val="10000"/>
                  </a:schemeClr>
                </a:solidFill>
                <a:effectLst/>
                <a:uLnTx/>
                <a:uFillTx/>
                <a:latin typeface="+mn-lt"/>
                <a:ea typeface="+mn-ea"/>
                <a:cs typeface="+mn-cs"/>
              </a:rPr>
              <a:t>+</a:t>
            </a:r>
            <a:endPar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1 cup of steamed rice </a:t>
            </a:r>
            <a:r>
              <a:rPr kumimoji="0" lang="en-US" sz="1400" b="1" i="0" u="none" strike="noStrike" kern="0" cap="none" spc="0" normalizeH="0" baseline="0" noProof="0" dirty="0" smtClean="0">
                <a:ln>
                  <a:noFill/>
                </a:ln>
                <a:solidFill>
                  <a:schemeClr val="accent4">
                    <a:lumMod val="10000"/>
                  </a:schemeClr>
                </a:solidFill>
                <a:effectLst/>
                <a:uLnTx/>
                <a:uFillTx/>
                <a:latin typeface="+mn-lt"/>
                <a:ea typeface="+mn-ea"/>
                <a:cs typeface="+mn-cs"/>
              </a:rPr>
              <a:t>+</a:t>
            </a:r>
            <a:endPar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Fortune cookie </a:t>
            </a:r>
            <a:r>
              <a:rPr kumimoji="0" lang="en-US" sz="1400" b="1" i="0" u="none" strike="noStrike" kern="0" cap="none" spc="0" normalizeH="0" baseline="0" noProof="0" dirty="0" smtClean="0">
                <a:ln>
                  <a:noFill/>
                </a:ln>
                <a:solidFill>
                  <a:schemeClr val="accent4">
                    <a:lumMod val="10000"/>
                  </a:schemeClr>
                </a:solidFill>
                <a:effectLst/>
                <a:uLnTx/>
                <a:uFillTx/>
                <a:latin typeface="+mn-lt"/>
                <a:ea typeface="+mn-ea"/>
                <a:cs typeface="+mn-cs"/>
              </a:rPr>
              <a:t>+</a:t>
            </a:r>
            <a:endPar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3/4 cup melon chunks or 1 whole fruit</a:t>
            </a: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Char char="•"/>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8 oz - 1% milk or soy milk</a:t>
            </a:r>
          </a:p>
          <a:p>
            <a:pPr marL="342900" marR="0" lvl="0" indent="-342900" algn="l" defTabSz="914400" rtl="0" eaLnBrk="0" fontAlgn="base" latinLnBrk="0" hangingPunct="0">
              <a:lnSpc>
                <a:spcPct val="100000"/>
              </a:lnSpc>
              <a:spcBef>
                <a:spcPct val="20000"/>
              </a:spcBef>
              <a:spcAft>
                <a:spcPct val="0"/>
              </a:spcAft>
              <a:buClr>
                <a:schemeClr val="tx2"/>
              </a:buClr>
              <a:buSzTx/>
              <a:tabLst/>
              <a:defRPr/>
            </a:pPr>
            <a:r>
              <a:rPr kumimoji="0" lang="en-US" sz="1400" b="0" i="0" u="none" strike="noStrike" kern="0" cap="none" spc="0" normalizeH="0" baseline="0" noProof="0" dirty="0" smtClean="0">
                <a:ln>
                  <a:noFill/>
                </a:ln>
                <a:solidFill>
                  <a:schemeClr val="accent4">
                    <a:lumMod val="10000"/>
                  </a:schemeClr>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tx2"/>
              </a:buClr>
              <a:buSzTx/>
              <a:buFont typeface="Times" pitchFamily="96" charset="0"/>
              <a:buNone/>
              <a:tabLst/>
              <a:defRPr/>
            </a:pPr>
            <a:r>
              <a:rPr kumimoji="0" lang="en-US" sz="3200" b="0" i="0" u="none" strike="noStrike" kern="0" cap="none" spc="0" normalizeH="0" baseline="0" noProof="0" dirty="0" smtClean="0">
                <a:ln>
                  <a:noFill/>
                </a:ln>
                <a:solidFill>
                  <a:schemeClr val="dk1"/>
                </a:solidFill>
                <a:effectLst/>
                <a:uLnTx/>
                <a:uFillTx/>
                <a:latin typeface="+mn-lt"/>
                <a:ea typeface="+mn-ea"/>
                <a:cs typeface="+mn-cs"/>
              </a:rPr>
              <a:t> </a:t>
            </a:r>
          </a:p>
        </p:txBody>
      </p:sp>
      <p:pic>
        <p:nvPicPr>
          <p:cNvPr id="4100" name="Picture 4" descr="C:\Users\Betty\AppData\Local\Microsoft\Windows\Temporary Internet Files\Content.IE5\WMQGVM4W\MPPH02871J0000[1].jpg"/>
          <p:cNvPicPr>
            <a:picLocks noChangeAspect="1" noChangeArrowheads="1"/>
          </p:cNvPicPr>
          <p:nvPr/>
        </p:nvPicPr>
        <p:blipFill>
          <a:blip r:embed="rId4" cstate="print"/>
          <a:srcRect/>
          <a:stretch>
            <a:fillRect/>
          </a:stretch>
        </p:blipFill>
        <p:spPr bwMode="auto">
          <a:xfrm>
            <a:off x="6934201" y="4267200"/>
            <a:ext cx="1556657" cy="2011680"/>
          </a:xfrm>
          <a:prstGeom prst="rect">
            <a:avLst/>
          </a:prstGeom>
          <a:noFill/>
        </p:spPr>
      </p:pic>
      <p:pic>
        <p:nvPicPr>
          <p:cNvPr id="12" name="Content Placeholder 6" descr="GIGI2.JPG"/>
          <p:cNvPicPr>
            <a:picLocks noChangeAspect="1"/>
          </p:cNvPicPr>
          <p:nvPr/>
        </p:nvPicPr>
        <p:blipFill>
          <a:blip r:embed="rId5" cstate="print"/>
          <a:stretch>
            <a:fillRect/>
          </a:stretch>
        </p:blipFill>
        <p:spPr bwMode="auto">
          <a:xfrm>
            <a:off x="1676400" y="4800600"/>
            <a:ext cx="1524000" cy="201168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00200"/>
            <a:ext cx="6934200" cy="3276600"/>
          </a:xfrm>
        </p:spPr>
        <p:txBody>
          <a:bodyPr>
            <a:prstTxWarp prst="textPlain">
              <a:avLst>
                <a:gd name="adj" fmla="val 50745"/>
              </a:avLst>
            </a:prstTxWarp>
          </a:bodyPr>
          <a:lstStyle/>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Marketing &amp; Communications</a:t>
            </a:r>
          </a:p>
          <a:p>
            <a:pPr algn="ctr">
              <a:buNone/>
            </a:pPr>
            <a:r>
              <a:rPr lang="en-US" dirty="0" smtClean="0">
                <a:effectLst>
                  <a:reflection blurRad="6350" stA="60000" endA="900" endPos="60000" dist="29997" dir="5400000" sy="-100000" algn="bl" rotWithShape="0"/>
                </a:effectLst>
                <a:latin typeface="+mj-lt"/>
              </a:rPr>
              <a:t> </a:t>
            </a:r>
          </a:p>
          <a:p>
            <a:pPr algn="ctr">
              <a:buNone/>
            </a:pPr>
            <a:r>
              <a:rPr lang="en-US" dirty="0" smtClean="0">
                <a:solidFill>
                  <a:srgbClr val="33FF00"/>
                </a:solidFill>
                <a:latin typeface="+mj-lt"/>
              </a:rPr>
              <a:t>C</a:t>
            </a:r>
            <a:r>
              <a:rPr lang="en-US" dirty="0" smtClean="0">
                <a:solidFill>
                  <a:srgbClr val="00B0F0"/>
                </a:solidFill>
                <a:latin typeface="+mj-lt"/>
              </a:rPr>
              <a:t>H</a:t>
            </a:r>
            <a:r>
              <a:rPr lang="en-US" dirty="0" smtClean="0">
                <a:solidFill>
                  <a:srgbClr val="FF0000"/>
                </a:solidFill>
                <a:latin typeface="+mj-lt"/>
              </a:rPr>
              <a:t>A</a:t>
            </a:r>
            <a:r>
              <a:rPr lang="en-US" dirty="0" smtClean="0">
                <a:solidFill>
                  <a:srgbClr val="33FF00"/>
                </a:solidFill>
                <a:latin typeface="+mj-lt"/>
              </a:rPr>
              <a:t>M</a:t>
            </a:r>
            <a:r>
              <a:rPr lang="en-US" dirty="0" smtClean="0">
                <a:solidFill>
                  <a:srgbClr val="FFA314"/>
                </a:solidFill>
                <a:latin typeface="+mj-lt"/>
              </a:rPr>
              <a:t>P</a:t>
            </a:r>
            <a:r>
              <a:rPr lang="en-US" dirty="0" smtClean="0">
                <a:solidFill>
                  <a:srgbClr val="FF0000"/>
                </a:solidFill>
                <a:latin typeface="+mj-lt"/>
              </a:rPr>
              <a:t>S</a:t>
            </a:r>
            <a:r>
              <a:rPr lang="en-US" dirty="0" smtClean="0">
                <a:solidFill>
                  <a:srgbClr val="00B0F0"/>
                </a:solidFill>
                <a:latin typeface="+mj-lt"/>
              </a:rPr>
              <a:t>S</a:t>
            </a:r>
            <a:endParaRPr lang="en-US" dirty="0">
              <a:effectLst>
                <a:reflection blurRad="6350" stA="60000" endA="900" endPos="60000" dist="29997" dir="5400000" sy="-100000" algn="bl" rotWithShape="0"/>
              </a:effectLst>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Grp="1"/>
          </p:cNvSpPr>
          <p:nvPr>
            <p:ph type="title"/>
          </p:nvPr>
        </p:nvSpPr>
        <p:spPr>
          <a:prstGeom prst="rect">
            <a:avLst/>
          </a:prstGeom>
        </p:spPr>
        <p:txBody>
          <a:bodyPr/>
          <a:lstStyle/>
          <a:p>
            <a:pPr lvl="0" algn="ctr">
              <a:defRPr/>
            </a:pPr>
            <a:r>
              <a:rPr lang="en-US" sz="4400" b="1" kern="0" noProof="0" dirty="0" smtClean="0">
                <a:solidFill>
                  <a:schemeClr val="tx1"/>
                </a:solidFill>
                <a:latin typeface="+mj-lt"/>
                <a:ea typeface="+mj-ea"/>
                <a:cs typeface="+mj-cs"/>
              </a:rPr>
              <a:t>Marketing Strategies</a:t>
            </a:r>
            <a:endParaRPr kumimoji="0" lang="en-US" sz="4400" b="1" i="0" u="none" strike="noStrike" kern="0" cap="none" spc="0" normalizeH="0" baseline="0" noProof="0" dirty="0">
              <a:ln>
                <a:noFill/>
              </a:ln>
              <a:solidFill>
                <a:schemeClr val="tx1"/>
              </a:solidFill>
              <a:effectLst/>
              <a:uLnTx/>
              <a:uFillTx/>
              <a:latin typeface="+mj-lt"/>
              <a:ea typeface="+mj-ea"/>
              <a:cs typeface="+mj-cs"/>
            </a:endParaRPr>
          </a:p>
        </p:txBody>
      </p:sp>
      <p:sp>
        <p:nvSpPr>
          <p:cNvPr id="7" name="Content Placeholder 6"/>
          <p:cNvSpPr>
            <a:spLocks noGrp="1"/>
          </p:cNvSpPr>
          <p:nvPr>
            <p:ph idx="1"/>
          </p:nvPr>
        </p:nvSpPr>
        <p:spPr>
          <a:xfrm>
            <a:off x="1752600" y="1676400"/>
            <a:ext cx="7239000" cy="4572000"/>
          </a:xfrm>
        </p:spPr>
        <p:txBody>
          <a:bodyPr/>
          <a:lstStyle/>
          <a:p>
            <a:endParaRPr lang="en-US" dirty="0" smtClean="0">
              <a:latin typeface="+mj-lt"/>
            </a:endParaRPr>
          </a:p>
          <a:p>
            <a:r>
              <a:rPr lang="en-US" dirty="0" smtClean="0">
                <a:latin typeface="+mj-lt"/>
              </a:rPr>
              <a:t>Presentations</a:t>
            </a:r>
          </a:p>
          <a:p>
            <a:r>
              <a:rPr lang="en-US" dirty="0" smtClean="0">
                <a:latin typeface="+mj-lt"/>
              </a:rPr>
              <a:t>Senior Quest</a:t>
            </a:r>
          </a:p>
          <a:p>
            <a:r>
              <a:rPr lang="en-US" dirty="0" smtClean="0">
                <a:latin typeface="+mj-lt"/>
              </a:rPr>
              <a:t>WORD OF MOUTH</a:t>
            </a:r>
          </a:p>
          <a:p>
            <a:r>
              <a:rPr lang="en-US" dirty="0" smtClean="0">
                <a:latin typeface="+mj-lt"/>
              </a:rPr>
              <a:t>Area Agency on Aging</a:t>
            </a:r>
            <a:endParaRPr lang="en-US" dirty="0">
              <a:latin typeface="+mj-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Grp="1"/>
          </p:cNvSpPr>
          <p:nvPr>
            <p:ph type="title"/>
          </p:nvPr>
        </p:nvSpPr>
        <p:spPr>
          <a:prstGeom prst="rect">
            <a:avLst/>
          </a:prstGeom>
        </p:spPr>
        <p:txBody>
          <a:bodyPr/>
          <a:lstStyle/>
          <a:p>
            <a:pPr lvl="0" algn="ctr">
              <a:defRPr/>
            </a:pPr>
            <a:r>
              <a:rPr lang="en-US" sz="4400" b="1" kern="0" noProof="0" dirty="0" smtClean="0">
                <a:solidFill>
                  <a:schemeClr val="tx1"/>
                </a:solidFill>
                <a:latin typeface="+mj-lt"/>
                <a:ea typeface="+mj-ea"/>
                <a:cs typeface="+mj-cs"/>
              </a:rPr>
              <a:t>Enrollment Announcement</a:t>
            </a:r>
            <a:endParaRPr kumimoji="0" lang="en-US" sz="4400" b="1" i="0" u="none" strike="noStrike" kern="0" cap="none" spc="0" normalizeH="0" baseline="0" noProof="0" dirty="0">
              <a:ln>
                <a:noFill/>
              </a:ln>
              <a:solidFill>
                <a:schemeClr val="tx1"/>
              </a:solidFill>
              <a:effectLst/>
              <a:uLnTx/>
              <a:uFillTx/>
              <a:latin typeface="+mj-lt"/>
              <a:ea typeface="+mj-ea"/>
              <a:cs typeface="+mj-cs"/>
            </a:endParaRPr>
          </a:p>
        </p:txBody>
      </p:sp>
      <p:pic>
        <p:nvPicPr>
          <p:cNvPr id="5" name="Picture 6"/>
          <p:cNvPicPr>
            <a:picLocks noGrp="1" noChangeAspect="1" noChangeArrowheads="1"/>
          </p:cNvPicPr>
          <p:nvPr>
            <p:ph idx="1"/>
          </p:nvPr>
        </p:nvPicPr>
        <p:blipFill>
          <a:blip r:embed="rId3" cstate="print"/>
          <a:srcRect/>
          <a:stretch>
            <a:fillRect/>
          </a:stretch>
        </p:blipFill>
        <p:spPr bwMode="auto">
          <a:xfrm>
            <a:off x="3144259" y="1828800"/>
            <a:ext cx="3408941"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SCF5164.JPG"/>
          <p:cNvPicPr>
            <a:picLocks noGrp="1" noChangeAspect="1"/>
          </p:cNvPicPr>
          <p:nvPr>
            <p:ph type="pic" idx="1"/>
          </p:nvPr>
        </p:nvPicPr>
        <p:blipFill>
          <a:blip r:embed="rId3" cstate="print"/>
          <a:srcRect l="5556" r="5556"/>
          <a:stretch>
            <a:fillRect/>
          </a:stretch>
        </p:blipFill>
        <p:spPr>
          <a:xfrm>
            <a:off x="2057400" y="1123950"/>
            <a:ext cx="5715000" cy="4286250"/>
          </a:xfrm>
        </p:spPr>
      </p:pic>
      <p:sp>
        <p:nvSpPr>
          <p:cNvPr id="4" name="Text Placeholder 3"/>
          <p:cNvSpPr>
            <a:spLocks noGrp="1"/>
          </p:cNvSpPr>
          <p:nvPr>
            <p:ph type="body" sz="half" idx="2"/>
          </p:nvPr>
        </p:nvSpPr>
        <p:spPr>
          <a:xfrm>
            <a:off x="1905000" y="5715000"/>
            <a:ext cx="5486400" cy="804862"/>
          </a:xfrm>
        </p:spPr>
        <p:txBody>
          <a:bodyPr/>
          <a:lstStyle/>
          <a:p>
            <a:pPr algn="ctr"/>
            <a:r>
              <a:rPr lang="en-US" sz="3600" b="1" dirty="0" smtClean="0">
                <a:latin typeface="+mj-lt"/>
              </a:rPr>
              <a:t>Senior Quest</a:t>
            </a:r>
            <a:endParaRPr lang="en-US" sz="3600" b="1" dirty="0">
              <a:latin typeface="+mj-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Rectangle 9"/>
          <p:cNvSpPr>
            <a:spLocks noChangeArrowheads="1"/>
          </p:cNvSpPr>
          <p:nvPr/>
        </p:nvSpPr>
        <p:spPr bwMode="auto">
          <a:xfrm>
            <a:off x="6477000" y="3733800"/>
            <a:ext cx="3810000" cy="990600"/>
          </a:xfrm>
          <a:prstGeom prst="rect">
            <a:avLst/>
          </a:prstGeom>
          <a:noFill/>
          <a:ln w="9525">
            <a:noFill/>
            <a:miter lim="800000"/>
            <a:headEnd/>
            <a:tailEnd/>
          </a:ln>
        </p:spPr>
        <p:txBody>
          <a:bodyPr/>
          <a:lstStyle/>
          <a:p>
            <a:pPr marL="742950" lvl="1" indent="-285750" eaLnBrk="1" hangingPunct="1">
              <a:lnSpc>
                <a:spcPct val="90000"/>
              </a:lnSpc>
              <a:spcBef>
                <a:spcPct val="20000"/>
              </a:spcBef>
              <a:buClr>
                <a:schemeClr val="accent2"/>
              </a:buClr>
              <a:buFont typeface="Times" pitchFamily="96" charset="0"/>
              <a:buChar char="•"/>
            </a:pPr>
            <a:endParaRPr lang="en-US" sz="2000" b="1" dirty="0" smtClean="0">
              <a:solidFill>
                <a:srgbClr val="FF0000"/>
              </a:solidFill>
              <a:latin typeface="Times" pitchFamily="96" charset="0"/>
              <a:hlinkClick r:id="rId3"/>
            </a:endParaRPr>
          </a:p>
        </p:txBody>
      </p:sp>
      <p:graphicFrame>
        <p:nvGraphicFramePr>
          <p:cNvPr id="9" name="Diagram 8"/>
          <p:cNvGraphicFramePr/>
          <p:nvPr/>
        </p:nvGraphicFramePr>
        <p:xfrm>
          <a:off x="1219200" y="1524000"/>
          <a:ext cx="72390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447800" y="0"/>
            <a:ext cx="6096000" cy="1446550"/>
          </a:xfrm>
          <a:prstGeom prst="rect">
            <a:avLst/>
          </a:prstGeom>
          <a:noFill/>
        </p:spPr>
        <p:txBody>
          <a:bodyPr wrap="square" rtlCol="0">
            <a:spAutoFit/>
          </a:bodyPr>
          <a:lstStyle/>
          <a:p>
            <a:pPr lvl="0" algn="ctr"/>
            <a:r>
              <a:rPr lang="en-US" sz="4400" b="1" dirty="0" smtClean="0"/>
              <a:t>Accessing </a:t>
            </a:r>
            <a:r>
              <a:rPr lang="en-US" sz="4400" dirty="0" smtClean="0">
                <a:solidFill>
                  <a:srgbClr val="33FF00"/>
                </a:solidFill>
              </a:rPr>
              <a:t>C</a:t>
            </a:r>
            <a:r>
              <a:rPr lang="en-US" sz="4400" dirty="0" smtClean="0">
                <a:solidFill>
                  <a:srgbClr val="00B0F0"/>
                </a:solidFill>
              </a:rPr>
              <a:t>H</a:t>
            </a:r>
            <a:r>
              <a:rPr lang="en-US" sz="4400" dirty="0" smtClean="0">
                <a:solidFill>
                  <a:srgbClr val="FF0000"/>
                </a:solidFill>
              </a:rPr>
              <a:t>A</a:t>
            </a:r>
            <a:r>
              <a:rPr lang="en-US" sz="4400" dirty="0" smtClean="0">
                <a:solidFill>
                  <a:srgbClr val="33FF00"/>
                </a:solidFill>
              </a:rPr>
              <a:t>M</a:t>
            </a:r>
            <a:r>
              <a:rPr lang="en-US" sz="4400" dirty="0" smtClean="0">
                <a:solidFill>
                  <a:srgbClr val="FFA314"/>
                </a:solidFill>
              </a:rPr>
              <a:t>P</a:t>
            </a:r>
            <a:r>
              <a:rPr lang="en-US" sz="4400" dirty="0" smtClean="0">
                <a:solidFill>
                  <a:srgbClr val="FF0000"/>
                </a:solidFill>
              </a:rPr>
              <a:t>S</a:t>
            </a:r>
            <a:r>
              <a:rPr lang="en-US" sz="4400" dirty="0" smtClean="0">
                <a:solidFill>
                  <a:srgbClr val="00B0F0"/>
                </a:solidFill>
              </a:rPr>
              <a:t>S</a:t>
            </a:r>
          </a:p>
          <a:p>
            <a:pPr algn="ctr"/>
            <a:r>
              <a:rPr lang="en-US" sz="4400" b="1" dirty="0" smtClean="0"/>
              <a:t>Information</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68617"/>
                                        </p:tgtEl>
                                        <p:attrNameLst>
                                          <p:attrName>style.visibility</p:attrName>
                                        </p:attrNameLst>
                                      </p:cBhvr>
                                      <p:to>
                                        <p:strVal val="visible"/>
                                      </p:to>
                                    </p:set>
                                    <p:animEffect transition="in" filter="dissolve">
                                      <p:cBhvr>
                                        <p:cTn id="7" dur="500"/>
                                        <p:tgtEl>
                                          <p:spTgt spid="6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76400"/>
            <a:ext cx="6934200" cy="2514600"/>
          </a:xfrm>
        </p:spPr>
        <p:txBody>
          <a:bodyPr>
            <a:prstTxWarp prst="textPlain">
              <a:avLst>
                <a:gd name="adj" fmla="val 50745"/>
              </a:avLst>
            </a:prstTxWarp>
          </a:bodyPr>
          <a:lstStyle/>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Measuring Results</a:t>
            </a:r>
            <a:endParaRPr lang="en-US" dirty="0">
              <a:effectLst>
                <a:reflection blurRad="6350" stA="60000" endA="900" endPos="60000" dist="29997" dir="5400000" sy="-100000" algn="bl" rotWithShape="0"/>
              </a:effectLst>
              <a:latin typeface="+mj-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Survey Results</a:t>
            </a:r>
            <a:endParaRPr lang="en-US" dirty="0">
              <a:solidFill>
                <a:schemeClr val="tx1"/>
              </a:solidFill>
            </a:endParaRPr>
          </a:p>
        </p:txBody>
      </p:sp>
      <p:sp>
        <p:nvSpPr>
          <p:cNvPr id="3" name="Content Placeholder 2"/>
          <p:cNvSpPr>
            <a:spLocks noGrp="1"/>
          </p:cNvSpPr>
          <p:nvPr>
            <p:ph sz="half" idx="1"/>
          </p:nvPr>
        </p:nvSpPr>
        <p:spPr>
          <a:xfrm>
            <a:off x="1219200" y="1447800"/>
            <a:ext cx="6781800" cy="1066800"/>
          </a:xfrm>
        </p:spPr>
        <p:txBody>
          <a:bodyPr/>
          <a:lstStyle/>
          <a:p>
            <a:endParaRPr lang="en-US" b="1" i="1" dirty="0" smtClean="0"/>
          </a:p>
          <a:p>
            <a:pPr algn="ctr">
              <a:buNone/>
            </a:pPr>
            <a:r>
              <a:rPr lang="en-US" b="1" i="1" dirty="0" smtClean="0"/>
              <a:t>I feel my health has improved since I began eating CHAMPSS meals.</a:t>
            </a:r>
            <a:endParaRPr lang="en-US" b="1" i="1" dirty="0"/>
          </a:p>
        </p:txBody>
      </p:sp>
      <p:graphicFrame>
        <p:nvGraphicFramePr>
          <p:cNvPr id="5" name="Content Placeholder 4"/>
          <p:cNvGraphicFramePr>
            <a:graphicFrameLocks noGrp="1"/>
          </p:cNvGraphicFramePr>
          <p:nvPr>
            <p:ph sz="half" idx="2"/>
          </p:nvPr>
        </p:nvGraphicFramePr>
        <p:xfrm>
          <a:off x="2514600" y="3276600"/>
          <a:ext cx="64770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Survey Results</a:t>
            </a:r>
            <a:endParaRPr lang="en-US" dirty="0"/>
          </a:p>
        </p:txBody>
      </p:sp>
      <p:sp>
        <p:nvSpPr>
          <p:cNvPr id="3" name="Content Placeholder 2"/>
          <p:cNvSpPr>
            <a:spLocks noGrp="1"/>
          </p:cNvSpPr>
          <p:nvPr>
            <p:ph sz="half" idx="1"/>
          </p:nvPr>
        </p:nvSpPr>
        <p:spPr>
          <a:xfrm>
            <a:off x="1219200" y="1524000"/>
            <a:ext cx="7391400" cy="914400"/>
          </a:xfrm>
        </p:spPr>
        <p:txBody>
          <a:bodyPr/>
          <a:lstStyle/>
          <a:p>
            <a:pPr algn="ctr">
              <a:buNone/>
            </a:pPr>
            <a:r>
              <a:rPr lang="en-US" b="1" i="1" dirty="0" smtClean="0"/>
              <a:t>It is easy to re-load my card with meals</a:t>
            </a:r>
            <a:r>
              <a:rPr lang="en-US" i="1" dirty="0" smtClean="0"/>
              <a:t>.</a:t>
            </a:r>
            <a:endParaRPr lang="en-US" i="1" dirty="0"/>
          </a:p>
        </p:txBody>
      </p:sp>
      <p:graphicFrame>
        <p:nvGraphicFramePr>
          <p:cNvPr id="6" name="Content Placeholder 5"/>
          <p:cNvGraphicFramePr>
            <a:graphicFrameLocks noGrp="1"/>
          </p:cNvGraphicFramePr>
          <p:nvPr>
            <p:ph sz="half" idx="2"/>
          </p:nvPr>
        </p:nvGraphicFramePr>
        <p:xfrm>
          <a:off x="1981200" y="2362200"/>
          <a:ext cx="59436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295400" y="2286000"/>
          <a:ext cx="7543800" cy="414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315200" cy="1524000"/>
          </a:xfrm>
        </p:spPr>
        <p:txBody>
          <a:bodyPr/>
          <a:lstStyle/>
          <a:p>
            <a:pPr algn="ctr"/>
            <a:r>
              <a:rPr lang="en-US" sz="4400" dirty="0" smtClean="0">
                <a:solidFill>
                  <a:schemeClr val="tx1"/>
                </a:solidFill>
              </a:rPr>
              <a:t>Johnson County </a:t>
            </a:r>
            <a:br>
              <a:rPr lang="en-US" sz="4400" dirty="0" smtClean="0">
                <a:solidFill>
                  <a:schemeClr val="tx1"/>
                </a:solidFill>
              </a:rPr>
            </a:br>
            <a:r>
              <a:rPr lang="en-US" sz="4000" dirty="0" smtClean="0">
                <a:solidFill>
                  <a:schemeClr val="tx1"/>
                </a:solidFill>
              </a:rPr>
              <a:t>Human Services Department</a:t>
            </a:r>
            <a:endParaRPr lang="en-US" sz="4400" dirty="0">
              <a:solidFill>
                <a:schemeClr val="tx1"/>
              </a:solidFill>
            </a:endParaRPr>
          </a:p>
        </p:txBody>
      </p:sp>
      <p:sp>
        <p:nvSpPr>
          <p:cNvPr id="3" name="TextBox 2"/>
          <p:cNvSpPr txBox="1"/>
          <p:nvPr/>
        </p:nvSpPr>
        <p:spPr>
          <a:xfrm>
            <a:off x="1219200" y="2286000"/>
            <a:ext cx="7467600" cy="1200329"/>
          </a:xfrm>
          <a:prstGeom prst="rect">
            <a:avLst/>
          </a:prstGeom>
          <a:noFill/>
        </p:spPr>
        <p:txBody>
          <a:bodyPr wrap="square" rtlCol="0">
            <a:spAutoFit/>
          </a:bodyPr>
          <a:lstStyle/>
          <a:p>
            <a:r>
              <a:rPr lang="en-US" dirty="0" smtClean="0"/>
              <a:t>.</a:t>
            </a:r>
          </a:p>
          <a:p>
            <a:endParaRPr lang="en-US" dirty="0" smtClean="0"/>
          </a:p>
          <a:p>
            <a:endParaRPr lang="en-US" dirty="0"/>
          </a:p>
        </p:txBody>
      </p:sp>
      <p:pic>
        <p:nvPicPr>
          <p:cNvPr id="9" name="Picture Placeholder 8" descr="12x6.JPG"/>
          <p:cNvPicPr>
            <a:picLocks noGrp="1" noChangeAspect="1"/>
          </p:cNvPicPr>
          <p:nvPr>
            <p:ph type="pic" idx="1"/>
          </p:nvPr>
        </p:nvPicPr>
        <p:blipFill>
          <a:blip r:embed="rId3" cstate="print"/>
          <a:srcRect l="16667" r="16667"/>
          <a:stretch>
            <a:fillRect/>
          </a:stretch>
        </p:blipFill>
        <p:spPr>
          <a:xfrm>
            <a:off x="2590800" y="2133600"/>
            <a:ext cx="5257800" cy="3657600"/>
          </a:xfrm>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Survey Results</a:t>
            </a:r>
            <a:endParaRPr lang="en-US" dirty="0"/>
          </a:p>
        </p:txBody>
      </p:sp>
      <p:sp>
        <p:nvSpPr>
          <p:cNvPr id="3" name="Content Placeholder 2"/>
          <p:cNvSpPr>
            <a:spLocks noGrp="1"/>
          </p:cNvSpPr>
          <p:nvPr>
            <p:ph sz="half" idx="1"/>
          </p:nvPr>
        </p:nvSpPr>
        <p:spPr>
          <a:xfrm>
            <a:off x="1219200" y="1524000"/>
            <a:ext cx="7391400" cy="914400"/>
          </a:xfrm>
        </p:spPr>
        <p:txBody>
          <a:bodyPr/>
          <a:lstStyle/>
          <a:p>
            <a:pPr>
              <a:buNone/>
            </a:pPr>
            <a:r>
              <a:rPr lang="en-US" b="1" i="1" dirty="0" smtClean="0"/>
              <a:t>I also attend a Senior Nutrition Center for lunch.</a:t>
            </a:r>
            <a:endParaRPr lang="en-US" b="1" i="1" dirty="0"/>
          </a:p>
        </p:txBody>
      </p:sp>
      <p:graphicFrame>
        <p:nvGraphicFramePr>
          <p:cNvPr id="6" name="Content Placeholder 5"/>
          <p:cNvGraphicFramePr>
            <a:graphicFrameLocks noGrp="1"/>
          </p:cNvGraphicFramePr>
          <p:nvPr>
            <p:ph sz="half" idx="2"/>
          </p:nvPr>
        </p:nvGraphicFramePr>
        <p:xfrm>
          <a:off x="1981200" y="2362200"/>
          <a:ext cx="59436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57200" y="2286000"/>
          <a:ext cx="8458200" cy="4038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76400"/>
            <a:ext cx="6934200" cy="2514600"/>
          </a:xfrm>
        </p:spPr>
        <p:txBody>
          <a:bodyPr>
            <a:prstTxWarp prst="textPlain">
              <a:avLst>
                <a:gd name="adj" fmla="val 50745"/>
              </a:avLst>
            </a:prstTxWarp>
          </a:bodyPr>
          <a:lstStyle/>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Awards and Recognition</a:t>
            </a:r>
            <a:endParaRPr lang="en-US" dirty="0">
              <a:effectLst>
                <a:reflection blurRad="6350" stA="60000" endA="900" endPos="60000" dist="29997" dir="5400000" sy="-100000" algn="bl" rotWithShape="0"/>
              </a:effectLst>
              <a:latin typeface="+mj-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tx1"/>
                </a:solidFill>
              </a:rPr>
              <a:t>Awards and Recognitions</a:t>
            </a:r>
            <a:endParaRPr lang="en-US" dirty="0"/>
          </a:p>
        </p:txBody>
      </p:sp>
      <p:sp>
        <p:nvSpPr>
          <p:cNvPr id="7" name="Content Placeholder 6"/>
          <p:cNvSpPr>
            <a:spLocks noGrp="1"/>
          </p:cNvSpPr>
          <p:nvPr>
            <p:ph idx="1"/>
          </p:nvPr>
        </p:nvSpPr>
        <p:spPr>
          <a:xfrm>
            <a:off x="1066800" y="1600200"/>
            <a:ext cx="7696200" cy="4800600"/>
          </a:xfrm>
          <a:ln>
            <a:noFill/>
          </a:ln>
        </p:spPr>
        <p:txBody>
          <a:bodyPr/>
          <a:lstStyle/>
          <a:p>
            <a:endParaRPr lang="en-US" sz="2800" b="1" dirty="0" smtClean="0"/>
          </a:p>
          <a:p>
            <a:r>
              <a:rPr lang="en-US" sz="2800" b="1" i="1" dirty="0" smtClean="0">
                <a:latin typeface="Arial" pitchFamily="34" charset="0"/>
                <a:cs typeface="Arial" pitchFamily="34" charset="0"/>
              </a:rPr>
              <a:t>National Association of Nutrition and Aging Services Programs </a:t>
            </a:r>
          </a:p>
          <a:p>
            <a:pPr>
              <a:buNone/>
            </a:pPr>
            <a:r>
              <a:rPr lang="en-US" sz="2800" b="1" i="1" dirty="0" smtClean="0">
                <a:latin typeface="Arial" pitchFamily="34" charset="0"/>
                <a:cs typeface="Arial" pitchFamily="34" charset="0"/>
              </a:rPr>
              <a:t>	STAR  AWARD</a:t>
            </a:r>
          </a:p>
          <a:p>
            <a:endParaRPr lang="en-US" sz="2800" b="1" dirty="0" smtClean="0"/>
          </a:p>
          <a:p>
            <a:r>
              <a:rPr lang="en-US" sz="2800" b="1" dirty="0" smtClean="0">
                <a:latin typeface="+mj-lt"/>
              </a:rPr>
              <a:t>The National Association of Area Agencies on Aging	</a:t>
            </a:r>
          </a:p>
          <a:p>
            <a:pPr>
              <a:buNone/>
            </a:pPr>
            <a:r>
              <a:rPr lang="en-US" sz="2800" b="1" dirty="0" smtClean="0">
                <a:latin typeface="+mj-lt"/>
              </a:rPr>
              <a:t>	ACHIEVEMENT AWARD</a:t>
            </a:r>
            <a:endParaRPr lang="en-US" sz="2800" b="1" i="1" dirty="0" smtClean="0">
              <a:latin typeface="+mj-lt"/>
            </a:endParaRPr>
          </a:p>
          <a:p>
            <a:endParaRPr lang="en-US" sz="2800" b="1" i="1" dirty="0" smtClean="0">
              <a:latin typeface="Arial" pitchFamily="34" charset="0"/>
              <a:cs typeface="Arial" pitchFamily="34" charset="0"/>
            </a:endParaRPr>
          </a:p>
          <a:p>
            <a:endParaRPr lang="en-US" sz="2800" b="1" i="1" dirty="0" smtClean="0">
              <a:latin typeface="Arial" pitchFamily="34" charset="0"/>
              <a:cs typeface="Arial" pitchFamily="34" charset="0"/>
            </a:endParaRPr>
          </a:p>
          <a:p>
            <a:endParaRPr lang="en-US" sz="2800" b="1" i="1" dirty="0" smtClean="0">
              <a:latin typeface="Arial" pitchFamily="34" charset="0"/>
              <a:cs typeface="Arial" pitchFamily="34" charset="0"/>
            </a:endParaRPr>
          </a:p>
          <a:p>
            <a:pPr>
              <a:buNone/>
            </a:pPr>
            <a:endParaRPr lang="en-US" sz="2800" b="1" i="1" dirty="0" smtClean="0">
              <a:latin typeface="Arial" pitchFamily="34" charset="0"/>
              <a:cs typeface="Arial" pitchFamily="34" charset="0"/>
            </a:endParaRPr>
          </a:p>
          <a:p>
            <a:pPr>
              <a:buNone/>
            </a:pPr>
            <a:endParaRPr lang="en-US" sz="2800" b="1" i="1" dirty="0" smtClean="0">
              <a:latin typeface="Arial" pitchFamily="34" charset="0"/>
              <a:cs typeface="Arial" pitchFamily="34" charset="0"/>
            </a:endParaRPr>
          </a:p>
        </p:txBody>
      </p:sp>
      <p:pic>
        <p:nvPicPr>
          <p:cNvPr id="1026" name="Picture 2" descr="C:\Documents and Settings\cstanke\Local Settings\Temporary Internet Files\Content.IE5\JHHNB24J\j0434825[1].png"/>
          <p:cNvPicPr>
            <a:picLocks noChangeAspect="1" noChangeArrowheads="1"/>
          </p:cNvPicPr>
          <p:nvPr/>
        </p:nvPicPr>
        <p:blipFill>
          <a:blip r:embed="rId2" cstate="print"/>
          <a:srcRect/>
          <a:stretch>
            <a:fillRect/>
          </a:stretch>
        </p:blipFill>
        <p:spPr bwMode="auto">
          <a:xfrm>
            <a:off x="6781800" y="4648200"/>
            <a:ext cx="1676172" cy="167617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Awards</a:t>
            </a:r>
            <a:endParaRPr lang="en-US" dirty="0">
              <a:solidFill>
                <a:schemeClr val="tx1"/>
              </a:solidFill>
            </a:endParaRPr>
          </a:p>
        </p:txBody>
      </p:sp>
      <p:sp>
        <p:nvSpPr>
          <p:cNvPr id="3" name="Content Placeholder 2"/>
          <p:cNvSpPr>
            <a:spLocks noGrp="1"/>
          </p:cNvSpPr>
          <p:nvPr>
            <p:ph idx="1"/>
          </p:nvPr>
        </p:nvSpPr>
        <p:spPr>
          <a:xfrm>
            <a:off x="1219200" y="1676400"/>
            <a:ext cx="7924800" cy="4572000"/>
          </a:xfrm>
        </p:spPr>
        <p:txBody>
          <a:bodyPr/>
          <a:lstStyle/>
          <a:p>
            <a:r>
              <a:rPr lang="en-US" sz="2800" b="1" i="1" dirty="0" smtClean="0">
                <a:latin typeface="Arial" pitchFamily="34" charset="0"/>
                <a:cs typeface="Arial" pitchFamily="34" charset="0"/>
              </a:rPr>
              <a:t>National Association of Counties</a:t>
            </a:r>
            <a:r>
              <a:rPr lang="en-US" sz="2800" b="1" dirty="0" smtClean="0">
                <a:latin typeface="Arial" pitchFamily="34" charset="0"/>
                <a:cs typeface="Arial" pitchFamily="34" charset="0"/>
              </a:rPr>
              <a:t> ACHIEVEMENT AWARD </a:t>
            </a:r>
            <a:endParaRPr lang="en-US" sz="2800" b="1" i="1" dirty="0" smtClean="0">
              <a:latin typeface="Arial" pitchFamily="34" charset="0"/>
              <a:cs typeface="Arial" pitchFamily="34" charset="0"/>
            </a:endParaRPr>
          </a:p>
          <a:p>
            <a:endParaRPr lang="en-US" sz="2800" b="1" dirty="0" smtClean="0">
              <a:latin typeface="+mj-lt"/>
            </a:endParaRPr>
          </a:p>
          <a:p>
            <a:r>
              <a:rPr lang="en-US" sz="2800" b="1" dirty="0" smtClean="0">
                <a:latin typeface="Arial" pitchFamily="34" charset="0"/>
                <a:cs typeface="Arial" pitchFamily="34" charset="0"/>
              </a:rPr>
              <a:t>American Dietetic Association Healthy Aging Practice Group</a:t>
            </a:r>
          </a:p>
          <a:p>
            <a:pPr>
              <a:buNone/>
            </a:pPr>
            <a:r>
              <a:rPr lang="en-US" sz="2800" b="1" dirty="0" smtClean="0">
                <a:latin typeface="Arial" pitchFamily="34" charset="0"/>
                <a:cs typeface="Arial" pitchFamily="34" charset="0"/>
              </a:rPr>
              <a:t>	BEST PRACTICE AWARD </a:t>
            </a:r>
            <a:endParaRPr lang="en-US" sz="2800" dirty="0" smtClean="0">
              <a:latin typeface="Arial" pitchFamily="34" charset="0"/>
              <a:cs typeface="Arial" pitchFamily="34" charset="0"/>
            </a:endParaRPr>
          </a:p>
          <a:p>
            <a:endParaRPr lang="en-US" sz="2800" b="1" dirty="0" smtClean="0"/>
          </a:p>
          <a:p>
            <a:r>
              <a:rPr lang="en-US" sz="2800" b="1" dirty="0" smtClean="0">
                <a:latin typeface="+mj-lt"/>
              </a:rPr>
              <a:t>National Meals on Wheels</a:t>
            </a:r>
          </a:p>
          <a:p>
            <a:pPr>
              <a:buNone/>
            </a:pPr>
            <a:r>
              <a:rPr lang="en-US" sz="2800" b="1" dirty="0" smtClean="0">
                <a:latin typeface="+mj-lt"/>
              </a:rPr>
              <a:t>	 BEST PRACTICE RECOGNITION</a:t>
            </a:r>
          </a:p>
          <a:p>
            <a:pPr>
              <a:buNone/>
            </a:pPr>
            <a:endParaRPr lang="en-US" sz="2800" b="1" dirty="0" smtClean="0"/>
          </a:p>
          <a:p>
            <a:endParaRPr lang="en-US" sz="2800" dirty="0"/>
          </a:p>
        </p:txBody>
      </p:sp>
      <p:pic>
        <p:nvPicPr>
          <p:cNvPr id="3074" name="Picture 2"/>
          <p:cNvPicPr>
            <a:picLocks noChangeAspect="1" noChangeArrowheads="1"/>
          </p:cNvPicPr>
          <p:nvPr/>
        </p:nvPicPr>
        <p:blipFill>
          <a:blip r:embed="rId2" cstate="print"/>
          <a:srcRect/>
          <a:stretch>
            <a:fillRect/>
          </a:stretch>
        </p:blipFill>
        <p:spPr bwMode="auto">
          <a:xfrm>
            <a:off x="7315200" y="5349240"/>
            <a:ext cx="1645920" cy="1234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2" descr="Approved Cropped"/>
          <p:cNvPicPr>
            <a:picLocks noChangeAspect="1" noChangeArrowheads="1"/>
          </p:cNvPicPr>
          <p:nvPr/>
        </p:nvPicPr>
        <p:blipFill>
          <a:blip r:embed="rId3" cstate="print"/>
          <a:srcRect/>
          <a:stretch>
            <a:fillRect/>
          </a:stretch>
        </p:blipFill>
        <p:spPr bwMode="auto">
          <a:xfrm>
            <a:off x="6781800" y="3810000"/>
            <a:ext cx="2743200" cy="2743200"/>
          </a:xfrm>
          <a:prstGeom prst="rect">
            <a:avLst/>
          </a:prstGeom>
          <a:noFill/>
          <a:ln w="9525">
            <a:noFill/>
            <a:miter lim="800000"/>
            <a:headEnd/>
            <a:tailEnd/>
          </a:ln>
        </p:spPr>
      </p:pic>
      <p:sp>
        <p:nvSpPr>
          <p:cNvPr id="3" name="Title 2"/>
          <p:cNvSpPr>
            <a:spLocks noGrp="1"/>
          </p:cNvSpPr>
          <p:nvPr>
            <p:ph type="title"/>
          </p:nvPr>
        </p:nvSpPr>
        <p:spPr>
          <a:xfrm>
            <a:off x="1219200" y="0"/>
            <a:ext cx="6324600" cy="1162050"/>
          </a:xfrm>
        </p:spPr>
        <p:txBody>
          <a:bodyPr/>
          <a:lstStyle/>
          <a:p>
            <a:pPr algn="ctr"/>
            <a:r>
              <a:rPr lang="en-US" sz="4000" dirty="0" smtClean="0">
                <a:solidFill>
                  <a:schemeClr val="tx1"/>
                </a:solidFill>
              </a:rPr>
              <a:t>Today’s Statistics</a:t>
            </a:r>
            <a:endParaRPr lang="en-US" sz="4000" dirty="0">
              <a:solidFill>
                <a:schemeClr val="tx1"/>
              </a:solidFill>
            </a:endParaRPr>
          </a:p>
        </p:txBody>
      </p:sp>
      <p:sp>
        <p:nvSpPr>
          <p:cNvPr id="5" name="Text Placeholder 4"/>
          <p:cNvSpPr>
            <a:spLocks noGrp="1"/>
          </p:cNvSpPr>
          <p:nvPr>
            <p:ph type="body" sz="half" idx="2"/>
          </p:nvPr>
        </p:nvSpPr>
        <p:spPr>
          <a:xfrm>
            <a:off x="1371600" y="1905000"/>
            <a:ext cx="7162800" cy="4114800"/>
          </a:xfrm>
        </p:spPr>
        <p:txBody>
          <a:bodyPr/>
          <a:lstStyle/>
          <a:p>
            <a:endParaRPr lang="en-US" sz="2400" dirty="0" smtClean="0"/>
          </a:p>
          <a:p>
            <a:pPr>
              <a:buFont typeface="Wingdings" pitchFamily="2" charset="2"/>
              <a:buChar char="Ø"/>
            </a:pPr>
            <a:r>
              <a:rPr lang="en-US" sz="3200" b="1" dirty="0" smtClean="0">
                <a:latin typeface="+mj-lt"/>
              </a:rPr>
              <a:t> 3 Grocery Store Partners</a:t>
            </a:r>
          </a:p>
          <a:p>
            <a:pPr>
              <a:buFont typeface="Wingdings" pitchFamily="2" charset="2"/>
              <a:buChar char="Ø"/>
            </a:pPr>
            <a:r>
              <a:rPr lang="en-US" sz="3200" b="1" dirty="0" smtClean="0">
                <a:latin typeface="+mj-lt"/>
              </a:rPr>
              <a:t> 2000 Active Participants</a:t>
            </a:r>
          </a:p>
          <a:p>
            <a:pPr>
              <a:buFont typeface="Wingdings" pitchFamily="2" charset="2"/>
              <a:buChar char="Ø"/>
            </a:pPr>
            <a:r>
              <a:rPr lang="en-US" sz="3200" b="1" dirty="0" smtClean="0">
                <a:latin typeface="+mj-lt"/>
              </a:rPr>
              <a:t> 100 Meals Served Daily </a:t>
            </a:r>
          </a:p>
          <a:p>
            <a:pPr>
              <a:buFont typeface="Wingdings" pitchFamily="2" charset="2"/>
              <a:buChar char="Ø"/>
            </a:pPr>
            <a:r>
              <a:rPr lang="en-US" sz="3200" b="1" dirty="0" smtClean="0">
                <a:latin typeface="+mj-lt"/>
              </a:rPr>
              <a:t> 700 Meals Served Per Week</a:t>
            </a:r>
          </a:p>
          <a:p>
            <a:pPr>
              <a:buFont typeface="Wingdings" pitchFamily="2" charset="2"/>
              <a:buChar char="Ø"/>
            </a:pPr>
            <a:r>
              <a:rPr lang="en-US" sz="3200" b="1" dirty="0" smtClean="0">
                <a:latin typeface="+mj-lt"/>
              </a:rPr>
              <a:t>Average Donation - $2.50 </a:t>
            </a:r>
            <a:endParaRPr lang="en-US" sz="3200" dirty="0">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a:t>
            </a:r>
            <a:endParaRPr lang="en-US" dirty="0">
              <a:solidFill>
                <a:schemeClr val="tx1"/>
              </a:solidFill>
            </a:endParaRPr>
          </a:p>
        </p:txBody>
      </p:sp>
      <p:sp>
        <p:nvSpPr>
          <p:cNvPr id="3" name="Content Placeholder 2"/>
          <p:cNvSpPr>
            <a:spLocks noGrp="1"/>
          </p:cNvSpPr>
          <p:nvPr>
            <p:ph idx="1"/>
          </p:nvPr>
        </p:nvSpPr>
        <p:spPr/>
        <p:txBody>
          <a:bodyPr/>
          <a:lstStyle/>
          <a:p>
            <a:pPr>
              <a:buNone/>
            </a:pPr>
            <a:r>
              <a:rPr lang="en-US" sz="2400" dirty="0" smtClean="0">
                <a:latin typeface="+mj-lt"/>
              </a:rPr>
              <a:t>Today’s topics include:</a:t>
            </a:r>
          </a:p>
          <a:p>
            <a:pPr lvl="1"/>
            <a:r>
              <a:rPr lang="en-US" sz="2000" dirty="0" smtClean="0">
                <a:latin typeface="+mj-lt"/>
              </a:rPr>
              <a:t>Who we are </a:t>
            </a:r>
          </a:p>
          <a:p>
            <a:pPr lvl="2"/>
            <a:r>
              <a:rPr lang="en-US" sz="1600" i="1" dirty="0" smtClean="0">
                <a:latin typeface="+mj-lt"/>
              </a:rPr>
              <a:t>(county, agency, nutrition program)</a:t>
            </a:r>
            <a:endParaRPr lang="en-US" sz="1800" i="1" dirty="0" smtClean="0">
              <a:latin typeface="+mj-lt"/>
            </a:endParaRPr>
          </a:p>
          <a:p>
            <a:pPr lvl="1"/>
            <a:r>
              <a:rPr lang="en-US" sz="2000" dirty="0" smtClean="0">
                <a:latin typeface="+mj-lt"/>
              </a:rPr>
              <a:t>Our traditional meal program</a:t>
            </a:r>
          </a:p>
          <a:p>
            <a:pPr lvl="1"/>
            <a:r>
              <a:rPr lang="en-US" sz="2000" dirty="0" smtClean="0">
                <a:latin typeface="+mj-lt"/>
              </a:rPr>
              <a:t>The new system – what we </a:t>
            </a:r>
            <a:r>
              <a:rPr lang="en-US" sz="2000" b="1" i="1" dirty="0" smtClean="0">
                <a:latin typeface="+mj-lt"/>
              </a:rPr>
              <a:t>thought</a:t>
            </a:r>
            <a:r>
              <a:rPr lang="en-US" sz="2000" dirty="0" smtClean="0">
                <a:latin typeface="+mj-lt"/>
              </a:rPr>
              <a:t> would work</a:t>
            </a:r>
          </a:p>
          <a:p>
            <a:pPr lvl="1"/>
            <a:r>
              <a:rPr lang="en-US" sz="2000" dirty="0" smtClean="0">
                <a:latin typeface="+mj-lt"/>
              </a:rPr>
              <a:t>The new system – what </a:t>
            </a:r>
            <a:r>
              <a:rPr lang="en-US" sz="2000" b="1" i="1" dirty="0" smtClean="0">
                <a:solidFill>
                  <a:srgbClr val="FFFF00"/>
                </a:solidFill>
                <a:latin typeface="+mj-lt"/>
              </a:rPr>
              <a:t>really</a:t>
            </a:r>
            <a:r>
              <a:rPr lang="en-US" sz="2000" dirty="0" smtClean="0">
                <a:latin typeface="+mj-lt"/>
              </a:rPr>
              <a:t> works and </a:t>
            </a:r>
            <a:r>
              <a:rPr lang="en-US" sz="2000" b="1" i="1" dirty="0" smtClean="0">
                <a:solidFill>
                  <a:srgbClr val="FFFF00"/>
                </a:solidFill>
                <a:latin typeface="+mj-lt"/>
              </a:rPr>
              <a:t>why</a:t>
            </a:r>
          </a:p>
          <a:p>
            <a:pPr lvl="1"/>
            <a:r>
              <a:rPr lang="en-US" sz="2000" dirty="0" smtClean="0">
                <a:latin typeface="+mj-lt"/>
              </a:rPr>
              <a:t>How we did it </a:t>
            </a:r>
          </a:p>
          <a:p>
            <a:pPr lvl="2"/>
            <a:r>
              <a:rPr lang="en-US" sz="1600" i="1" dirty="0" smtClean="0">
                <a:latin typeface="+mj-lt"/>
              </a:rPr>
              <a:t>(research, contacts, contracts, costs, partners and resources)</a:t>
            </a:r>
            <a:endParaRPr lang="en-US" sz="1800" i="1" dirty="0" smtClean="0">
              <a:latin typeface="+mj-lt"/>
            </a:endParaRPr>
          </a:p>
          <a:p>
            <a:pPr lvl="1"/>
            <a:r>
              <a:rPr lang="en-US" sz="2000" dirty="0" smtClean="0">
                <a:latin typeface="+mj-lt"/>
              </a:rPr>
              <a:t>Marketing the program</a:t>
            </a:r>
          </a:p>
          <a:p>
            <a:pPr lvl="1"/>
            <a:r>
              <a:rPr lang="en-US" sz="2000" dirty="0" smtClean="0">
                <a:latin typeface="+mj-lt"/>
              </a:rPr>
              <a:t>Measuring the results</a:t>
            </a:r>
          </a:p>
          <a:p>
            <a:pPr lvl="1"/>
            <a:r>
              <a:rPr lang="en-US" sz="2000" dirty="0" smtClean="0">
                <a:latin typeface="+mj-lt"/>
              </a:rPr>
              <a:t>Awards and recognition</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600200" y="2438400"/>
            <a:ext cx="7010400" cy="3048000"/>
          </a:xfrm>
        </p:spPr>
        <p:txBody>
          <a:bodyPr/>
          <a:lstStyle/>
          <a:p>
            <a:pPr eaLnBrk="1" hangingPunct="1"/>
            <a:endParaRPr lang="en-US" sz="2900" dirty="0" smtClean="0"/>
          </a:p>
          <a:p>
            <a:pPr eaLnBrk="1" hangingPunct="1"/>
            <a:endParaRPr lang="en-US" sz="2800" b="1" dirty="0" smtClean="0"/>
          </a:p>
          <a:p>
            <a:pPr eaLnBrk="1" hangingPunct="1"/>
            <a:endParaRPr lang="en-US" sz="2400" dirty="0" smtClean="0">
              <a:latin typeface="+mj-lt"/>
            </a:endParaRPr>
          </a:p>
        </p:txBody>
      </p:sp>
      <p:grpSp>
        <p:nvGrpSpPr>
          <p:cNvPr id="2" name="Group 14"/>
          <p:cNvGrpSpPr>
            <a:grpSpLocks/>
          </p:cNvGrpSpPr>
          <p:nvPr/>
        </p:nvGrpSpPr>
        <p:grpSpPr bwMode="auto">
          <a:xfrm>
            <a:off x="2413799" y="991191"/>
            <a:ext cx="4123148" cy="709061"/>
            <a:chOff x="1766" y="305"/>
            <a:chExt cx="1676" cy="288"/>
          </a:xfrm>
          <a:solidFill>
            <a:schemeClr val="tx1"/>
          </a:solidFill>
        </p:grpSpPr>
        <p:sp>
          <p:nvSpPr>
            <p:cNvPr id="3078" name="Rectangle 7"/>
            <p:cNvSpPr>
              <a:spLocks noChangeArrowheads="1"/>
            </p:cNvSpPr>
            <p:nvPr/>
          </p:nvSpPr>
          <p:spPr bwMode="auto">
            <a:xfrm>
              <a:off x="1766" y="305"/>
              <a:ext cx="224" cy="288"/>
            </a:xfrm>
            <a:prstGeom prst="rect">
              <a:avLst/>
            </a:prstGeom>
            <a:grpFill/>
            <a:ln w="9525">
              <a:noFill/>
              <a:miter lim="800000"/>
              <a:headEnd/>
              <a:tailEnd/>
            </a:ln>
          </p:spPr>
          <p:txBody>
            <a:bodyPr wrap="square">
              <a:spAutoFit/>
            </a:bodyPr>
            <a:lstStyle/>
            <a:p>
              <a:pPr algn="ctr"/>
              <a:r>
                <a:rPr lang="en-US" sz="4000" b="1" dirty="0">
                  <a:solidFill>
                    <a:srgbClr val="33FF00"/>
                  </a:solidFill>
                  <a:latin typeface="Times" pitchFamily="96" charset="0"/>
                </a:rPr>
                <a:t>C</a:t>
              </a:r>
              <a:endParaRPr lang="en-US" b="1" dirty="0">
                <a:latin typeface="Times" pitchFamily="96" charset="0"/>
              </a:endParaRPr>
            </a:p>
          </p:txBody>
        </p:sp>
        <p:sp>
          <p:nvSpPr>
            <p:cNvPr id="3079" name="Rectangle 8"/>
            <p:cNvSpPr>
              <a:spLocks noChangeArrowheads="1"/>
            </p:cNvSpPr>
            <p:nvPr/>
          </p:nvSpPr>
          <p:spPr bwMode="auto">
            <a:xfrm>
              <a:off x="2009" y="305"/>
              <a:ext cx="226" cy="288"/>
            </a:xfrm>
            <a:prstGeom prst="rect">
              <a:avLst/>
            </a:prstGeom>
            <a:grpFill/>
            <a:ln w="9525">
              <a:noFill/>
              <a:miter lim="800000"/>
              <a:headEnd/>
              <a:tailEnd/>
            </a:ln>
          </p:spPr>
          <p:txBody>
            <a:bodyPr wrap="none">
              <a:spAutoFit/>
            </a:bodyPr>
            <a:lstStyle/>
            <a:p>
              <a:pPr algn="ctr"/>
              <a:r>
                <a:rPr lang="en-US" sz="4000" b="1" dirty="0">
                  <a:solidFill>
                    <a:srgbClr val="00B0F0"/>
                  </a:solidFill>
                  <a:latin typeface="Times" pitchFamily="96" charset="0"/>
                </a:rPr>
                <a:t>H</a:t>
              </a:r>
            </a:p>
          </p:txBody>
        </p:sp>
        <p:sp>
          <p:nvSpPr>
            <p:cNvPr id="3080" name="Rectangle 9"/>
            <p:cNvSpPr>
              <a:spLocks noChangeArrowheads="1"/>
            </p:cNvSpPr>
            <p:nvPr/>
          </p:nvSpPr>
          <p:spPr bwMode="auto">
            <a:xfrm>
              <a:off x="2265" y="305"/>
              <a:ext cx="224" cy="285"/>
            </a:xfrm>
            <a:prstGeom prst="rect">
              <a:avLst/>
            </a:prstGeom>
            <a:grpFill/>
            <a:ln w="9525">
              <a:noFill/>
              <a:miter lim="800000"/>
              <a:headEnd/>
              <a:tailEnd/>
            </a:ln>
          </p:spPr>
          <p:txBody>
            <a:bodyPr wrap="none">
              <a:spAutoFit/>
            </a:bodyPr>
            <a:lstStyle/>
            <a:p>
              <a:pPr algn="ctr"/>
              <a:r>
                <a:rPr lang="en-US" sz="4000" b="1">
                  <a:solidFill>
                    <a:srgbClr val="FF0000"/>
                  </a:solidFill>
                  <a:latin typeface="Times" pitchFamily="96" charset="0"/>
                </a:rPr>
                <a:t>A</a:t>
              </a:r>
              <a:endParaRPr lang="en-US" sz="4000" b="1">
                <a:latin typeface="Times" pitchFamily="96" charset="0"/>
              </a:endParaRPr>
            </a:p>
          </p:txBody>
        </p:sp>
        <p:sp>
          <p:nvSpPr>
            <p:cNvPr id="3081" name="Rectangle 10"/>
            <p:cNvSpPr>
              <a:spLocks noChangeArrowheads="1"/>
            </p:cNvSpPr>
            <p:nvPr/>
          </p:nvSpPr>
          <p:spPr bwMode="auto">
            <a:xfrm>
              <a:off x="2509" y="305"/>
              <a:ext cx="270" cy="285"/>
            </a:xfrm>
            <a:prstGeom prst="rect">
              <a:avLst/>
            </a:prstGeom>
            <a:grpFill/>
            <a:ln w="9525">
              <a:noFill/>
              <a:miter lim="800000"/>
              <a:headEnd/>
              <a:tailEnd/>
            </a:ln>
          </p:spPr>
          <p:txBody>
            <a:bodyPr wrap="none">
              <a:spAutoFit/>
            </a:bodyPr>
            <a:lstStyle/>
            <a:p>
              <a:pPr algn="ctr"/>
              <a:r>
                <a:rPr lang="en-US" sz="4000" b="1" dirty="0">
                  <a:solidFill>
                    <a:srgbClr val="33FF00"/>
                  </a:solidFill>
                  <a:latin typeface="Times" pitchFamily="96" charset="0"/>
                </a:rPr>
                <a:t>M</a:t>
              </a:r>
              <a:endParaRPr lang="en-US" b="1" dirty="0">
                <a:latin typeface="Times" pitchFamily="96" charset="0"/>
              </a:endParaRPr>
            </a:p>
          </p:txBody>
        </p:sp>
        <p:sp>
          <p:nvSpPr>
            <p:cNvPr id="3082" name="Rectangle 11"/>
            <p:cNvSpPr>
              <a:spLocks noChangeArrowheads="1"/>
            </p:cNvSpPr>
            <p:nvPr/>
          </p:nvSpPr>
          <p:spPr bwMode="auto">
            <a:xfrm>
              <a:off x="2799" y="305"/>
              <a:ext cx="200" cy="285"/>
            </a:xfrm>
            <a:prstGeom prst="rect">
              <a:avLst/>
            </a:prstGeom>
            <a:grpFill/>
            <a:ln w="9525">
              <a:noFill/>
              <a:miter lim="800000"/>
              <a:headEnd/>
              <a:tailEnd/>
            </a:ln>
          </p:spPr>
          <p:txBody>
            <a:bodyPr wrap="none">
              <a:spAutoFit/>
            </a:bodyPr>
            <a:lstStyle/>
            <a:p>
              <a:pPr algn="ctr"/>
              <a:r>
                <a:rPr lang="en-US" sz="4000" b="1">
                  <a:solidFill>
                    <a:srgbClr val="FFA314"/>
                  </a:solidFill>
                  <a:latin typeface="Times" pitchFamily="96" charset="0"/>
                </a:rPr>
                <a:t>P</a:t>
              </a:r>
              <a:endParaRPr lang="en-US" b="1">
                <a:latin typeface="Times" pitchFamily="96" charset="0"/>
              </a:endParaRPr>
            </a:p>
          </p:txBody>
        </p:sp>
        <p:sp>
          <p:nvSpPr>
            <p:cNvPr id="3083" name="Rectangle 12"/>
            <p:cNvSpPr>
              <a:spLocks noChangeArrowheads="1"/>
            </p:cNvSpPr>
            <p:nvPr/>
          </p:nvSpPr>
          <p:spPr bwMode="auto">
            <a:xfrm>
              <a:off x="3018" y="305"/>
              <a:ext cx="190" cy="285"/>
            </a:xfrm>
            <a:prstGeom prst="rect">
              <a:avLst/>
            </a:prstGeom>
            <a:grpFill/>
            <a:ln w="9525">
              <a:noFill/>
              <a:miter lim="800000"/>
              <a:headEnd/>
              <a:tailEnd/>
            </a:ln>
          </p:spPr>
          <p:txBody>
            <a:bodyPr wrap="none">
              <a:spAutoFit/>
            </a:bodyPr>
            <a:lstStyle/>
            <a:p>
              <a:pPr algn="ctr"/>
              <a:r>
                <a:rPr lang="en-US" sz="4000" b="1">
                  <a:solidFill>
                    <a:srgbClr val="FF0000"/>
                  </a:solidFill>
                  <a:latin typeface="Times" pitchFamily="96" charset="0"/>
                </a:rPr>
                <a:t>S</a:t>
              </a:r>
              <a:endParaRPr lang="en-US" sz="4000" b="1">
                <a:latin typeface="Times" pitchFamily="96" charset="0"/>
              </a:endParaRPr>
            </a:p>
          </p:txBody>
        </p:sp>
        <p:sp>
          <p:nvSpPr>
            <p:cNvPr id="3084" name="Rectangle 13"/>
            <p:cNvSpPr>
              <a:spLocks noChangeArrowheads="1"/>
            </p:cNvSpPr>
            <p:nvPr/>
          </p:nvSpPr>
          <p:spPr bwMode="auto">
            <a:xfrm>
              <a:off x="3228" y="305"/>
              <a:ext cx="214" cy="288"/>
            </a:xfrm>
            <a:prstGeom prst="rect">
              <a:avLst/>
            </a:prstGeom>
            <a:grpFill/>
            <a:ln w="9525">
              <a:noFill/>
              <a:miter lim="800000"/>
              <a:headEnd/>
              <a:tailEnd/>
            </a:ln>
          </p:spPr>
          <p:txBody>
            <a:bodyPr wrap="none">
              <a:spAutoFit/>
            </a:bodyPr>
            <a:lstStyle/>
            <a:p>
              <a:pPr algn="ctr"/>
              <a:r>
                <a:rPr lang="en-US" sz="4000" b="1" dirty="0">
                  <a:solidFill>
                    <a:srgbClr val="00B0F0"/>
                  </a:solidFill>
                  <a:latin typeface="Times" pitchFamily="96" charset="0"/>
                </a:rPr>
                <a:t>S</a:t>
              </a:r>
              <a:endParaRPr lang="en-US" b="1" dirty="0">
                <a:solidFill>
                  <a:srgbClr val="00B0F0"/>
                </a:solidFill>
                <a:latin typeface="Times" pitchFamily="96" charset="0"/>
              </a:endParaRPr>
            </a:p>
          </p:txBody>
        </p:sp>
      </p:grpSp>
      <p:sp>
        <p:nvSpPr>
          <p:cNvPr id="3076" name="Rectangle 15"/>
          <p:cNvSpPr>
            <a:spLocks noChangeArrowheads="1"/>
          </p:cNvSpPr>
          <p:nvPr/>
        </p:nvSpPr>
        <p:spPr bwMode="auto">
          <a:xfrm>
            <a:off x="6430963" y="460375"/>
            <a:ext cx="184150" cy="457200"/>
          </a:xfrm>
          <a:prstGeom prst="rect">
            <a:avLst/>
          </a:prstGeom>
          <a:noFill/>
          <a:ln w="9525">
            <a:noFill/>
            <a:miter lim="800000"/>
            <a:headEnd/>
            <a:tailEnd/>
          </a:ln>
        </p:spPr>
        <p:txBody>
          <a:bodyPr wrap="none">
            <a:spAutoFit/>
          </a:bodyPr>
          <a:lstStyle/>
          <a:p>
            <a:endParaRPr lang="en-US"/>
          </a:p>
        </p:txBody>
      </p:sp>
      <p:sp>
        <p:nvSpPr>
          <p:cNvPr id="20" name="Rectangle 19"/>
          <p:cNvSpPr/>
          <p:nvPr/>
        </p:nvSpPr>
        <p:spPr>
          <a:xfrm>
            <a:off x="2286000" y="1905000"/>
            <a:ext cx="4572000" cy="830997"/>
          </a:xfrm>
          <a:prstGeom prst="rect">
            <a:avLst/>
          </a:prstGeom>
        </p:spPr>
        <p:txBody>
          <a:bodyPr>
            <a:spAutoFit/>
          </a:bodyPr>
          <a:lstStyle/>
          <a:p>
            <a:pPr algn="ctr"/>
            <a:r>
              <a:rPr lang="en-US" i="1" dirty="0" smtClean="0">
                <a:solidFill>
                  <a:srgbClr val="33FF00"/>
                </a:solidFill>
                <a:latin typeface="+mj-lt"/>
              </a:rPr>
              <a:t>C</a:t>
            </a:r>
            <a:r>
              <a:rPr lang="en-US" i="1" dirty="0" smtClean="0">
                <a:latin typeface="+mj-lt"/>
              </a:rPr>
              <a:t>hoosing </a:t>
            </a:r>
            <a:r>
              <a:rPr lang="en-US" i="1" dirty="0" smtClean="0">
                <a:solidFill>
                  <a:srgbClr val="00B0F0"/>
                </a:solidFill>
                <a:latin typeface="+mj-lt"/>
              </a:rPr>
              <a:t>H</a:t>
            </a:r>
            <a:r>
              <a:rPr lang="en-US" i="1" dirty="0" smtClean="0">
                <a:latin typeface="+mj-lt"/>
              </a:rPr>
              <a:t>ealthy </a:t>
            </a:r>
            <a:r>
              <a:rPr lang="en-US" i="1" dirty="0" smtClean="0">
                <a:solidFill>
                  <a:srgbClr val="FF0000"/>
                </a:solidFill>
                <a:latin typeface="+mj-lt"/>
              </a:rPr>
              <a:t>A</a:t>
            </a:r>
            <a:r>
              <a:rPr lang="en-US" i="1" dirty="0" smtClean="0">
                <a:latin typeface="+mj-lt"/>
              </a:rPr>
              <a:t>ppetizing </a:t>
            </a:r>
            <a:r>
              <a:rPr lang="en-US" i="1" dirty="0" smtClean="0">
                <a:solidFill>
                  <a:srgbClr val="33FF00"/>
                </a:solidFill>
                <a:latin typeface="+mj-lt"/>
              </a:rPr>
              <a:t>M</a:t>
            </a:r>
            <a:r>
              <a:rPr lang="en-US" i="1" dirty="0" smtClean="0">
                <a:latin typeface="+mj-lt"/>
              </a:rPr>
              <a:t>eal </a:t>
            </a:r>
            <a:r>
              <a:rPr lang="en-US" i="1" dirty="0" smtClean="0">
                <a:solidFill>
                  <a:srgbClr val="FFA314"/>
                </a:solidFill>
                <a:latin typeface="+mj-lt"/>
              </a:rPr>
              <a:t>P</a:t>
            </a:r>
            <a:r>
              <a:rPr lang="en-US" i="1" dirty="0" smtClean="0">
                <a:latin typeface="+mj-lt"/>
              </a:rPr>
              <a:t>lan </a:t>
            </a:r>
            <a:r>
              <a:rPr lang="en-US" i="1" dirty="0" smtClean="0">
                <a:solidFill>
                  <a:srgbClr val="FF0000"/>
                </a:solidFill>
                <a:latin typeface="+mj-lt"/>
              </a:rPr>
              <a:t>S</a:t>
            </a:r>
            <a:r>
              <a:rPr lang="en-US" i="1" dirty="0" smtClean="0">
                <a:latin typeface="+mj-lt"/>
              </a:rPr>
              <a:t>olutions for </a:t>
            </a:r>
            <a:r>
              <a:rPr lang="en-US" i="1" dirty="0" smtClean="0">
                <a:solidFill>
                  <a:srgbClr val="00B0F0"/>
                </a:solidFill>
                <a:latin typeface="+mj-lt"/>
              </a:rPr>
              <a:t>S</a:t>
            </a:r>
            <a:r>
              <a:rPr lang="en-US" i="1" dirty="0" smtClean="0">
                <a:latin typeface="+mj-lt"/>
              </a:rPr>
              <a:t>eniors</a:t>
            </a:r>
            <a:endParaRPr lang="en-US" i="1" dirty="0">
              <a:latin typeface="+mj-lt"/>
            </a:endParaRPr>
          </a:p>
        </p:txBody>
      </p:sp>
      <p:sp>
        <p:nvSpPr>
          <p:cNvPr id="13" name="Rectangle 12"/>
          <p:cNvSpPr/>
          <p:nvPr/>
        </p:nvSpPr>
        <p:spPr>
          <a:xfrm>
            <a:off x="2747978" y="3503474"/>
            <a:ext cx="3648050" cy="1754326"/>
          </a:xfrm>
          <a:prstGeom prst="rect">
            <a:avLst/>
          </a:prstGeom>
          <a:noFill/>
        </p:spPr>
        <p:txBody>
          <a:bodyPr wrap="square" lIns="91440" tIns="45720" rIns="91440" bIns="45720">
            <a:spAutoFit/>
            <a:scene3d>
              <a:camera prst="isometricOffAxis1Right"/>
              <a:lightRig rig="threePt" dir="t"/>
            </a:scene3d>
          </a:bodyPr>
          <a:lstStyle/>
          <a:p>
            <a:pPr algn="ctr"/>
            <a:endPar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dirty="0" smtClean="0">
                <a:ln w="18415" cmpd="sng">
                  <a:solidFill>
                    <a:schemeClr val="bg2">
                      <a:lumMod val="60000"/>
                      <a:lumOff val="40000"/>
                    </a:schemeClr>
                  </a:solidFill>
                  <a:prstDash val="solid"/>
                </a:ln>
                <a:solidFill>
                  <a:srgbClr val="FFFFFF"/>
                </a:solidFill>
                <a:effectLst>
                  <a:outerShdw blurRad="63500" dir="3600000" algn="tl" rotWithShape="0">
                    <a:srgbClr val="000000">
                      <a:alpha val="70000"/>
                    </a:srgbClr>
                  </a:outerShdw>
                </a:effectLst>
              </a:rPr>
              <a:t>Thank You!</a:t>
            </a:r>
            <a:endParaRPr lang="en-US" sz="5400" dirty="0">
              <a:ln w="18415" cmpd="sng">
                <a:solidFill>
                  <a:schemeClr val="bg2">
                    <a:lumMod val="60000"/>
                    <a:lumOff val="40000"/>
                  </a:schemeClr>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01700"/>
          </a:xfrm>
        </p:spPr>
        <p:txBody>
          <a:bodyPr/>
          <a:lstStyle/>
          <a:p>
            <a:pPr algn="ctr"/>
            <a:r>
              <a:rPr lang="en-US" sz="4000" dirty="0" smtClean="0">
                <a:solidFill>
                  <a:srgbClr val="33FF00"/>
                </a:solidFill>
              </a:rPr>
              <a:t>C</a:t>
            </a:r>
            <a:r>
              <a:rPr lang="en-US" sz="4000" dirty="0" smtClean="0"/>
              <a:t>H</a:t>
            </a:r>
            <a:r>
              <a:rPr lang="en-US" sz="4000" dirty="0" smtClean="0">
                <a:solidFill>
                  <a:srgbClr val="FF0000"/>
                </a:solidFill>
              </a:rPr>
              <a:t>A</a:t>
            </a:r>
            <a:r>
              <a:rPr lang="en-US" sz="4000" dirty="0" smtClean="0">
                <a:solidFill>
                  <a:srgbClr val="33FF00"/>
                </a:solidFill>
              </a:rPr>
              <a:t>M</a:t>
            </a:r>
            <a:r>
              <a:rPr lang="en-US" sz="4000" dirty="0" smtClean="0">
                <a:solidFill>
                  <a:srgbClr val="FFA314"/>
                </a:solidFill>
              </a:rPr>
              <a:t>P</a:t>
            </a:r>
            <a:r>
              <a:rPr lang="en-US" sz="4000" dirty="0" smtClean="0">
                <a:solidFill>
                  <a:srgbClr val="FF0000"/>
                </a:solidFill>
              </a:rPr>
              <a:t>S</a:t>
            </a:r>
            <a:r>
              <a:rPr lang="en-US" sz="4000" dirty="0" smtClean="0"/>
              <a:t>S  </a:t>
            </a:r>
            <a:r>
              <a:rPr lang="en-US" sz="4000" dirty="0" smtClean="0">
                <a:solidFill>
                  <a:schemeClr val="tx1"/>
                </a:solidFill>
              </a:rPr>
              <a:t>Staff</a:t>
            </a:r>
            <a:endParaRPr lang="en-US" sz="4000" dirty="0">
              <a:solidFill>
                <a:schemeClr val="tx1"/>
              </a:solidFill>
            </a:endParaRPr>
          </a:p>
        </p:txBody>
      </p:sp>
      <p:sp>
        <p:nvSpPr>
          <p:cNvPr id="4" name="Content Placeholder 3"/>
          <p:cNvSpPr>
            <a:spLocks noGrp="1"/>
          </p:cNvSpPr>
          <p:nvPr>
            <p:ph idx="1"/>
          </p:nvPr>
        </p:nvSpPr>
        <p:spPr>
          <a:xfrm>
            <a:off x="4953000" y="990600"/>
            <a:ext cx="4038600" cy="4906963"/>
          </a:xfrm>
        </p:spPr>
        <p:txBody>
          <a:bodyPr/>
          <a:lstStyle/>
          <a:p>
            <a:endParaRPr lang="en-US" dirty="0" smtClean="0"/>
          </a:p>
          <a:p>
            <a:endParaRPr lang="en-US" dirty="0" smtClean="0"/>
          </a:p>
          <a:p>
            <a:r>
              <a:rPr lang="en-US" sz="2400" dirty="0" smtClean="0">
                <a:latin typeface="+mj-lt"/>
              </a:rPr>
              <a:t>Nancy </a:t>
            </a:r>
            <a:r>
              <a:rPr lang="en-US" sz="2400" dirty="0" err="1" smtClean="0">
                <a:latin typeface="+mj-lt"/>
              </a:rPr>
              <a:t>Tanquary</a:t>
            </a:r>
            <a:r>
              <a:rPr lang="en-US" sz="2400" dirty="0" smtClean="0">
                <a:latin typeface="+mj-lt"/>
              </a:rPr>
              <a:t>, RD, LD Nutrition Manager</a:t>
            </a:r>
          </a:p>
          <a:p>
            <a:endParaRPr lang="en-US" sz="2400" dirty="0" smtClean="0">
              <a:latin typeface="+mj-lt"/>
            </a:endParaRPr>
          </a:p>
          <a:p>
            <a:r>
              <a:rPr lang="en-US" sz="2400" dirty="0" smtClean="0">
                <a:latin typeface="+mj-lt"/>
              </a:rPr>
              <a:t>Connie Stankewsky, </a:t>
            </a:r>
            <a:r>
              <a:rPr lang="en-US" sz="2400" dirty="0" smtClean="0">
                <a:solidFill>
                  <a:srgbClr val="33FF00"/>
                </a:solidFill>
                <a:latin typeface="+mj-lt"/>
              </a:rPr>
              <a:t>C</a:t>
            </a:r>
            <a:r>
              <a:rPr lang="en-US" sz="2400" dirty="0" smtClean="0">
                <a:latin typeface="+mj-lt"/>
              </a:rPr>
              <a:t>H</a:t>
            </a:r>
            <a:r>
              <a:rPr lang="en-US" sz="2400" dirty="0" smtClean="0">
                <a:solidFill>
                  <a:srgbClr val="FF0000"/>
                </a:solidFill>
                <a:latin typeface="+mj-lt"/>
              </a:rPr>
              <a:t>A</a:t>
            </a:r>
            <a:r>
              <a:rPr lang="en-US" sz="2400" dirty="0" smtClean="0">
                <a:solidFill>
                  <a:srgbClr val="33FF00"/>
                </a:solidFill>
                <a:latin typeface="+mj-lt"/>
              </a:rPr>
              <a:t>M</a:t>
            </a:r>
            <a:r>
              <a:rPr lang="en-US" sz="2400" dirty="0" smtClean="0">
                <a:solidFill>
                  <a:srgbClr val="FFA314"/>
                </a:solidFill>
                <a:latin typeface="+mj-lt"/>
              </a:rPr>
              <a:t>P</a:t>
            </a:r>
            <a:r>
              <a:rPr lang="en-US" sz="2400" dirty="0" smtClean="0">
                <a:solidFill>
                  <a:srgbClr val="FF0000"/>
                </a:solidFill>
                <a:latin typeface="+mj-lt"/>
              </a:rPr>
              <a:t>S</a:t>
            </a:r>
            <a:r>
              <a:rPr lang="en-US" sz="2400" dirty="0" smtClean="0">
                <a:latin typeface="+mj-lt"/>
              </a:rPr>
              <a:t>S Coordinator</a:t>
            </a:r>
          </a:p>
          <a:p>
            <a:endParaRPr lang="en-US" sz="2400" dirty="0" smtClean="0">
              <a:latin typeface="+mj-lt"/>
            </a:endParaRPr>
          </a:p>
          <a:p>
            <a:r>
              <a:rPr lang="en-US" sz="2400" dirty="0" smtClean="0">
                <a:latin typeface="+mj-lt"/>
              </a:rPr>
              <a:t>Debbie Summers,         Assistant </a:t>
            </a:r>
            <a:r>
              <a:rPr lang="en-US" sz="2400" dirty="0" smtClean="0">
                <a:solidFill>
                  <a:srgbClr val="33FF00"/>
                </a:solidFill>
                <a:latin typeface="+mj-lt"/>
              </a:rPr>
              <a:t>C</a:t>
            </a:r>
            <a:r>
              <a:rPr lang="en-US" sz="2400" dirty="0" smtClean="0">
                <a:latin typeface="+mj-lt"/>
              </a:rPr>
              <a:t>H</a:t>
            </a:r>
            <a:r>
              <a:rPr lang="en-US" sz="2400" dirty="0" smtClean="0">
                <a:solidFill>
                  <a:srgbClr val="FF0000"/>
                </a:solidFill>
                <a:latin typeface="+mj-lt"/>
              </a:rPr>
              <a:t>A</a:t>
            </a:r>
            <a:r>
              <a:rPr lang="en-US" sz="2400" dirty="0" smtClean="0">
                <a:solidFill>
                  <a:srgbClr val="33FF00"/>
                </a:solidFill>
                <a:latin typeface="+mj-lt"/>
              </a:rPr>
              <a:t>M</a:t>
            </a:r>
            <a:r>
              <a:rPr lang="en-US" sz="2400" dirty="0" smtClean="0">
                <a:solidFill>
                  <a:srgbClr val="FFA314"/>
                </a:solidFill>
                <a:latin typeface="+mj-lt"/>
              </a:rPr>
              <a:t>P</a:t>
            </a:r>
            <a:r>
              <a:rPr lang="en-US" sz="2400" dirty="0" smtClean="0">
                <a:solidFill>
                  <a:srgbClr val="FF0000"/>
                </a:solidFill>
                <a:latin typeface="+mj-lt"/>
              </a:rPr>
              <a:t>S</a:t>
            </a:r>
            <a:r>
              <a:rPr lang="en-US" sz="2400" dirty="0" smtClean="0">
                <a:latin typeface="+mj-lt"/>
              </a:rPr>
              <a:t>S  Coordinator</a:t>
            </a:r>
            <a:endParaRPr lang="en-US" sz="2400" dirty="0">
              <a:latin typeface="+mj-lt"/>
            </a:endParaRPr>
          </a:p>
        </p:txBody>
      </p:sp>
      <p:pic>
        <p:nvPicPr>
          <p:cNvPr id="4102" name="Picture 6" descr="National Association of Nutrition and Aging Services Providers Star Award for the CHAMPSS Program"/>
          <p:cNvPicPr>
            <a:picLocks noChangeAspect="1" noChangeArrowheads="1"/>
          </p:cNvPicPr>
          <p:nvPr/>
        </p:nvPicPr>
        <p:blipFill>
          <a:blip r:embed="rId3" cstate="print"/>
          <a:srcRect/>
          <a:stretch>
            <a:fillRect/>
          </a:stretch>
        </p:blipFill>
        <p:spPr bwMode="auto">
          <a:xfrm>
            <a:off x="533401" y="1965959"/>
            <a:ext cx="4343399" cy="390144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7162800" cy="2362200"/>
          </a:xfrm>
        </p:spPr>
        <p:txBody>
          <a:bodyPr>
            <a:prstTxWarp prst="textPlain">
              <a:avLst>
                <a:gd name="adj" fmla="val 50745"/>
              </a:avLst>
            </a:prstTxWarp>
          </a:bodyPr>
          <a:lstStyle/>
          <a:p>
            <a:pPr algn="ctr">
              <a:buNone/>
            </a:pPr>
            <a:endParaRPr lang="en-US" dirty="0" smtClean="0"/>
          </a:p>
          <a:p>
            <a:pPr algn="ctr">
              <a:buNone/>
            </a:pPr>
            <a:endParaRPr lang="en-US" dirty="0" smtClean="0"/>
          </a:p>
          <a:p>
            <a:pPr algn="ctr">
              <a:buNone/>
            </a:pPr>
            <a:r>
              <a:rPr lang="en-US" dirty="0" smtClean="0">
                <a:effectLst>
                  <a:reflection blurRad="6350" stA="60000" endA="900" endPos="60000" dist="29997" dir="5400000" sy="-100000" algn="bl" rotWithShape="0"/>
                </a:effectLst>
                <a:latin typeface="+mj-lt"/>
              </a:rPr>
              <a:t>Our Traditional Meal Program</a:t>
            </a:r>
            <a:endParaRPr lang="en-US" dirty="0">
              <a:effectLst>
                <a:reflection blurRad="6350" stA="60000" endA="900" endPos="60000" dist="29997" dir="5400000" sy="-100000" algn="bl" rotWithShape="0"/>
              </a:effectLst>
              <a:latin typeface="+mj-lt"/>
            </a:endParaRPr>
          </a:p>
        </p:txBody>
      </p:sp>
      <p:sp>
        <p:nvSpPr>
          <p:cNvPr id="4" name="TextBox 3"/>
          <p:cNvSpPr txBox="1"/>
          <p:nvPr/>
        </p:nvSpPr>
        <p:spPr>
          <a:xfrm>
            <a:off x="4191000" y="4724400"/>
            <a:ext cx="2819400" cy="1569660"/>
          </a:xfrm>
          <a:prstGeom prst="rect">
            <a:avLst/>
          </a:prstGeom>
          <a:noFill/>
        </p:spPr>
        <p:txBody>
          <a:bodyPr wrap="square" rtlCol="0">
            <a:spAutoFit/>
          </a:bodyPr>
          <a:lstStyle/>
          <a:p>
            <a:pPr>
              <a:buFont typeface="Arial" pitchFamily="34" charset="0"/>
              <a:buChar char="•"/>
            </a:pPr>
            <a:r>
              <a:rPr lang="en-US" dirty="0" smtClean="0"/>
              <a:t> Description</a:t>
            </a:r>
          </a:p>
          <a:p>
            <a:pPr>
              <a:buFont typeface="Arial" pitchFamily="34" charset="0"/>
              <a:buChar char="•"/>
            </a:pPr>
            <a:r>
              <a:rPr lang="en-US" dirty="0" smtClean="0"/>
              <a:t> Participation</a:t>
            </a:r>
          </a:p>
          <a:p>
            <a:pPr>
              <a:buFont typeface="Arial" pitchFamily="34" charset="0"/>
              <a:buChar char="•"/>
            </a:pPr>
            <a:r>
              <a:rPr lang="en-US" dirty="0" smtClean="0"/>
              <a:t> Monthly Menu</a:t>
            </a:r>
          </a:p>
          <a:p>
            <a:pPr>
              <a:buFont typeface="Arial" pitchFamily="34" charset="0"/>
              <a:buChar char="•"/>
            </a:pPr>
            <a:r>
              <a:rPr lang="en-US" dirty="0" smtClean="0"/>
              <a:t> Limitations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Johnson County </a:t>
            </a:r>
            <a:br>
              <a:rPr lang="en-US" dirty="0" smtClean="0">
                <a:solidFill>
                  <a:schemeClr val="tx1"/>
                </a:solidFill>
              </a:rPr>
            </a:br>
            <a:r>
              <a:rPr lang="en-US" dirty="0" smtClean="0">
                <a:solidFill>
                  <a:schemeClr val="tx1"/>
                </a:solidFill>
              </a:rPr>
              <a:t>Traditional Nutrition Program</a:t>
            </a:r>
            <a:endParaRPr lang="en-US" dirty="0">
              <a:solidFill>
                <a:schemeClr val="tx1"/>
              </a:solidFill>
            </a:endParaRPr>
          </a:p>
        </p:txBody>
      </p:sp>
      <p:sp>
        <p:nvSpPr>
          <p:cNvPr id="19" name="Content Placeholder 18"/>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p:txBody>
      </p:sp>
      <p:sp>
        <p:nvSpPr>
          <p:cNvPr id="20" name="Text Placeholder 19"/>
          <p:cNvSpPr>
            <a:spLocks noGrp="1"/>
          </p:cNvSpPr>
          <p:nvPr>
            <p:ph type="body" sz="half" idx="2"/>
          </p:nvPr>
        </p:nvSpPr>
        <p:spPr>
          <a:xfrm>
            <a:off x="5181600" y="2209800"/>
            <a:ext cx="3962400" cy="3657600"/>
          </a:xfrm>
        </p:spPr>
        <p:txBody>
          <a:bodyPr/>
          <a:lstStyle/>
          <a:p>
            <a:pPr>
              <a:buFont typeface="Wingdings" pitchFamily="2" charset="2"/>
              <a:buChar char="§"/>
            </a:pPr>
            <a:r>
              <a:rPr lang="en-US" sz="2400" dirty="0" smtClean="0">
                <a:latin typeface="+mj-lt"/>
              </a:rPr>
              <a:t>8 Neighborhood Centers</a:t>
            </a:r>
          </a:p>
          <a:p>
            <a:pPr>
              <a:buFont typeface="Wingdings" pitchFamily="2" charset="2"/>
              <a:buChar char="§"/>
            </a:pPr>
            <a:r>
              <a:rPr lang="en-US" sz="2400" dirty="0" smtClean="0">
                <a:latin typeface="+mj-lt"/>
              </a:rPr>
              <a:t>Meals served Monday thru Friday</a:t>
            </a:r>
          </a:p>
          <a:p>
            <a:pPr>
              <a:buFont typeface="Wingdings" pitchFamily="2" charset="2"/>
              <a:buChar char="§"/>
            </a:pPr>
            <a:r>
              <a:rPr lang="en-US" sz="2400" dirty="0" smtClean="0">
                <a:latin typeface="+mj-lt"/>
              </a:rPr>
              <a:t>Choice of entrée’</a:t>
            </a:r>
          </a:p>
          <a:p>
            <a:pPr>
              <a:buFont typeface="Wingdings" pitchFamily="2" charset="2"/>
              <a:buChar char="§"/>
            </a:pPr>
            <a:r>
              <a:rPr lang="en-US" sz="2400" dirty="0" smtClean="0">
                <a:latin typeface="+mj-lt"/>
              </a:rPr>
              <a:t>Open 4 hours per day</a:t>
            </a:r>
          </a:p>
          <a:p>
            <a:pPr>
              <a:buFont typeface="Wingdings" pitchFamily="2" charset="2"/>
              <a:buChar char="§"/>
            </a:pPr>
            <a:r>
              <a:rPr lang="en-US" sz="2400" dirty="0" smtClean="0">
                <a:latin typeface="+mj-lt"/>
              </a:rPr>
              <a:t>Average daily attendance 200 per day</a:t>
            </a:r>
          </a:p>
          <a:p>
            <a:endParaRPr lang="en-US" dirty="0"/>
          </a:p>
        </p:txBody>
      </p:sp>
      <p:pic>
        <p:nvPicPr>
          <p:cNvPr id="16" name="Picture 2" descr="G:\HSA\Nutrition Program\CHAMPSS\CHAMPSS Pictures\MRCC CONGREGATE.JPG"/>
          <p:cNvPicPr>
            <a:picLocks noChangeAspect="1" noChangeArrowheads="1"/>
          </p:cNvPicPr>
          <p:nvPr/>
        </p:nvPicPr>
        <p:blipFill>
          <a:blip r:embed="rId3" cstate="print"/>
          <a:stretch>
            <a:fillRect/>
          </a:stretch>
        </p:blipFill>
        <p:spPr bwMode="auto">
          <a:xfrm rot="21289069">
            <a:off x="1423428" y="2559529"/>
            <a:ext cx="3581400" cy="23890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8398</TotalTime>
  <Words>4817</Words>
  <Application>Microsoft Office PowerPoint</Application>
  <PresentationFormat>On-screen Show (4:3)</PresentationFormat>
  <Paragraphs>655</Paragraphs>
  <Slides>66</Slides>
  <Notes>44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Shimmer</vt:lpstr>
      <vt:lpstr>Slide 1</vt:lpstr>
      <vt:lpstr>What’s in it for you?</vt:lpstr>
      <vt:lpstr>Let’s Get Started!</vt:lpstr>
      <vt:lpstr>Slide 4</vt:lpstr>
      <vt:lpstr>Where In The World Is    Johnson County, Kansas?</vt:lpstr>
      <vt:lpstr>Johnson County  Human Services Department</vt:lpstr>
      <vt:lpstr>CHAMPSS  Staff</vt:lpstr>
      <vt:lpstr>Slide 8</vt:lpstr>
      <vt:lpstr>Johnson County  Traditional Nutrition Program</vt:lpstr>
      <vt:lpstr>Overland Park  Neighborhood  Center</vt:lpstr>
      <vt:lpstr>  Traditional Program Limitations</vt:lpstr>
      <vt:lpstr>Slide 12</vt:lpstr>
      <vt:lpstr>Our Goals</vt:lpstr>
      <vt:lpstr>Slide 14</vt:lpstr>
      <vt:lpstr>Slide 15</vt:lpstr>
      <vt:lpstr>1st CHAMPSS  - April 14, 2008</vt:lpstr>
      <vt:lpstr>Dining Area – 1st Store</vt:lpstr>
      <vt:lpstr>Slide 18</vt:lpstr>
      <vt:lpstr>Easy as 1-2-3 (We Thought……)</vt:lpstr>
      <vt:lpstr>Lessons Learned</vt:lpstr>
      <vt:lpstr>The New System  What Really Works</vt:lpstr>
      <vt:lpstr>Benefits of New Approach</vt:lpstr>
      <vt:lpstr>Step 1  Attend Enrollment Session</vt:lpstr>
      <vt:lpstr>Slide 24</vt:lpstr>
      <vt:lpstr>CHAMPSS Swipe Card</vt:lpstr>
      <vt:lpstr>CHAMPSS Re-order Form</vt:lpstr>
      <vt:lpstr>Credit Card Option</vt:lpstr>
      <vt:lpstr>Step 2 Select Menu Choices</vt:lpstr>
      <vt:lpstr>CHAMPSS   Hot Food Choices</vt:lpstr>
      <vt:lpstr>1ST  CHAMPSS Participant</vt:lpstr>
      <vt:lpstr>Step 3 Meal Debit</vt:lpstr>
      <vt:lpstr>Transaction Complete!</vt:lpstr>
      <vt:lpstr>Dining with Friends</vt:lpstr>
      <vt:lpstr>Summary: How CHAMPSS Works</vt:lpstr>
      <vt:lpstr>Comparison of Traditional &amp;  Non-traditional Meal Programs</vt:lpstr>
      <vt:lpstr>Slide 36</vt:lpstr>
      <vt:lpstr>Slide 37</vt:lpstr>
      <vt:lpstr>Timeline &amp; Steps</vt:lpstr>
      <vt:lpstr> “Scope of Service” Today’s HY VEE Agreement </vt:lpstr>
      <vt:lpstr>Slide 40</vt:lpstr>
      <vt:lpstr>   3rd CHAMPSS  January 11, 2010</vt:lpstr>
      <vt:lpstr>How it Works: Program Management</vt:lpstr>
      <vt:lpstr>SeniorDine</vt:lpstr>
      <vt:lpstr>CHAMPSS  Program Expenses</vt:lpstr>
      <vt:lpstr>Monthly Expenses 1st Six Months of Operation</vt:lpstr>
      <vt:lpstr>  What We’ve Learned </vt:lpstr>
      <vt:lpstr>Slide 47</vt:lpstr>
      <vt:lpstr> CHAMPSS Breakfast Choices   8-11 a.m. </vt:lpstr>
      <vt:lpstr>  CHAMPSS Lunch &amp; Dinner Choices </vt:lpstr>
      <vt:lpstr>CHAMPSS Lunch &amp; Dinner Choices</vt:lpstr>
      <vt:lpstr>      CHAMPSS  Special Menus    </vt:lpstr>
      <vt:lpstr>Slide 52</vt:lpstr>
      <vt:lpstr>Marketing Strategies</vt:lpstr>
      <vt:lpstr>Enrollment Announcement</vt:lpstr>
      <vt:lpstr>Slide 55</vt:lpstr>
      <vt:lpstr>Slide 56</vt:lpstr>
      <vt:lpstr>Slide 57</vt:lpstr>
      <vt:lpstr>Survey Results</vt:lpstr>
      <vt:lpstr>Survey Results</vt:lpstr>
      <vt:lpstr>Survey Results</vt:lpstr>
      <vt:lpstr>Slide 61</vt:lpstr>
      <vt:lpstr> Awards and Recognitions</vt:lpstr>
      <vt:lpstr>Awards</vt:lpstr>
      <vt:lpstr>Today’s Statistics</vt:lpstr>
      <vt:lpstr>Summary</vt:lpstr>
      <vt:lpstr>Slide 66</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Tanquary, Nancy, HSA</cp:lastModifiedBy>
  <cp:revision>369</cp:revision>
  <cp:lastPrinted>2008-07-30T21:25:41Z</cp:lastPrinted>
  <dcterms:created xsi:type="dcterms:W3CDTF">2008-07-30T20:18:05Z</dcterms:created>
  <dcterms:modified xsi:type="dcterms:W3CDTF">2012-08-09T15:35:23Z</dcterms:modified>
</cp:coreProperties>
</file>