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7"/>
  </p:notesMasterIdLst>
  <p:handoutMasterIdLst>
    <p:handoutMasterId r:id="rId38"/>
  </p:handoutMasterIdLst>
  <p:sldIdLst>
    <p:sldId id="256" r:id="rId2"/>
    <p:sldId id="257" r:id="rId3"/>
    <p:sldId id="313" r:id="rId4"/>
    <p:sldId id="258" r:id="rId5"/>
    <p:sldId id="292" r:id="rId6"/>
    <p:sldId id="295" r:id="rId7"/>
    <p:sldId id="266" r:id="rId8"/>
    <p:sldId id="267" r:id="rId9"/>
    <p:sldId id="268" r:id="rId10"/>
    <p:sldId id="260" r:id="rId11"/>
    <p:sldId id="269" r:id="rId12"/>
    <p:sldId id="270" r:id="rId13"/>
    <p:sldId id="271" r:id="rId14"/>
    <p:sldId id="273" r:id="rId15"/>
    <p:sldId id="274" r:id="rId16"/>
    <p:sldId id="288" r:id="rId17"/>
    <p:sldId id="278" r:id="rId18"/>
    <p:sldId id="287" r:id="rId19"/>
    <p:sldId id="311" r:id="rId20"/>
    <p:sldId id="306" r:id="rId21"/>
    <p:sldId id="309" r:id="rId22"/>
    <p:sldId id="308" r:id="rId23"/>
    <p:sldId id="307" r:id="rId24"/>
    <p:sldId id="312" r:id="rId25"/>
    <p:sldId id="298" r:id="rId26"/>
    <p:sldId id="276" r:id="rId27"/>
    <p:sldId id="310" r:id="rId28"/>
    <p:sldId id="279" r:id="rId29"/>
    <p:sldId id="280" r:id="rId30"/>
    <p:sldId id="305" r:id="rId31"/>
    <p:sldId id="264" r:id="rId32"/>
    <p:sldId id="299" r:id="rId33"/>
    <p:sldId id="314" r:id="rId34"/>
    <p:sldId id="265" r:id="rId35"/>
    <p:sldId id="289" r:id="rId3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Trebuchet MS" pitchFamily="34" charset="0"/>
        <a:ea typeface="MS PGothic"/>
        <a:cs typeface="Arial" charset="0"/>
      </a:defRPr>
    </a:lvl1pPr>
    <a:lvl2pPr marL="457200" algn="l" rtl="0" fontAlgn="base">
      <a:spcBef>
        <a:spcPct val="0"/>
      </a:spcBef>
      <a:spcAft>
        <a:spcPct val="0"/>
      </a:spcAft>
      <a:defRPr kern="1200">
        <a:solidFill>
          <a:schemeClr val="tx1"/>
        </a:solidFill>
        <a:latin typeface="Trebuchet MS" pitchFamily="34" charset="0"/>
        <a:ea typeface="MS PGothic"/>
        <a:cs typeface="Arial" charset="0"/>
      </a:defRPr>
    </a:lvl2pPr>
    <a:lvl3pPr marL="914400" algn="l" rtl="0" fontAlgn="base">
      <a:spcBef>
        <a:spcPct val="0"/>
      </a:spcBef>
      <a:spcAft>
        <a:spcPct val="0"/>
      </a:spcAft>
      <a:defRPr kern="1200">
        <a:solidFill>
          <a:schemeClr val="tx1"/>
        </a:solidFill>
        <a:latin typeface="Trebuchet MS" pitchFamily="34" charset="0"/>
        <a:ea typeface="MS PGothic"/>
        <a:cs typeface="Arial" charset="0"/>
      </a:defRPr>
    </a:lvl3pPr>
    <a:lvl4pPr marL="1371600" algn="l" rtl="0" fontAlgn="base">
      <a:spcBef>
        <a:spcPct val="0"/>
      </a:spcBef>
      <a:spcAft>
        <a:spcPct val="0"/>
      </a:spcAft>
      <a:defRPr kern="1200">
        <a:solidFill>
          <a:schemeClr val="tx1"/>
        </a:solidFill>
        <a:latin typeface="Trebuchet MS" pitchFamily="34" charset="0"/>
        <a:ea typeface="MS PGothic"/>
        <a:cs typeface="Arial" charset="0"/>
      </a:defRPr>
    </a:lvl4pPr>
    <a:lvl5pPr marL="1828800" algn="l" rtl="0" fontAlgn="base">
      <a:spcBef>
        <a:spcPct val="0"/>
      </a:spcBef>
      <a:spcAft>
        <a:spcPct val="0"/>
      </a:spcAft>
      <a:defRPr kern="1200">
        <a:solidFill>
          <a:schemeClr val="tx1"/>
        </a:solidFill>
        <a:latin typeface="Trebuchet MS" pitchFamily="34" charset="0"/>
        <a:ea typeface="MS PGothic"/>
        <a:cs typeface="Arial" charset="0"/>
      </a:defRPr>
    </a:lvl5pPr>
    <a:lvl6pPr marL="2286000" algn="l" defTabSz="914400" rtl="0" eaLnBrk="1" latinLnBrk="0" hangingPunct="1">
      <a:defRPr kern="1200">
        <a:solidFill>
          <a:schemeClr val="tx1"/>
        </a:solidFill>
        <a:latin typeface="Trebuchet MS" pitchFamily="34" charset="0"/>
        <a:ea typeface="MS PGothic"/>
        <a:cs typeface="Arial" charset="0"/>
      </a:defRPr>
    </a:lvl6pPr>
    <a:lvl7pPr marL="2743200" algn="l" defTabSz="914400" rtl="0" eaLnBrk="1" latinLnBrk="0" hangingPunct="1">
      <a:defRPr kern="1200">
        <a:solidFill>
          <a:schemeClr val="tx1"/>
        </a:solidFill>
        <a:latin typeface="Trebuchet MS" pitchFamily="34" charset="0"/>
        <a:ea typeface="MS PGothic"/>
        <a:cs typeface="Arial" charset="0"/>
      </a:defRPr>
    </a:lvl7pPr>
    <a:lvl8pPr marL="3200400" algn="l" defTabSz="914400" rtl="0" eaLnBrk="1" latinLnBrk="0" hangingPunct="1">
      <a:defRPr kern="1200">
        <a:solidFill>
          <a:schemeClr val="tx1"/>
        </a:solidFill>
        <a:latin typeface="Trebuchet MS" pitchFamily="34" charset="0"/>
        <a:ea typeface="MS PGothic"/>
        <a:cs typeface="Arial" charset="0"/>
      </a:defRPr>
    </a:lvl8pPr>
    <a:lvl9pPr marL="3657600" algn="l" defTabSz="914400" rtl="0" eaLnBrk="1" latinLnBrk="0" hangingPunct="1">
      <a:defRPr kern="1200">
        <a:solidFill>
          <a:schemeClr val="tx1"/>
        </a:solidFill>
        <a:latin typeface="Trebuchet MS" pitchFamily="34" charset="0"/>
        <a:ea typeface="MS PGothic"/>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6679" autoAdjust="0"/>
  </p:normalViewPr>
  <p:slideViewPr>
    <p:cSldViewPr>
      <p:cViewPr>
        <p:scale>
          <a:sx n="66" d="100"/>
          <a:sy n="66" d="100"/>
        </p:scale>
        <p:origin x="-960" y="-504"/>
      </p:cViewPr>
      <p:guideLst>
        <p:guide orient="horz" pos="2160"/>
        <p:guide pos="2880"/>
      </p:guideLst>
    </p:cSldViewPr>
  </p:slideViewPr>
  <p:notesTextViewPr>
    <p:cViewPr>
      <p:scale>
        <a:sx n="114" d="100"/>
        <a:sy n="114"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ea typeface="MS PGothic" pitchFamily="34" charset="-128"/>
                <a:cs typeface="+mn-cs"/>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smtClean="0">
                <a:ea typeface="MS PGothic" pitchFamily="34" charset="-128"/>
                <a:cs typeface="+mn-cs"/>
              </a:defRPr>
            </a:lvl1pPr>
          </a:lstStyle>
          <a:p>
            <a:pPr>
              <a:defRPr/>
            </a:pPr>
            <a:fld id="{7CE402B8-77AD-4CC7-B9AB-7E120B78EB67}" type="datetimeFigureOut">
              <a:rPr lang="en-US"/>
              <a:pPr>
                <a:defRPr/>
              </a:pPr>
              <a:t>10/1/2012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ea typeface="MS PGothic" pitchFamily="34" charset="-128"/>
                <a:cs typeface="+mn-cs"/>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smtClean="0">
                <a:ea typeface="MS PGothic" pitchFamily="34" charset="-128"/>
                <a:cs typeface="+mn-cs"/>
              </a:defRPr>
            </a:lvl1pPr>
          </a:lstStyle>
          <a:p>
            <a:pPr>
              <a:defRPr/>
            </a:pPr>
            <a:fld id="{EBF6FD5C-77DB-4842-8888-44B8A13098C2}" type="slidenum">
              <a:rPr lang="en-US"/>
              <a:pPr>
                <a:defRPr/>
              </a:pPr>
              <a:t>‹#›</a:t>
            </a:fld>
            <a:endParaRPr lang="en-US"/>
          </a:p>
        </p:txBody>
      </p:sp>
    </p:spTree>
    <p:extLst>
      <p:ext uri="{BB962C8B-B14F-4D97-AF65-F5344CB8AC3E}">
        <p14:creationId xmlns:p14="http://schemas.microsoft.com/office/powerpoint/2010/main" val="23363778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ea typeface="MS PGothic" pitchFamily="34" charset="-128"/>
                <a:cs typeface="+mn-cs"/>
              </a:defRPr>
            </a:lvl1pPr>
          </a:lstStyle>
          <a:p>
            <a:pPr>
              <a:defRPr/>
            </a:pPr>
            <a:fld id="{8DB6E369-8BE0-433D-BA85-5E1084D12EF4}" type="datetimeFigureOut">
              <a:rPr lang="en-US"/>
              <a:pPr>
                <a:defRPr/>
              </a:pPr>
              <a:t>10/1/2012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ea typeface="MS PGothic" pitchFamily="34" charset="-128"/>
                <a:cs typeface="+mn-cs"/>
              </a:defRPr>
            </a:lvl1pPr>
          </a:lstStyle>
          <a:p>
            <a:pPr>
              <a:defRPr/>
            </a:pPr>
            <a:fld id="{B1057E5B-B8B1-4C32-8AEA-62CE7D0D12CB}" type="slidenum">
              <a:rPr lang="en-US"/>
              <a:pPr>
                <a:defRPr/>
              </a:pPr>
              <a:t>‹#›</a:t>
            </a:fld>
            <a:endParaRPr lang="en-US"/>
          </a:p>
        </p:txBody>
      </p:sp>
    </p:spTree>
    <p:extLst>
      <p:ext uri="{BB962C8B-B14F-4D97-AF65-F5344CB8AC3E}">
        <p14:creationId xmlns:p14="http://schemas.microsoft.com/office/powerpoint/2010/main" val="1575184059"/>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S PGothic" pitchFamily="34" charset="-128"/>
        <a:cs typeface="MS PGothic"/>
      </a:defRPr>
    </a:lvl1pPr>
    <a:lvl2pPr marL="457200" algn="l" defTabSz="457200" rtl="0" eaLnBrk="0" fontAlgn="base" hangingPunct="0">
      <a:spcBef>
        <a:spcPct val="30000"/>
      </a:spcBef>
      <a:spcAft>
        <a:spcPct val="0"/>
      </a:spcAft>
      <a:defRPr sz="1200" kern="1200">
        <a:solidFill>
          <a:schemeClr val="tx1"/>
        </a:solidFill>
        <a:latin typeface="+mn-lt"/>
        <a:ea typeface="MS PGothic" pitchFamily="34" charset="-128"/>
        <a:cs typeface="MS PGothic"/>
      </a:defRPr>
    </a:lvl2pPr>
    <a:lvl3pPr marL="914400" algn="l" defTabSz="457200" rtl="0" eaLnBrk="0" fontAlgn="base" hangingPunct="0">
      <a:spcBef>
        <a:spcPct val="30000"/>
      </a:spcBef>
      <a:spcAft>
        <a:spcPct val="0"/>
      </a:spcAft>
      <a:defRPr sz="1200" kern="1200">
        <a:solidFill>
          <a:schemeClr val="tx1"/>
        </a:solidFill>
        <a:latin typeface="+mn-lt"/>
        <a:ea typeface="MS PGothic" pitchFamily="34" charset="-128"/>
        <a:cs typeface="MS PGothic"/>
      </a:defRPr>
    </a:lvl3pPr>
    <a:lvl4pPr marL="1371600" algn="l" defTabSz="457200" rtl="0" eaLnBrk="0" fontAlgn="base" hangingPunct="0">
      <a:spcBef>
        <a:spcPct val="30000"/>
      </a:spcBef>
      <a:spcAft>
        <a:spcPct val="0"/>
      </a:spcAft>
      <a:defRPr sz="1200" kern="1200">
        <a:solidFill>
          <a:schemeClr val="tx1"/>
        </a:solidFill>
        <a:latin typeface="+mn-lt"/>
        <a:ea typeface="MS PGothic" pitchFamily="34" charset="-128"/>
        <a:cs typeface="MS PGothic"/>
      </a:defRPr>
    </a:lvl4pPr>
    <a:lvl5pPr marL="1828800" algn="l" defTabSz="457200" rtl="0" eaLnBrk="0" fontAlgn="base" hangingPunct="0">
      <a:spcBef>
        <a:spcPct val="30000"/>
      </a:spcBef>
      <a:spcAft>
        <a:spcPct val="0"/>
      </a:spcAft>
      <a:defRPr sz="1200" kern="1200">
        <a:solidFill>
          <a:schemeClr val="tx1"/>
        </a:solidFill>
        <a:latin typeface="+mn-lt"/>
        <a:ea typeface="MS PGothic" pitchFamily="34" charset="-128"/>
        <a:cs typeface="MS PGothic"/>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Slide Image Placeholder 1"/>
          <p:cNvSpPr>
            <a:spLocks noGrp="1" noRot="1" noChangeAspect="1"/>
          </p:cNvSpPr>
          <p:nvPr>
            <p:ph type="sldImg"/>
          </p:nvPr>
        </p:nvSpPr>
        <p:spPr bwMode="auto">
          <a:noFill/>
          <a:ln>
            <a:solidFill>
              <a:srgbClr val="000000"/>
            </a:solidFill>
            <a:miter lim="800000"/>
            <a:headEnd/>
            <a:tailEnd/>
          </a:ln>
        </p:spPr>
      </p:sp>
      <p:sp>
        <p:nvSpPr>
          <p:cNvPr id="3584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b="1" u="sng" smtClean="0">
                <a:ea typeface="MS PGothic"/>
              </a:rPr>
              <a:t>Client was severely overweight and had lymphedema which led to this follow up visit for further nutrition education. </a:t>
            </a:r>
          </a:p>
          <a:p>
            <a:pPr eaLnBrk="1" hangingPunct="1">
              <a:spcBef>
                <a:spcPct val="0"/>
              </a:spcBef>
            </a:pPr>
            <a:r>
              <a:rPr lang="en-US" b="1" u="sng" smtClean="0">
                <a:ea typeface="MS PGothic"/>
              </a:rPr>
              <a:t>&lt;1 yr on MOW</a:t>
            </a:r>
          </a:p>
          <a:p>
            <a:pPr eaLnBrk="1" hangingPunct="1">
              <a:spcBef>
                <a:spcPct val="0"/>
              </a:spcBef>
            </a:pPr>
            <a:r>
              <a:rPr lang="en-US" b="1" u="sng" smtClean="0">
                <a:ea typeface="MS PGothic"/>
              </a:rPr>
              <a:t>CT lives at home with daughter.</a:t>
            </a:r>
          </a:p>
          <a:p>
            <a:pPr eaLnBrk="1" hangingPunct="1"/>
            <a:r>
              <a:rPr lang="en-US" b="1" u="sng" smtClean="0">
                <a:ea typeface="MS PGothic"/>
              </a:rPr>
              <a:t>Assessment:</a:t>
            </a:r>
            <a:endParaRPr lang="en-US" smtClean="0">
              <a:ea typeface="MS PGothic"/>
            </a:endParaRPr>
          </a:p>
          <a:p>
            <a:pPr eaLnBrk="1" hangingPunct="1"/>
            <a:r>
              <a:rPr lang="en-US" smtClean="0">
                <a:ea typeface="MS PGothic"/>
              </a:rPr>
              <a:t>Name: Mrs. B</a:t>
            </a:r>
          </a:p>
          <a:p>
            <a:pPr eaLnBrk="1" hangingPunct="1"/>
            <a:r>
              <a:rPr lang="en-US" smtClean="0">
                <a:ea typeface="MS PGothic"/>
              </a:rPr>
              <a:t>Female</a:t>
            </a:r>
          </a:p>
          <a:p>
            <a:pPr eaLnBrk="1" hangingPunct="1"/>
            <a:r>
              <a:rPr lang="en-US" smtClean="0">
                <a:ea typeface="MS PGothic"/>
              </a:rPr>
              <a:t>DOB: 4/28/43</a:t>
            </a:r>
          </a:p>
          <a:p>
            <a:pPr eaLnBrk="1" hangingPunct="1"/>
            <a:r>
              <a:rPr lang="en-US" smtClean="0">
                <a:ea typeface="MS PGothic"/>
              </a:rPr>
              <a:t>Height: 5’0” Weight: Depending upon fluid accumulation 270-320 lbs.  BMI: 58</a:t>
            </a:r>
          </a:p>
          <a:p>
            <a:pPr eaLnBrk="1" hangingPunct="1"/>
            <a:r>
              <a:rPr lang="en-US" smtClean="0">
                <a:ea typeface="MS PGothic"/>
              </a:rPr>
              <a:t>Diagnosis: Lymphedema, Stomach Ulcers, TIA, Neuropathy, Asthma from second hand smoke, hypotension, arthritis, arrhythmia, knee worn through bone</a:t>
            </a:r>
          </a:p>
          <a:p>
            <a:pPr eaLnBrk="1" hangingPunct="1"/>
            <a:r>
              <a:rPr lang="en-US" smtClean="0">
                <a:ea typeface="MS PGothic"/>
              </a:rPr>
              <a:t>Symptoms: Weakness, fatigue, low blood pressure, full, well fitting dentures, no dysphagia, chewing problems related to hard vegetables, meat, and fruits, no smoking, no alcohol use, uses walker to get around but can only stand for a few minutes at one time, good communication and no dementia, lives with family (daughter and granddaughter) </a:t>
            </a:r>
          </a:p>
          <a:p>
            <a:pPr eaLnBrk="1" hangingPunct="1"/>
            <a:r>
              <a:rPr lang="en-US" smtClean="0">
                <a:ea typeface="MS PGothic"/>
              </a:rPr>
              <a:t>Medications: Gaboparetin, levothyroxin, lasix</a:t>
            </a:r>
          </a:p>
          <a:p>
            <a:pPr eaLnBrk="1" hangingPunct="1"/>
            <a:r>
              <a:rPr lang="en-US" smtClean="0">
                <a:ea typeface="MS PGothic"/>
              </a:rPr>
              <a:t>Food Allergies: NKFA</a:t>
            </a:r>
          </a:p>
          <a:p>
            <a:pPr eaLnBrk="1" hangingPunct="1"/>
            <a:r>
              <a:rPr lang="en-US" smtClean="0">
                <a:ea typeface="MS PGothic"/>
              </a:rPr>
              <a:t>Vitamins: Calcium supplements</a:t>
            </a:r>
          </a:p>
          <a:p>
            <a:pPr eaLnBrk="1" hangingPunct="1"/>
            <a:r>
              <a:rPr lang="en-US" smtClean="0">
                <a:ea typeface="MS PGothic"/>
              </a:rPr>
              <a:t>Appetite: Good and 75% of meals consumed</a:t>
            </a:r>
          </a:p>
          <a:p>
            <a:pPr eaLnBrk="1" hangingPunct="1"/>
            <a:r>
              <a:rPr lang="en-US" smtClean="0">
                <a:ea typeface="MS PGothic"/>
              </a:rPr>
              <a:t>24 Hour Dietary recall:</a:t>
            </a:r>
          </a:p>
          <a:p>
            <a:pPr eaLnBrk="1" hangingPunct="1"/>
            <a:r>
              <a:rPr lang="en-US" smtClean="0">
                <a:ea typeface="MS PGothic"/>
              </a:rPr>
              <a:t>Breakfast: oatmeal and raisins, breakfast burrito provided by MOW</a:t>
            </a:r>
          </a:p>
          <a:p>
            <a:pPr eaLnBrk="1" hangingPunct="1"/>
            <a:r>
              <a:rPr lang="en-US" smtClean="0">
                <a:ea typeface="MS PGothic"/>
              </a:rPr>
              <a:t>Lunch: MOW meal, meat, pasta, and vegetable, peaches and cottage cheese, tea/water, milk</a:t>
            </a:r>
          </a:p>
          <a:p>
            <a:pPr eaLnBrk="1" hangingPunct="1"/>
            <a:r>
              <a:rPr lang="en-US" smtClean="0">
                <a:ea typeface="MS PGothic"/>
              </a:rPr>
              <a:t>Supper: Peaches or apple with peanut butter</a:t>
            </a:r>
          </a:p>
          <a:p>
            <a:pPr eaLnBrk="1" hangingPunct="1"/>
            <a:r>
              <a:rPr lang="en-US" b="1" u="sng" smtClean="0">
                <a:ea typeface="MS PGothic"/>
              </a:rPr>
              <a:t>Diagnosis: </a:t>
            </a:r>
            <a:endParaRPr lang="en-US" smtClean="0">
              <a:ea typeface="MS PGothic"/>
            </a:endParaRPr>
          </a:p>
          <a:p>
            <a:pPr eaLnBrk="1" hangingPunct="1"/>
            <a:r>
              <a:rPr lang="en-US" smtClean="0">
                <a:ea typeface="MS PGothic"/>
              </a:rPr>
              <a:t>Obesity as related to lack of nutrition education and sedentary life style as evidenced by a BMI of 58.</a:t>
            </a:r>
          </a:p>
          <a:p>
            <a:pPr eaLnBrk="1" hangingPunct="1"/>
            <a:r>
              <a:rPr lang="en-US" b="1" u="sng" smtClean="0">
                <a:ea typeface="MS PGothic"/>
              </a:rPr>
              <a:t>Intervention:</a:t>
            </a:r>
            <a:endParaRPr lang="en-US" smtClean="0">
              <a:ea typeface="MS PGothic"/>
            </a:endParaRPr>
          </a:p>
          <a:p>
            <a:pPr eaLnBrk="1" hangingPunct="1"/>
            <a:r>
              <a:rPr lang="en-US" smtClean="0">
                <a:ea typeface="MS PGothic"/>
              </a:rPr>
              <a:t>General Healthful Diet/ Initial Nutrition Education: Pt. was educated on foods to consume and foods to avoid related to her diagnosis.</a:t>
            </a:r>
          </a:p>
          <a:p>
            <a:pPr eaLnBrk="1" hangingPunct="1"/>
            <a:r>
              <a:rPr lang="en-US" smtClean="0">
                <a:ea typeface="MS PGothic"/>
              </a:rPr>
              <a:t>Motivation: Encouraged pt. to try to complete exercises sitting down in place</a:t>
            </a:r>
          </a:p>
          <a:p>
            <a:pPr eaLnBrk="1" hangingPunct="1"/>
            <a:r>
              <a:rPr lang="en-US" b="1" u="sng" smtClean="0">
                <a:ea typeface="MS PGothic"/>
              </a:rPr>
              <a:t>Monitoring/ Evaluation:</a:t>
            </a:r>
            <a:endParaRPr lang="en-US" smtClean="0">
              <a:ea typeface="MS PGothic"/>
            </a:endParaRPr>
          </a:p>
          <a:p>
            <a:pPr eaLnBrk="1" hangingPunct="1"/>
            <a:r>
              <a:rPr lang="en-US" smtClean="0">
                <a:ea typeface="MS PGothic"/>
              </a:rPr>
              <a:t>General Healthful Diet: Pt will follow healthy food recommendations given to her to decrease salt intake to help control fluid accumulation.</a:t>
            </a:r>
          </a:p>
          <a:p>
            <a:pPr eaLnBrk="1" hangingPunct="1">
              <a:spcBef>
                <a:spcPct val="0"/>
              </a:spcBef>
            </a:pPr>
            <a:endParaRPr lang="en-US" b="1" u="sng" smtClean="0">
              <a:ea typeface="MS PGothic"/>
            </a:endParaRPr>
          </a:p>
          <a:p>
            <a:pPr eaLnBrk="1" hangingPunct="1">
              <a:spcBef>
                <a:spcPct val="0"/>
              </a:spcBef>
            </a:pPr>
            <a:r>
              <a:rPr lang="en-US" smtClean="0">
                <a:ea typeface="MS PGothic"/>
              </a:rPr>
              <a:t>What we found incredibly beneficial with a client like this is being able to go into her house and sit and talk with her. We were able to see that she couldn’t even get up to open the door and just yelled from her chair to come in. Getting up and using her walker would have taken valuable time from our visit and so within seconds of meeting her, we were getting a feeling of her daily challenges. Sitting in her living room and seeing the severity of her lymphedema gave us an accurate image of her condition. Also, we noticed that she was watching food/cooking channels which also may lead to her overeating and contribute to her obesity. It’s the small details that are impossible to pick up on the phone that made being in this client’s house so important and valuable to the assessment and focusing the education. </a:t>
            </a:r>
          </a:p>
        </p:txBody>
      </p:sp>
      <p:sp>
        <p:nvSpPr>
          <p:cNvPr id="35843" name="Slide Number Placeholder 3"/>
          <p:cNvSpPr>
            <a:spLocks noGrp="1"/>
          </p:cNvSpPr>
          <p:nvPr>
            <p:ph type="sldNum" sz="quarter" idx="5"/>
          </p:nvPr>
        </p:nvSpPr>
        <p:spPr bwMode="auto">
          <a:noFill/>
          <a:ln>
            <a:miter lim="800000"/>
            <a:headEnd/>
            <a:tailEnd/>
          </a:ln>
        </p:spPr>
        <p:txBody>
          <a:bodyPr/>
          <a:lstStyle/>
          <a:p>
            <a:fld id="{7935A13E-DF6A-4727-9278-40FB330FC311}" type="slidenum">
              <a:rPr lang="en-US" smtClean="0">
                <a:ea typeface="MS PGothic"/>
                <a:cs typeface="MS PGothic"/>
              </a:rPr>
              <a:pPr/>
              <a:t>20</a:t>
            </a:fld>
            <a:endParaRPr lang="en-US" smtClean="0">
              <a:ea typeface="MS PGothic"/>
              <a:cs typeface="MS PGothic"/>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Slide Image Placeholder 1"/>
          <p:cNvSpPr>
            <a:spLocks noGrp="1" noRot="1" noChangeAspect="1"/>
          </p:cNvSpPr>
          <p:nvPr>
            <p:ph type="sldImg"/>
          </p:nvPr>
        </p:nvSpPr>
        <p:spPr bwMode="auto">
          <a:noFill/>
          <a:ln>
            <a:solidFill>
              <a:srgbClr val="000000"/>
            </a:solidFill>
            <a:miter lim="800000"/>
            <a:headEnd/>
            <a:tailEnd/>
          </a:ln>
        </p:spPr>
      </p:sp>
      <p:sp>
        <p:nvSpPr>
          <p:cNvPr id="3789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b="1" u="sng" smtClean="0">
              <a:ea typeface="MS PGothic"/>
            </a:endParaRPr>
          </a:p>
          <a:p>
            <a:pPr eaLnBrk="1" hangingPunct="1">
              <a:spcBef>
                <a:spcPct val="0"/>
              </a:spcBef>
            </a:pPr>
            <a:endParaRPr lang="en-US" b="1" u="sng" smtClean="0">
              <a:ea typeface="MS PGothic"/>
            </a:endParaRPr>
          </a:p>
        </p:txBody>
      </p:sp>
      <p:sp>
        <p:nvSpPr>
          <p:cNvPr id="37891" name="Slide Number Placeholder 3"/>
          <p:cNvSpPr>
            <a:spLocks noGrp="1"/>
          </p:cNvSpPr>
          <p:nvPr>
            <p:ph type="sldNum" sz="quarter" idx="5"/>
          </p:nvPr>
        </p:nvSpPr>
        <p:spPr bwMode="auto">
          <a:noFill/>
          <a:ln>
            <a:miter lim="800000"/>
            <a:headEnd/>
            <a:tailEnd/>
          </a:ln>
        </p:spPr>
        <p:txBody>
          <a:bodyPr/>
          <a:lstStyle/>
          <a:p>
            <a:fld id="{8CD216FE-5EDC-4435-8500-BF49289B9E66}" type="slidenum">
              <a:rPr lang="en-US" smtClean="0">
                <a:ea typeface="MS PGothic"/>
                <a:cs typeface="MS PGothic"/>
              </a:rPr>
              <a:pPr/>
              <a:t>21</a:t>
            </a:fld>
            <a:endParaRPr lang="en-US" smtClean="0">
              <a:ea typeface="MS PGothic"/>
              <a:cs typeface="MS PGothic"/>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Slide Image Placeholder 1"/>
          <p:cNvSpPr>
            <a:spLocks noGrp="1" noRot="1" noChangeAspect="1"/>
          </p:cNvSpPr>
          <p:nvPr>
            <p:ph type="sldImg"/>
          </p:nvPr>
        </p:nvSpPr>
        <p:spPr bwMode="auto">
          <a:noFill/>
          <a:ln>
            <a:solidFill>
              <a:srgbClr val="000000"/>
            </a:solidFill>
            <a:miter lim="800000"/>
            <a:headEnd/>
            <a:tailEnd/>
          </a:ln>
        </p:spPr>
      </p:sp>
      <p:sp>
        <p:nvSpPr>
          <p:cNvPr id="3993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b="1" u="sng" smtClean="0">
              <a:ea typeface="MS PGothic"/>
            </a:endParaRPr>
          </a:p>
          <a:p>
            <a:pPr eaLnBrk="1" hangingPunct="1">
              <a:spcBef>
                <a:spcPct val="0"/>
              </a:spcBef>
            </a:pPr>
            <a:endParaRPr lang="en-US" b="1" u="sng" smtClean="0">
              <a:ea typeface="MS PGothic"/>
            </a:endParaRPr>
          </a:p>
        </p:txBody>
      </p:sp>
      <p:sp>
        <p:nvSpPr>
          <p:cNvPr id="39939" name="Slide Number Placeholder 3"/>
          <p:cNvSpPr>
            <a:spLocks noGrp="1"/>
          </p:cNvSpPr>
          <p:nvPr>
            <p:ph type="sldNum" sz="quarter" idx="5"/>
          </p:nvPr>
        </p:nvSpPr>
        <p:spPr bwMode="auto">
          <a:noFill/>
          <a:ln>
            <a:miter lim="800000"/>
            <a:headEnd/>
            <a:tailEnd/>
          </a:ln>
        </p:spPr>
        <p:txBody>
          <a:bodyPr/>
          <a:lstStyle/>
          <a:p>
            <a:fld id="{A2760DC4-07C9-4CB0-B21A-7428DA749422}" type="slidenum">
              <a:rPr lang="en-US" smtClean="0">
                <a:ea typeface="MS PGothic"/>
                <a:cs typeface="MS PGothic"/>
              </a:rPr>
              <a:pPr/>
              <a:t>22</a:t>
            </a:fld>
            <a:endParaRPr lang="en-US" smtClean="0">
              <a:ea typeface="MS PGothic"/>
              <a:cs typeface="MS PGothic"/>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Slide Image Placeholder 1"/>
          <p:cNvSpPr>
            <a:spLocks noGrp="1" noRot="1" noChangeAspect="1"/>
          </p:cNvSpPr>
          <p:nvPr>
            <p:ph type="sldImg"/>
          </p:nvPr>
        </p:nvSpPr>
        <p:spPr bwMode="auto">
          <a:noFill/>
          <a:ln>
            <a:solidFill>
              <a:srgbClr val="000000"/>
            </a:solidFill>
            <a:miter lim="800000"/>
            <a:headEnd/>
            <a:tailEnd/>
          </a:ln>
        </p:spPr>
      </p:sp>
      <p:sp>
        <p:nvSpPr>
          <p:cNvPr id="419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b="1" u="sng" smtClean="0">
              <a:ea typeface="MS PGothic"/>
            </a:endParaRPr>
          </a:p>
          <a:p>
            <a:pPr eaLnBrk="1" hangingPunct="1">
              <a:spcBef>
                <a:spcPct val="0"/>
              </a:spcBef>
            </a:pPr>
            <a:endParaRPr lang="en-US" b="1" u="sng" smtClean="0">
              <a:ea typeface="MS PGothic"/>
            </a:endParaRPr>
          </a:p>
        </p:txBody>
      </p:sp>
      <p:sp>
        <p:nvSpPr>
          <p:cNvPr id="41987" name="Slide Number Placeholder 3"/>
          <p:cNvSpPr>
            <a:spLocks noGrp="1"/>
          </p:cNvSpPr>
          <p:nvPr>
            <p:ph type="sldNum" sz="quarter" idx="5"/>
          </p:nvPr>
        </p:nvSpPr>
        <p:spPr bwMode="auto">
          <a:noFill/>
          <a:ln>
            <a:miter lim="800000"/>
            <a:headEnd/>
            <a:tailEnd/>
          </a:ln>
        </p:spPr>
        <p:txBody>
          <a:bodyPr/>
          <a:lstStyle/>
          <a:p>
            <a:fld id="{AB942818-E11A-4460-8143-6C1D06CA3C0F}" type="slidenum">
              <a:rPr lang="en-US" smtClean="0">
                <a:ea typeface="MS PGothic"/>
                <a:cs typeface="MS PGothic"/>
              </a:rPr>
              <a:pPr/>
              <a:t>23</a:t>
            </a:fld>
            <a:endParaRPr lang="en-US" smtClean="0">
              <a:ea typeface="MS PGothic"/>
              <a:cs typeface="MS PGothic"/>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Slide Image Placeholder 1"/>
          <p:cNvSpPr>
            <a:spLocks noGrp="1" noRot="1" noChangeAspect="1"/>
          </p:cNvSpPr>
          <p:nvPr>
            <p:ph type="sldImg"/>
          </p:nvPr>
        </p:nvSpPr>
        <p:spPr bwMode="auto">
          <a:noFill/>
          <a:ln>
            <a:solidFill>
              <a:srgbClr val="000000"/>
            </a:solidFill>
            <a:miter lim="800000"/>
            <a:headEnd/>
            <a:tailEnd/>
          </a:ln>
        </p:spPr>
      </p:sp>
      <p:sp>
        <p:nvSpPr>
          <p:cNvPr id="4505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ea typeface="MS PGothic"/>
            </a:endParaRPr>
          </a:p>
          <a:p>
            <a:pPr eaLnBrk="1" hangingPunct="1">
              <a:spcBef>
                <a:spcPct val="0"/>
              </a:spcBef>
            </a:pPr>
            <a:endParaRPr lang="en-US" smtClean="0">
              <a:ea typeface="MS PGothic"/>
            </a:endParaRPr>
          </a:p>
        </p:txBody>
      </p:sp>
      <p:sp>
        <p:nvSpPr>
          <p:cNvPr id="45059" name="Slide Number Placeholder 3"/>
          <p:cNvSpPr>
            <a:spLocks noGrp="1"/>
          </p:cNvSpPr>
          <p:nvPr>
            <p:ph type="sldNum" sz="quarter" idx="5"/>
          </p:nvPr>
        </p:nvSpPr>
        <p:spPr bwMode="auto">
          <a:noFill/>
          <a:ln>
            <a:miter lim="800000"/>
            <a:headEnd/>
            <a:tailEnd/>
          </a:ln>
        </p:spPr>
        <p:txBody>
          <a:bodyPr/>
          <a:lstStyle/>
          <a:p>
            <a:fld id="{8B677FCA-E0A8-4452-A435-D0C522F2B42C}" type="slidenum">
              <a:rPr lang="en-US" smtClean="0">
                <a:ea typeface="MS PGothic"/>
                <a:cs typeface="MS PGothic"/>
              </a:rPr>
              <a:pPr/>
              <a:t>25</a:t>
            </a:fld>
            <a:endParaRPr lang="en-US" smtClean="0">
              <a:ea typeface="MS PGothic"/>
              <a:cs typeface="MS PGothic"/>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Slide Image Placeholder 1"/>
          <p:cNvSpPr>
            <a:spLocks noGrp="1" noRot="1" noChangeAspect="1"/>
          </p:cNvSpPr>
          <p:nvPr>
            <p:ph type="sldImg"/>
          </p:nvPr>
        </p:nvSpPr>
        <p:spPr bwMode="auto">
          <a:noFill/>
          <a:ln>
            <a:solidFill>
              <a:srgbClr val="000000"/>
            </a:solidFill>
            <a:miter lim="800000"/>
            <a:headEnd/>
            <a:tailEnd/>
          </a:ln>
        </p:spPr>
      </p:sp>
      <p:sp>
        <p:nvSpPr>
          <p:cNvPr id="5120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ea typeface="MS PGothic"/>
            </a:endParaRPr>
          </a:p>
        </p:txBody>
      </p:sp>
      <p:sp>
        <p:nvSpPr>
          <p:cNvPr id="51203" name="Slide Number Placeholder 3"/>
          <p:cNvSpPr>
            <a:spLocks noGrp="1"/>
          </p:cNvSpPr>
          <p:nvPr>
            <p:ph type="sldNum" sz="quarter" idx="5"/>
          </p:nvPr>
        </p:nvSpPr>
        <p:spPr bwMode="auto">
          <a:noFill/>
          <a:ln>
            <a:miter lim="800000"/>
            <a:headEnd/>
            <a:tailEnd/>
          </a:ln>
        </p:spPr>
        <p:txBody>
          <a:bodyPr/>
          <a:lstStyle/>
          <a:p>
            <a:fld id="{64285012-E0D1-4418-9B0D-48EB378E2CE9}" type="slidenum">
              <a:rPr lang="en-US" smtClean="0">
                <a:ea typeface="MS PGothic"/>
                <a:cs typeface="MS PGothic"/>
              </a:rPr>
              <a:pPr/>
              <a:t>30</a:t>
            </a:fld>
            <a:endParaRPr lang="en-US" smtClean="0">
              <a:ea typeface="MS PGothic"/>
              <a:cs typeface="MS PGothic"/>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Slide Image Placeholder 1"/>
          <p:cNvSpPr>
            <a:spLocks noGrp="1" noRot="1" noChangeAspect="1"/>
          </p:cNvSpPr>
          <p:nvPr>
            <p:ph type="sldImg"/>
          </p:nvPr>
        </p:nvSpPr>
        <p:spPr bwMode="auto">
          <a:noFill/>
          <a:ln>
            <a:solidFill>
              <a:srgbClr val="000000"/>
            </a:solidFill>
            <a:miter lim="800000"/>
            <a:headEnd/>
            <a:tailEnd/>
          </a:ln>
        </p:spPr>
      </p:sp>
      <p:sp>
        <p:nvSpPr>
          <p:cNvPr id="5325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buFontTx/>
              <a:buChar char="-"/>
            </a:pPr>
            <a:endParaRPr lang="en-US" smtClean="0">
              <a:ea typeface="MS PGothic"/>
            </a:endParaRPr>
          </a:p>
          <a:p>
            <a:pPr eaLnBrk="1" hangingPunct="1">
              <a:spcBef>
                <a:spcPct val="0"/>
              </a:spcBef>
            </a:pPr>
            <a:endParaRPr lang="en-US" smtClean="0">
              <a:ea typeface="MS PGothic"/>
            </a:endParaRPr>
          </a:p>
          <a:p>
            <a:pPr eaLnBrk="1" hangingPunct="1">
              <a:spcBef>
                <a:spcPct val="0"/>
              </a:spcBef>
            </a:pPr>
            <a:endParaRPr lang="en-US" smtClean="0">
              <a:ea typeface="MS PGothic"/>
            </a:endParaRPr>
          </a:p>
        </p:txBody>
      </p:sp>
      <p:sp>
        <p:nvSpPr>
          <p:cNvPr id="53251" name="Slide Number Placeholder 3"/>
          <p:cNvSpPr>
            <a:spLocks noGrp="1"/>
          </p:cNvSpPr>
          <p:nvPr>
            <p:ph type="sldNum" sz="quarter" idx="5"/>
          </p:nvPr>
        </p:nvSpPr>
        <p:spPr bwMode="auto">
          <a:noFill/>
          <a:ln>
            <a:miter lim="800000"/>
            <a:headEnd/>
            <a:tailEnd/>
          </a:ln>
        </p:spPr>
        <p:txBody>
          <a:bodyPr/>
          <a:lstStyle/>
          <a:p>
            <a:fld id="{21788312-F10A-41F3-BEB0-EBC63EBB14FE}" type="slidenum">
              <a:rPr lang="en-US" smtClean="0">
                <a:ea typeface="MS PGothic"/>
                <a:cs typeface="MS PGothic"/>
              </a:rPr>
              <a:pPr/>
              <a:t>31</a:t>
            </a:fld>
            <a:endParaRPr lang="en-US" smtClean="0">
              <a:ea typeface="MS PGothic"/>
              <a:cs typeface="MS PGothic"/>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Slide Image Placeholder 1"/>
          <p:cNvSpPr>
            <a:spLocks noGrp="1" noRot="1" noChangeAspect="1"/>
          </p:cNvSpPr>
          <p:nvPr>
            <p:ph type="sldImg"/>
          </p:nvPr>
        </p:nvSpPr>
        <p:spPr bwMode="auto">
          <a:noFill/>
          <a:ln>
            <a:solidFill>
              <a:srgbClr val="000000"/>
            </a:solidFill>
            <a:miter lim="800000"/>
            <a:headEnd/>
            <a:tailEnd/>
          </a:ln>
        </p:spPr>
      </p:sp>
      <p:sp>
        <p:nvSpPr>
          <p:cNvPr id="5529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ea typeface="MS PGothic"/>
            </a:endParaRPr>
          </a:p>
        </p:txBody>
      </p:sp>
      <p:sp>
        <p:nvSpPr>
          <p:cNvPr id="55299" name="Slide Number Placeholder 3"/>
          <p:cNvSpPr>
            <a:spLocks noGrp="1"/>
          </p:cNvSpPr>
          <p:nvPr>
            <p:ph type="sldNum" sz="quarter" idx="5"/>
          </p:nvPr>
        </p:nvSpPr>
        <p:spPr bwMode="auto">
          <a:noFill/>
          <a:ln>
            <a:miter lim="800000"/>
            <a:headEnd/>
            <a:tailEnd/>
          </a:ln>
        </p:spPr>
        <p:txBody>
          <a:bodyPr/>
          <a:lstStyle/>
          <a:p>
            <a:fld id="{F108AC90-3859-456E-ABAE-1B624FEA5523}" type="slidenum">
              <a:rPr lang="en-US" smtClean="0">
                <a:ea typeface="MS PGothic"/>
                <a:cs typeface="MS PGothic"/>
              </a:rPr>
              <a:pPr/>
              <a:t>32</a:t>
            </a:fld>
            <a:endParaRPr lang="en-US" smtClean="0">
              <a:ea typeface="MS PGothic"/>
              <a:cs typeface="MS PGothic"/>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66562" name="Rectangle 2"/>
          <p:cNvSpPr>
            <a:spLocks noGrp="1"/>
          </p:cNvSpPr>
          <p:nvPr/>
        </p:nvSpPr>
        <p:spPr bwMode="auto">
          <a:xfrm>
            <a:off x="457200" y="320675"/>
            <a:ext cx="7239000" cy="1143000"/>
          </a:xfrm>
          <a:prstGeom prst="rect">
            <a:avLst/>
          </a:prstGeom>
        </p:spPr>
        <p:txBody>
          <a:bodyPr lIns="45720" tIns="0" rIns="45720" bIns="0" anchor="b"/>
          <a:lstStyle/>
          <a:p>
            <a:pPr eaLnBrk="0" hangingPunct="0"/>
            <a:endParaRPr lang="en-US" sz="3800" b="1">
              <a:cs typeface="MS PGothic"/>
            </a:endParaRPr>
          </a:p>
        </p:txBody>
      </p:sp>
      <p:sp>
        <p:nvSpPr>
          <p:cNvPr id="66563" name="Rectangle 3"/>
          <p:cNvSpPr>
            <a:spLocks noGrp="1"/>
          </p:cNvSpPr>
          <p:nvPr/>
        </p:nvSpPr>
        <p:spPr bwMode="auto">
          <a:xfrm>
            <a:off x="457200" y="1609725"/>
            <a:ext cx="7239000" cy="4846638"/>
          </a:xfrm>
          <a:prstGeom prst="rect">
            <a:avLst/>
          </a:prstGeom>
        </p:spPr>
        <p:txBody>
          <a:bodyPr/>
          <a:lstStyle/>
          <a:p>
            <a:pPr marL="273050" indent="-273050" eaLnBrk="0" hangingPunct="0">
              <a:spcBef>
                <a:spcPts val="600"/>
              </a:spcBef>
              <a:buClr>
                <a:schemeClr val="tx2"/>
              </a:buClr>
              <a:buSzPct val="73000"/>
              <a:buFont typeface="Wingdings 2" pitchFamily="18" charset="2"/>
              <a:buChar char=""/>
            </a:pPr>
            <a:endParaRPr lang="en-US" sz="2600">
              <a:cs typeface="MS PGothic"/>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lstStyle>
            <a:lvl1pPr algn="l">
              <a:buNone/>
              <a:defRPr lang="en-US" sz="2400" baseline="0" smtClean="0"/>
            </a:lvl1pPr>
            <a:extLst/>
          </a:lstStyle>
          <a:p>
            <a:r>
              <a:rPr lang="en-US" smtClean="0"/>
              <a:t>Click to edit Master title style</a:t>
            </a:r>
            <a:endParaRPr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lIns="45720" tIns="0" rIns="0" bIns="0" spcCol="0" rtlCol="0" fromWordArt="0" forceAA="0">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6"/>
          <p:cNvSpPr>
            <a:spLocks noGrp="1"/>
          </p:cNvSpPr>
          <p:nvPr>
            <p:ph type="dt" sz="half" idx="10"/>
          </p:nvPr>
        </p:nvSpPr>
        <p:spPr/>
        <p:txBody>
          <a:bodyPr/>
          <a:lstStyle>
            <a:lvl1pPr>
              <a:defRPr/>
            </a:lvl1pPr>
          </a:lstStyle>
          <a:p>
            <a:pPr>
              <a:defRPr/>
            </a:pPr>
            <a:fld id="{008F06D3-B210-41A3-AE02-11D440B0AEF7}" type="datetimeFigureOut">
              <a:rPr lang="en-US"/>
              <a:pPr>
                <a:defRPr/>
              </a:pPr>
              <a:t>10/1/2012</a:t>
            </a:fld>
            <a:endParaRPr lang="en-US"/>
          </a:p>
        </p:txBody>
      </p:sp>
      <p:sp>
        <p:nvSpPr>
          <p:cNvPr id="6" name="Footer Placeholder 3"/>
          <p:cNvSpPr>
            <a:spLocks noGrp="1"/>
          </p:cNvSpPr>
          <p:nvPr>
            <p:ph type="ftr" sz="quarter" idx="11"/>
          </p:nvPr>
        </p:nvSpPr>
        <p:spPr/>
        <p:txBody>
          <a:bodyPr/>
          <a:lstStyle>
            <a:lvl1pPr>
              <a:defRPr/>
            </a:lvl1pPr>
          </a:lstStyle>
          <a:p>
            <a:pPr>
              <a:defRPr/>
            </a:pPr>
            <a:endParaRPr lang="en-US"/>
          </a:p>
        </p:txBody>
      </p:sp>
      <p:sp>
        <p:nvSpPr>
          <p:cNvPr id="7" name="Slide Number Placeholder 15"/>
          <p:cNvSpPr>
            <a:spLocks noGrp="1"/>
          </p:cNvSpPr>
          <p:nvPr>
            <p:ph type="sldNum" sz="quarter" idx="12"/>
          </p:nvPr>
        </p:nvSpPr>
        <p:spPr/>
        <p:txBody>
          <a:bodyPr/>
          <a:lstStyle>
            <a:lvl1pPr>
              <a:defRPr/>
            </a:lvl1pPr>
          </a:lstStyle>
          <a:p>
            <a:pPr>
              <a:defRPr/>
            </a:pPr>
            <a:fld id="{46A0E552-934C-401F-AB21-11658E532972}"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6"/>
          <p:cNvSpPr>
            <a:spLocks noGrp="1"/>
          </p:cNvSpPr>
          <p:nvPr>
            <p:ph type="dt" sz="half" idx="10"/>
          </p:nvPr>
        </p:nvSpPr>
        <p:spPr/>
        <p:txBody>
          <a:bodyPr/>
          <a:lstStyle>
            <a:lvl1pPr>
              <a:defRPr/>
            </a:lvl1pPr>
          </a:lstStyle>
          <a:p>
            <a:pPr>
              <a:defRPr/>
            </a:pPr>
            <a:fld id="{EBE678EC-03B8-4E65-88EF-7DF8059E645D}" type="datetimeFigureOut">
              <a:rPr lang="en-US"/>
              <a:pPr>
                <a:defRPr/>
              </a:pPr>
              <a:t>10/1/2012</a:t>
            </a:fld>
            <a:endParaRPr lang="en-US"/>
          </a:p>
        </p:txBody>
      </p:sp>
      <p:sp>
        <p:nvSpPr>
          <p:cNvPr id="5" name="Footer Placeholder 3"/>
          <p:cNvSpPr>
            <a:spLocks noGrp="1"/>
          </p:cNvSpPr>
          <p:nvPr>
            <p:ph type="ftr" sz="quarter" idx="11"/>
          </p:nvPr>
        </p:nvSpPr>
        <p:spPr/>
        <p:txBody>
          <a:bodyPr/>
          <a:lstStyle>
            <a:lvl1pPr>
              <a:defRPr/>
            </a:lvl1pPr>
          </a:lstStyle>
          <a:p>
            <a:pPr>
              <a:defRPr/>
            </a:pPr>
            <a:endParaRPr lang="en-US"/>
          </a:p>
        </p:txBody>
      </p:sp>
      <p:sp>
        <p:nvSpPr>
          <p:cNvPr id="6" name="Slide Number Placeholder 15"/>
          <p:cNvSpPr>
            <a:spLocks noGrp="1"/>
          </p:cNvSpPr>
          <p:nvPr>
            <p:ph type="sldNum" sz="quarter" idx="12"/>
          </p:nvPr>
        </p:nvSpPr>
        <p:spPr/>
        <p:txBody>
          <a:bodyPr/>
          <a:lstStyle>
            <a:lvl1pPr>
              <a:defRPr/>
            </a:lvl1pPr>
          </a:lstStyle>
          <a:p>
            <a:pPr>
              <a:defRPr/>
            </a:pPr>
            <a:fld id="{B54BDD77-BAA9-4910-8C0D-3DD66E6DE74A}"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2_Title Slide">
    <p:spTree>
      <p:nvGrpSpPr>
        <p:cNvPr id="1" name=""/>
        <p:cNvGrpSpPr/>
        <p:nvPr/>
      </p:nvGrpSpPr>
      <p:grpSpPr>
        <a:xfrm>
          <a:off x="0" y="0"/>
          <a:ext cx="0" cy="0"/>
          <a:chOff x="0" y="0"/>
          <a:chExt cx="0" cy="0"/>
        </a:xfrm>
      </p:grpSpPr>
      <p:sp>
        <p:nvSpPr>
          <p:cNvPr id="64514" name="Rectangle 2"/>
          <p:cNvSpPr>
            <a:spLocks noGrp="1"/>
          </p:cNvSpPr>
          <p:nvPr/>
        </p:nvSpPr>
        <p:spPr bwMode="auto">
          <a:xfrm>
            <a:off x="457200" y="320675"/>
            <a:ext cx="7239000" cy="1143000"/>
          </a:xfrm>
          <a:prstGeom prst="rect">
            <a:avLst/>
          </a:prstGeom>
        </p:spPr>
        <p:txBody>
          <a:bodyPr lIns="45720" tIns="0" rIns="45720" bIns="0" anchor="b"/>
          <a:lstStyle/>
          <a:p>
            <a:pPr eaLnBrk="0" hangingPunct="0"/>
            <a:endParaRPr lang="en-US" sz="3800" b="1">
              <a:cs typeface="MS PGothic"/>
            </a:endParaRPr>
          </a:p>
        </p:txBody>
      </p:sp>
      <p:sp>
        <p:nvSpPr>
          <p:cNvPr id="64515" name="Rectangle 3"/>
          <p:cNvSpPr>
            <a:spLocks noGrp="1"/>
          </p:cNvSpPr>
          <p:nvPr/>
        </p:nvSpPr>
        <p:spPr bwMode="auto">
          <a:xfrm>
            <a:off x="457200" y="1609725"/>
            <a:ext cx="7239000" cy="4846638"/>
          </a:xfrm>
          <a:prstGeom prst="rect">
            <a:avLst/>
          </a:prstGeom>
        </p:spPr>
        <p:txBody>
          <a:bodyPr/>
          <a:lstStyle/>
          <a:p>
            <a:pPr marL="273050" indent="-273050" eaLnBrk="0" hangingPunct="0">
              <a:spcBef>
                <a:spcPts val="600"/>
              </a:spcBef>
              <a:buClr>
                <a:schemeClr val="tx2"/>
              </a:buClr>
              <a:buSzPct val="73000"/>
              <a:buFont typeface="Wingdings 2" pitchFamily="18" charset="2"/>
              <a:buChar char=""/>
            </a:pPr>
            <a:endParaRPr lang="en-US" sz="2600">
              <a:cs typeface="MS PGothic"/>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1_Title Slide">
    <p:spTree>
      <p:nvGrpSpPr>
        <p:cNvPr id="1" name=""/>
        <p:cNvGrpSpPr/>
        <p:nvPr/>
      </p:nvGrpSpPr>
      <p:grpSpPr>
        <a:xfrm>
          <a:off x="0" y="0"/>
          <a:ext cx="0" cy="0"/>
          <a:chOff x="0" y="0"/>
          <a:chExt cx="0" cy="0"/>
        </a:xfrm>
      </p:grpSpPr>
      <p:sp>
        <p:nvSpPr>
          <p:cNvPr id="63490" name="Rectangle 2"/>
          <p:cNvSpPr>
            <a:spLocks noGrp="1"/>
          </p:cNvSpPr>
          <p:nvPr/>
        </p:nvSpPr>
        <p:spPr bwMode="auto">
          <a:xfrm>
            <a:off x="457200" y="320675"/>
            <a:ext cx="7239000" cy="1143000"/>
          </a:xfrm>
          <a:prstGeom prst="rect">
            <a:avLst/>
          </a:prstGeom>
        </p:spPr>
        <p:txBody>
          <a:bodyPr lIns="45720" tIns="0" rIns="45720" bIns="0" anchor="b"/>
          <a:lstStyle/>
          <a:p>
            <a:pPr eaLnBrk="0" hangingPunct="0"/>
            <a:endParaRPr lang="en-US" sz="3800" b="1">
              <a:cs typeface="MS PGothic"/>
            </a:endParaRPr>
          </a:p>
        </p:txBody>
      </p:sp>
      <p:sp>
        <p:nvSpPr>
          <p:cNvPr id="63491" name="Rectangle 3"/>
          <p:cNvSpPr>
            <a:spLocks noGrp="1"/>
          </p:cNvSpPr>
          <p:nvPr/>
        </p:nvSpPr>
        <p:spPr bwMode="auto">
          <a:xfrm>
            <a:off x="457200" y="1609725"/>
            <a:ext cx="7239000" cy="4846638"/>
          </a:xfrm>
          <a:prstGeom prst="rect">
            <a:avLst/>
          </a:prstGeom>
        </p:spPr>
        <p:txBody>
          <a:bodyPr/>
          <a:lstStyle/>
          <a:p>
            <a:pPr marL="273050" indent="-273050" eaLnBrk="0" hangingPunct="0">
              <a:spcBef>
                <a:spcPts val="600"/>
              </a:spcBef>
              <a:buClr>
                <a:schemeClr val="tx2"/>
              </a:buClr>
              <a:buSzPct val="73000"/>
              <a:buFont typeface="Wingdings 2" pitchFamily="18" charset="2"/>
              <a:buChar char=""/>
            </a:pPr>
            <a:endParaRPr lang="en-US" sz="2600">
              <a:cs typeface="MS PGothic"/>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itle" preserve="1">
  <p:cSld name="3_Title Slide">
    <p:spTree>
      <p:nvGrpSpPr>
        <p:cNvPr id="1" name=""/>
        <p:cNvGrpSpPr/>
        <p:nvPr/>
      </p:nvGrpSpPr>
      <p:grpSpPr>
        <a:xfrm>
          <a:off x="0" y="0"/>
          <a:ext cx="0" cy="0"/>
          <a:chOff x="0" y="0"/>
          <a:chExt cx="0" cy="0"/>
        </a:xfrm>
      </p:grpSpPr>
      <p:sp>
        <p:nvSpPr>
          <p:cNvPr id="65538" name="Rectangle 2"/>
          <p:cNvSpPr>
            <a:spLocks noGrp="1"/>
          </p:cNvSpPr>
          <p:nvPr/>
        </p:nvSpPr>
        <p:spPr bwMode="auto">
          <a:xfrm>
            <a:off x="457200" y="320675"/>
            <a:ext cx="7239000" cy="1143000"/>
          </a:xfrm>
          <a:prstGeom prst="rect">
            <a:avLst/>
          </a:prstGeom>
        </p:spPr>
        <p:txBody>
          <a:bodyPr lIns="45720" tIns="0" rIns="45720" bIns="0" anchor="b"/>
          <a:lstStyle/>
          <a:p>
            <a:pPr eaLnBrk="0" hangingPunct="0"/>
            <a:endParaRPr lang="en-US" sz="3800" b="1">
              <a:cs typeface="MS PGothic"/>
            </a:endParaRPr>
          </a:p>
        </p:txBody>
      </p:sp>
      <p:sp>
        <p:nvSpPr>
          <p:cNvPr id="65539" name="Rectangle 3"/>
          <p:cNvSpPr>
            <a:spLocks noGrp="1"/>
          </p:cNvSpPr>
          <p:nvPr/>
        </p:nvSpPr>
        <p:spPr bwMode="auto">
          <a:xfrm>
            <a:off x="457200" y="1609725"/>
            <a:ext cx="7239000" cy="4846638"/>
          </a:xfrm>
          <a:prstGeom prst="rect">
            <a:avLst/>
          </a:prstGeom>
        </p:spPr>
        <p:txBody>
          <a:bodyPr/>
          <a:lstStyle/>
          <a:p>
            <a:pPr marL="273050" indent="-273050" eaLnBrk="0" hangingPunct="0">
              <a:spcBef>
                <a:spcPts val="600"/>
              </a:spcBef>
              <a:buClr>
                <a:schemeClr val="tx2"/>
              </a:buClr>
              <a:buSzPct val="73000"/>
              <a:buFont typeface="Wingdings 2" pitchFamily="18" charset="2"/>
              <a:buChar char=""/>
            </a:pPr>
            <a:endParaRPr lang="en-US" sz="2600">
              <a:cs typeface="MS PGothic"/>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6"/>
          <p:cNvSpPr>
            <a:spLocks noGrp="1"/>
          </p:cNvSpPr>
          <p:nvPr>
            <p:ph type="dt" sz="half" idx="10"/>
          </p:nvPr>
        </p:nvSpPr>
        <p:spPr/>
        <p:txBody>
          <a:bodyPr/>
          <a:lstStyle>
            <a:lvl1pPr>
              <a:defRPr/>
            </a:lvl1pPr>
          </a:lstStyle>
          <a:p>
            <a:pPr>
              <a:defRPr/>
            </a:pPr>
            <a:fld id="{0D9894CD-558E-48D9-940C-5A6843ED97FC}" type="datetimeFigureOut">
              <a:rPr lang="en-US"/>
              <a:pPr>
                <a:defRPr/>
              </a:pPr>
              <a:t>10/1/2012</a:t>
            </a:fld>
            <a:endParaRPr lang="en-US"/>
          </a:p>
        </p:txBody>
      </p:sp>
      <p:sp>
        <p:nvSpPr>
          <p:cNvPr id="5" name="Footer Placeholder 3"/>
          <p:cNvSpPr>
            <a:spLocks noGrp="1"/>
          </p:cNvSpPr>
          <p:nvPr>
            <p:ph type="ftr" sz="quarter" idx="11"/>
          </p:nvPr>
        </p:nvSpPr>
        <p:spPr/>
        <p:txBody>
          <a:bodyPr/>
          <a:lstStyle>
            <a:lvl1pPr>
              <a:defRPr/>
            </a:lvl1pPr>
          </a:lstStyle>
          <a:p>
            <a:pPr>
              <a:defRPr/>
            </a:pPr>
            <a:endParaRPr lang="en-US"/>
          </a:p>
        </p:txBody>
      </p:sp>
      <p:sp>
        <p:nvSpPr>
          <p:cNvPr id="6" name="Slide Number Placeholder 15"/>
          <p:cNvSpPr>
            <a:spLocks noGrp="1"/>
          </p:cNvSpPr>
          <p:nvPr>
            <p:ph type="sldNum" sz="quarter" idx="12"/>
          </p:nvPr>
        </p:nvSpPr>
        <p:spPr/>
        <p:txBody>
          <a:bodyPr/>
          <a:lstStyle>
            <a:lvl1pPr>
              <a:defRPr/>
            </a:lvl1pPr>
          </a:lstStyle>
          <a:p>
            <a:pPr>
              <a:defRPr/>
            </a:pPr>
            <a:fld id="{8CDD46AB-E969-402D-ACC8-BE3C28860FA6}"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457200" y="1600200"/>
            <a:ext cx="352044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178808" y="1600200"/>
            <a:ext cx="352044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6"/>
          <p:cNvSpPr>
            <a:spLocks noGrp="1"/>
          </p:cNvSpPr>
          <p:nvPr>
            <p:ph type="dt" sz="half" idx="10"/>
          </p:nvPr>
        </p:nvSpPr>
        <p:spPr/>
        <p:txBody>
          <a:bodyPr/>
          <a:lstStyle>
            <a:lvl1pPr>
              <a:defRPr/>
            </a:lvl1pPr>
          </a:lstStyle>
          <a:p>
            <a:pPr>
              <a:defRPr/>
            </a:pPr>
            <a:fld id="{680869EF-F89E-4304-82A9-0B5F35ED1C23}" type="datetimeFigureOut">
              <a:rPr lang="en-US"/>
              <a:pPr>
                <a:defRPr/>
              </a:pPr>
              <a:t>10/1/2012</a:t>
            </a:fld>
            <a:endParaRPr lang="en-US"/>
          </a:p>
        </p:txBody>
      </p:sp>
      <p:sp>
        <p:nvSpPr>
          <p:cNvPr id="6" name="Footer Placeholder 3"/>
          <p:cNvSpPr>
            <a:spLocks noGrp="1"/>
          </p:cNvSpPr>
          <p:nvPr>
            <p:ph type="ftr" sz="quarter" idx="11"/>
          </p:nvPr>
        </p:nvSpPr>
        <p:spPr/>
        <p:txBody>
          <a:bodyPr/>
          <a:lstStyle>
            <a:lvl1pPr>
              <a:defRPr/>
            </a:lvl1pPr>
          </a:lstStyle>
          <a:p>
            <a:pPr>
              <a:defRPr/>
            </a:pPr>
            <a:endParaRPr lang="en-US"/>
          </a:p>
        </p:txBody>
      </p:sp>
      <p:sp>
        <p:nvSpPr>
          <p:cNvPr id="7" name="Slide Number Placeholder 15"/>
          <p:cNvSpPr>
            <a:spLocks noGrp="1"/>
          </p:cNvSpPr>
          <p:nvPr>
            <p:ph type="sldNum" sz="quarter" idx="12"/>
          </p:nvPr>
        </p:nvSpPr>
        <p:spPr/>
        <p:txBody>
          <a:bodyPr/>
          <a:lstStyle>
            <a:lvl1pPr>
              <a:defRPr/>
            </a:lvl1pPr>
          </a:lstStyle>
          <a:p>
            <a:pPr>
              <a:defRPr/>
            </a:pPr>
            <a:fld id="{24D107D3-13AE-4CA5-9E86-A54EB0633DA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26"/>
          <p:cNvSpPr>
            <a:spLocks noGrp="1"/>
          </p:cNvSpPr>
          <p:nvPr>
            <p:ph type="dt" sz="half" idx="10"/>
          </p:nvPr>
        </p:nvSpPr>
        <p:spPr/>
        <p:txBody>
          <a:bodyPr/>
          <a:lstStyle>
            <a:lvl1pPr>
              <a:defRPr/>
            </a:lvl1pPr>
          </a:lstStyle>
          <a:p>
            <a:pPr>
              <a:defRPr/>
            </a:pPr>
            <a:fld id="{B78C9FAD-BF17-44D7-BEEE-6C0DFA81B12A}" type="datetimeFigureOut">
              <a:rPr lang="en-US"/>
              <a:pPr>
                <a:defRPr/>
              </a:pPr>
              <a:t>10/1/2012</a:t>
            </a:fld>
            <a:endParaRPr lang="en-US"/>
          </a:p>
        </p:txBody>
      </p:sp>
      <p:sp>
        <p:nvSpPr>
          <p:cNvPr id="8" name="Footer Placeholder 3"/>
          <p:cNvSpPr>
            <a:spLocks noGrp="1"/>
          </p:cNvSpPr>
          <p:nvPr>
            <p:ph type="ftr" sz="quarter" idx="11"/>
          </p:nvPr>
        </p:nvSpPr>
        <p:spPr/>
        <p:txBody>
          <a:bodyPr/>
          <a:lstStyle>
            <a:lvl1pPr>
              <a:defRPr/>
            </a:lvl1pPr>
          </a:lstStyle>
          <a:p>
            <a:pPr>
              <a:defRPr/>
            </a:pPr>
            <a:endParaRPr lang="en-US"/>
          </a:p>
        </p:txBody>
      </p:sp>
      <p:sp>
        <p:nvSpPr>
          <p:cNvPr id="9" name="Slide Number Placeholder 15"/>
          <p:cNvSpPr>
            <a:spLocks noGrp="1"/>
          </p:cNvSpPr>
          <p:nvPr>
            <p:ph type="sldNum" sz="quarter" idx="12"/>
          </p:nvPr>
        </p:nvSpPr>
        <p:spPr/>
        <p:txBody>
          <a:bodyPr/>
          <a:lstStyle>
            <a:lvl1pPr>
              <a:defRPr/>
            </a:lvl1pPr>
          </a:lstStyle>
          <a:p>
            <a:pPr>
              <a:defRPr/>
            </a:pPr>
            <a:fld id="{5CF4FFCD-8CC2-4DCC-A135-2FB20E2DF1F9}"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lang="en-US" smtClean="0"/>
              <a:t>Click to edit Master title style</a:t>
            </a:r>
            <a:endParaRPr lang="en-US"/>
          </a:p>
        </p:txBody>
      </p:sp>
      <p:sp>
        <p:nvSpPr>
          <p:cNvPr id="3" name="Date Placeholder 26"/>
          <p:cNvSpPr>
            <a:spLocks noGrp="1"/>
          </p:cNvSpPr>
          <p:nvPr>
            <p:ph type="dt" sz="half" idx="10"/>
          </p:nvPr>
        </p:nvSpPr>
        <p:spPr/>
        <p:txBody>
          <a:bodyPr/>
          <a:lstStyle>
            <a:lvl1pPr>
              <a:defRPr/>
            </a:lvl1pPr>
          </a:lstStyle>
          <a:p>
            <a:pPr>
              <a:defRPr/>
            </a:pPr>
            <a:fld id="{1EB411DE-1566-439F-AE15-9E4DE14D579C}" type="datetimeFigureOut">
              <a:rPr lang="en-US"/>
              <a:pPr>
                <a:defRPr/>
              </a:pPr>
              <a:t>10/1/2012</a:t>
            </a:fld>
            <a:endParaRPr lang="en-US"/>
          </a:p>
        </p:txBody>
      </p:sp>
      <p:sp>
        <p:nvSpPr>
          <p:cNvPr id="4" name="Footer Placeholder 3"/>
          <p:cNvSpPr>
            <a:spLocks noGrp="1"/>
          </p:cNvSpPr>
          <p:nvPr>
            <p:ph type="ftr" sz="quarter" idx="11"/>
          </p:nvPr>
        </p:nvSpPr>
        <p:spPr/>
        <p:txBody>
          <a:bodyPr/>
          <a:lstStyle>
            <a:lvl1pPr>
              <a:defRPr/>
            </a:lvl1pPr>
          </a:lstStyle>
          <a:p>
            <a:pPr>
              <a:defRPr/>
            </a:pPr>
            <a:endParaRPr lang="en-US"/>
          </a:p>
        </p:txBody>
      </p:sp>
      <p:sp>
        <p:nvSpPr>
          <p:cNvPr id="5" name="Slide Number Placeholder 15"/>
          <p:cNvSpPr>
            <a:spLocks noGrp="1"/>
          </p:cNvSpPr>
          <p:nvPr>
            <p:ph type="sldNum" sz="quarter" idx="12"/>
          </p:nvPr>
        </p:nvSpPr>
        <p:spPr/>
        <p:txBody>
          <a:bodyPr/>
          <a:lstStyle>
            <a:lvl1pPr>
              <a:defRPr/>
            </a:lvl1pPr>
          </a:lstStyle>
          <a:p>
            <a:pPr>
              <a:defRPr/>
            </a:pPr>
            <a:fld id="{16D96887-0748-4FEE-8AF1-0CDD50CDFF41}"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26"/>
          <p:cNvSpPr>
            <a:spLocks noGrp="1"/>
          </p:cNvSpPr>
          <p:nvPr>
            <p:ph type="dt" sz="half" idx="10"/>
          </p:nvPr>
        </p:nvSpPr>
        <p:spPr/>
        <p:txBody>
          <a:bodyPr/>
          <a:lstStyle>
            <a:lvl1pPr>
              <a:defRPr/>
            </a:lvl1pPr>
          </a:lstStyle>
          <a:p>
            <a:pPr>
              <a:defRPr/>
            </a:pPr>
            <a:fld id="{32AC8BC6-4F74-42FF-8A7B-B0377FE4BE8B}" type="datetimeFigureOut">
              <a:rPr lang="en-US"/>
              <a:pPr>
                <a:defRPr/>
              </a:pPr>
              <a:t>10/1/2012</a:t>
            </a:fld>
            <a:endParaRPr lang="en-US"/>
          </a:p>
        </p:txBody>
      </p:sp>
      <p:sp>
        <p:nvSpPr>
          <p:cNvPr id="3" name="Footer Placeholder 3"/>
          <p:cNvSpPr>
            <a:spLocks noGrp="1"/>
          </p:cNvSpPr>
          <p:nvPr>
            <p:ph type="ftr" sz="quarter" idx="11"/>
          </p:nvPr>
        </p:nvSpPr>
        <p:spPr/>
        <p:txBody>
          <a:bodyPr/>
          <a:lstStyle>
            <a:lvl1pPr>
              <a:defRPr/>
            </a:lvl1pPr>
          </a:lstStyle>
          <a:p>
            <a:pPr>
              <a:defRPr/>
            </a:pPr>
            <a:endParaRPr lang="en-US"/>
          </a:p>
        </p:txBody>
      </p:sp>
      <p:sp>
        <p:nvSpPr>
          <p:cNvPr id="4" name="Slide Number Placeholder 15"/>
          <p:cNvSpPr>
            <a:spLocks noGrp="1"/>
          </p:cNvSpPr>
          <p:nvPr>
            <p:ph type="sldNum" sz="quarter" idx="12"/>
          </p:nvPr>
        </p:nvSpPr>
        <p:spPr/>
        <p:txBody>
          <a:bodyPr/>
          <a:lstStyle>
            <a:lvl1pPr>
              <a:defRPr/>
            </a:lvl1pPr>
          </a:lstStyle>
          <a:p>
            <a:pPr>
              <a:defRPr/>
            </a:pPr>
            <a:fld id="{8D026163-A599-4D6E-B0E2-44B4B5BFD99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3" name="Title Placeholder 2"/>
          <p:cNvSpPr>
            <a:spLocks noGrp="1"/>
          </p:cNvSpPr>
          <p:nvPr>
            <p:ph type="title"/>
          </p:nvPr>
        </p:nvSpPr>
        <p:spPr>
          <a:xfrm>
            <a:off x="457200" y="320675"/>
            <a:ext cx="7239000" cy="1143000"/>
          </a:xfrm>
          <a:prstGeom prst="rect">
            <a:avLst/>
          </a:prstGeom>
        </p:spPr>
        <p:txBody>
          <a:bodyPr vert="horz" lIns="45720" tIns="0" rIns="45720" bIns="0" anchor="b" anchorCtr="0">
            <a:normAutofit/>
          </a:bodyPr>
          <a:lstStyle>
            <a:extLst/>
          </a:lstStyle>
          <a:p>
            <a:r>
              <a:rPr lang="en-US" smtClean="0"/>
              <a:t>Click to edit Master title style</a:t>
            </a:r>
            <a:endParaRPr lang="en-US"/>
          </a:p>
        </p:txBody>
      </p:sp>
      <p:sp>
        <p:nvSpPr>
          <p:cNvPr id="1030" name="Text Placeholder 30"/>
          <p:cNvSpPr>
            <a:spLocks noGrp="1"/>
          </p:cNvSpPr>
          <p:nvPr>
            <p:ph type="body" idx="1"/>
          </p:nvPr>
        </p:nvSpPr>
        <p:spPr bwMode="auto">
          <a:xfrm>
            <a:off x="457200" y="1609725"/>
            <a:ext cx="7239000" cy="48466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7" name="Date Placeholder 26"/>
          <p:cNvSpPr>
            <a:spLocks noGrp="1"/>
          </p:cNvSpPr>
          <p:nvPr>
            <p:ph type="dt" sz="half" idx="2"/>
          </p:nvPr>
        </p:nvSpPr>
        <p:spPr>
          <a:xfrm>
            <a:off x="4246563" y="6557963"/>
            <a:ext cx="2001837" cy="227012"/>
          </a:xfrm>
          <a:prstGeom prst="rect">
            <a:avLst/>
          </a:prstGeom>
        </p:spPr>
        <p:txBody>
          <a:bodyPr vert="horz" wrap="square" lIns="91440" tIns="0" rIns="91440" bIns="0" numCol="1" anchor="b" anchorCtr="0" compatLnSpc="1">
            <a:prstTxWarp prst="textNoShape">
              <a:avLst/>
            </a:prstTxWarp>
          </a:bodyPr>
          <a:lstStyle>
            <a:lvl1pPr>
              <a:defRPr sz="1000">
                <a:solidFill>
                  <a:schemeClr val="tx2"/>
                </a:solidFill>
                <a:ea typeface="MS PGothic" pitchFamily="34" charset="-128"/>
                <a:cs typeface="+mn-cs"/>
              </a:defRPr>
            </a:lvl1pPr>
          </a:lstStyle>
          <a:p>
            <a:pPr>
              <a:defRPr/>
            </a:pPr>
            <a:fld id="{2DB659C6-7B77-4CC9-875B-37DBD6DD1DF9}" type="datetimeFigureOut">
              <a:rPr lang="en-US"/>
              <a:pPr>
                <a:defRPr/>
              </a:pPr>
              <a:t>10/1/2012</a:t>
            </a:fld>
            <a:endParaRPr lang="en-US"/>
          </a:p>
        </p:txBody>
      </p:sp>
      <p:sp>
        <p:nvSpPr>
          <p:cNvPr id="4" name="Footer Placeholder 3"/>
          <p:cNvSpPr>
            <a:spLocks noGrp="1"/>
          </p:cNvSpPr>
          <p:nvPr>
            <p:ph type="ftr" sz="quarter" idx="3"/>
          </p:nvPr>
        </p:nvSpPr>
        <p:spPr>
          <a:xfrm>
            <a:off x="457200" y="6557963"/>
            <a:ext cx="3657600" cy="228600"/>
          </a:xfrm>
          <a:prstGeom prst="rect">
            <a:avLst/>
          </a:prstGeom>
        </p:spPr>
        <p:txBody>
          <a:bodyPr vert="horz" tIns="0" bIns="0" anchor="b"/>
          <a:lstStyle>
            <a:lvl1pPr algn="r" eaLnBrk="1" fontAlgn="auto" latinLnBrk="0" hangingPunct="1">
              <a:spcBef>
                <a:spcPts val="0"/>
              </a:spcBef>
              <a:spcAft>
                <a:spcPts val="0"/>
              </a:spcAft>
              <a:defRPr kumimoji="0" sz="1000">
                <a:solidFill>
                  <a:schemeClr val="tx2"/>
                </a:solidFill>
                <a:latin typeface="+mn-lt"/>
                <a:ea typeface="+mn-ea"/>
                <a:cs typeface="+mn-cs"/>
              </a:defRPr>
            </a:lvl1pPr>
            <a:extLst/>
          </a:lstStyle>
          <a:p>
            <a:pPr>
              <a:defRPr/>
            </a:pPr>
            <a:endParaRPr lang="en-US"/>
          </a:p>
        </p:txBody>
      </p:sp>
      <p:sp>
        <p:nvSpPr>
          <p:cNvPr id="16" name="Slide Number Placeholder 15"/>
          <p:cNvSpPr>
            <a:spLocks noGrp="1"/>
          </p:cNvSpPr>
          <p:nvPr>
            <p:ph type="sldNum" sz="quarter" idx="4"/>
          </p:nvPr>
        </p:nvSpPr>
        <p:spPr>
          <a:xfrm>
            <a:off x="6251575" y="6556375"/>
            <a:ext cx="588963" cy="228600"/>
          </a:xfrm>
          <a:prstGeom prst="rect">
            <a:avLst/>
          </a:prstGeom>
        </p:spPr>
        <p:txBody>
          <a:bodyPr vert="horz" wrap="square" lIns="0" tIns="0" rIns="0" bIns="0" numCol="1" anchor="b" anchorCtr="0" compatLnSpc="1">
            <a:prstTxWarp prst="textNoShape">
              <a:avLst/>
            </a:prstTxWarp>
          </a:bodyPr>
          <a:lstStyle>
            <a:lvl1pPr algn="r">
              <a:defRPr sz="1100">
                <a:solidFill>
                  <a:schemeClr val="tx2"/>
                </a:solidFill>
                <a:ea typeface="MS PGothic" pitchFamily="34" charset="-128"/>
                <a:cs typeface="+mn-cs"/>
              </a:defRPr>
            </a:lvl1pPr>
          </a:lstStyle>
          <a:p>
            <a:pPr>
              <a:defRPr/>
            </a:pPr>
            <a:fld id="{E94BF837-5518-4246-85F5-F466AC6BF75F}"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76" r:id="rId1"/>
    <p:sldLayoutId id="2147483674" r:id="rId2"/>
    <p:sldLayoutId id="2147483673" r:id="rId3"/>
    <p:sldLayoutId id="2147483675" r:id="rId4"/>
    <p:sldLayoutId id="2147483683" r:id="rId5"/>
    <p:sldLayoutId id="2147483682" r:id="rId6"/>
    <p:sldLayoutId id="2147483681" r:id="rId7"/>
    <p:sldLayoutId id="2147483680" r:id="rId8"/>
    <p:sldLayoutId id="2147483679" r:id="rId9"/>
    <p:sldLayoutId id="2147483678" r:id="rId10"/>
    <p:sldLayoutId id="2147483677" r:id="rId11"/>
  </p:sldLayoutIdLst>
  <p:txStyles>
    <p:titleStyle>
      <a:lvl1pPr algn="l" rtl="0" eaLnBrk="0" fontAlgn="base" hangingPunct="0">
        <a:spcBef>
          <a:spcPct val="0"/>
        </a:spcBef>
        <a:spcAft>
          <a:spcPct val="0"/>
        </a:spcAft>
        <a:defRPr sz="3800" b="1" kern="1200" cap="all">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mj-lt"/>
          <a:ea typeface="MS PGothic" pitchFamily="34" charset="-128"/>
          <a:cs typeface="MS PGothic"/>
        </a:defRPr>
      </a:lvl1pPr>
      <a:lvl2pPr algn="l" rtl="0" eaLnBrk="0" fontAlgn="base" hangingPunct="0">
        <a:spcBef>
          <a:spcPct val="0"/>
        </a:spcBef>
        <a:spcAft>
          <a:spcPct val="0"/>
        </a:spcAft>
        <a:defRPr sz="3800" b="1">
          <a:solidFill>
            <a:schemeClr val="tx1"/>
          </a:solidFill>
          <a:latin typeface="Trebuchet MS" pitchFamily="34" charset="0"/>
          <a:ea typeface="MS PGothic" pitchFamily="34" charset="-128"/>
          <a:cs typeface="MS PGothic"/>
        </a:defRPr>
      </a:lvl2pPr>
      <a:lvl3pPr algn="l" rtl="0" eaLnBrk="0" fontAlgn="base" hangingPunct="0">
        <a:spcBef>
          <a:spcPct val="0"/>
        </a:spcBef>
        <a:spcAft>
          <a:spcPct val="0"/>
        </a:spcAft>
        <a:defRPr sz="3800" b="1">
          <a:solidFill>
            <a:schemeClr val="tx1"/>
          </a:solidFill>
          <a:latin typeface="Trebuchet MS" pitchFamily="34" charset="0"/>
          <a:ea typeface="MS PGothic" pitchFamily="34" charset="-128"/>
          <a:cs typeface="MS PGothic"/>
        </a:defRPr>
      </a:lvl3pPr>
      <a:lvl4pPr algn="l" rtl="0" eaLnBrk="0" fontAlgn="base" hangingPunct="0">
        <a:spcBef>
          <a:spcPct val="0"/>
        </a:spcBef>
        <a:spcAft>
          <a:spcPct val="0"/>
        </a:spcAft>
        <a:defRPr sz="3800" b="1">
          <a:solidFill>
            <a:schemeClr val="tx1"/>
          </a:solidFill>
          <a:latin typeface="Trebuchet MS" pitchFamily="34" charset="0"/>
          <a:ea typeface="MS PGothic" pitchFamily="34" charset="-128"/>
          <a:cs typeface="MS PGothic"/>
        </a:defRPr>
      </a:lvl4pPr>
      <a:lvl5pPr algn="l" rtl="0" eaLnBrk="0" fontAlgn="base" hangingPunct="0">
        <a:spcBef>
          <a:spcPct val="0"/>
        </a:spcBef>
        <a:spcAft>
          <a:spcPct val="0"/>
        </a:spcAft>
        <a:defRPr sz="3800" b="1">
          <a:solidFill>
            <a:schemeClr val="tx1"/>
          </a:solidFill>
          <a:latin typeface="Trebuchet MS" pitchFamily="34" charset="0"/>
          <a:ea typeface="MS PGothic" pitchFamily="34" charset="-128"/>
          <a:cs typeface="MS PGothic"/>
        </a:defRPr>
      </a:lvl5pPr>
      <a:lvl6pPr marL="457200" algn="l" rtl="0" fontAlgn="base">
        <a:spcBef>
          <a:spcPct val="0"/>
        </a:spcBef>
        <a:spcAft>
          <a:spcPct val="0"/>
        </a:spcAft>
        <a:defRPr sz="3800" b="1">
          <a:solidFill>
            <a:schemeClr val="tx1"/>
          </a:solidFill>
          <a:latin typeface="Trebuchet MS" pitchFamily="34" charset="0"/>
          <a:ea typeface="MS PGothic" pitchFamily="34" charset="-128"/>
        </a:defRPr>
      </a:lvl6pPr>
      <a:lvl7pPr marL="914400" algn="l" rtl="0" fontAlgn="base">
        <a:spcBef>
          <a:spcPct val="0"/>
        </a:spcBef>
        <a:spcAft>
          <a:spcPct val="0"/>
        </a:spcAft>
        <a:defRPr sz="3800" b="1">
          <a:solidFill>
            <a:schemeClr val="tx1"/>
          </a:solidFill>
          <a:latin typeface="Trebuchet MS" pitchFamily="34" charset="0"/>
          <a:ea typeface="MS PGothic" pitchFamily="34" charset="-128"/>
        </a:defRPr>
      </a:lvl7pPr>
      <a:lvl8pPr marL="1371600" algn="l" rtl="0" fontAlgn="base">
        <a:spcBef>
          <a:spcPct val="0"/>
        </a:spcBef>
        <a:spcAft>
          <a:spcPct val="0"/>
        </a:spcAft>
        <a:defRPr sz="3800" b="1">
          <a:solidFill>
            <a:schemeClr val="tx1"/>
          </a:solidFill>
          <a:latin typeface="Trebuchet MS" pitchFamily="34" charset="0"/>
          <a:ea typeface="MS PGothic" pitchFamily="34" charset="-128"/>
        </a:defRPr>
      </a:lvl8pPr>
      <a:lvl9pPr marL="1828800" algn="l" rtl="0" fontAlgn="base">
        <a:spcBef>
          <a:spcPct val="0"/>
        </a:spcBef>
        <a:spcAft>
          <a:spcPct val="0"/>
        </a:spcAft>
        <a:defRPr sz="3800" b="1">
          <a:solidFill>
            <a:schemeClr val="tx1"/>
          </a:solidFill>
          <a:latin typeface="Trebuchet MS" pitchFamily="34" charset="0"/>
          <a:ea typeface="MS PGothic" pitchFamily="34" charset="-128"/>
        </a:defRPr>
      </a:lvl9pPr>
      <a:extLst/>
    </p:titleStyle>
    <p:bodyStyle>
      <a:lvl1pPr marL="273050" indent="-273050" algn="l" rtl="0" eaLnBrk="0" fontAlgn="base" hangingPunct="0">
        <a:spcBef>
          <a:spcPts val="600"/>
        </a:spcBef>
        <a:spcAft>
          <a:spcPct val="0"/>
        </a:spcAft>
        <a:buClr>
          <a:schemeClr val="tx2"/>
        </a:buClr>
        <a:buSzPct val="73000"/>
        <a:buFont typeface="Wingdings 2" pitchFamily="18" charset="2"/>
        <a:buChar char=""/>
        <a:defRPr sz="2600" kern="1200">
          <a:solidFill>
            <a:schemeClr val="tx1"/>
          </a:solidFill>
          <a:latin typeface="+mn-lt"/>
          <a:ea typeface="MS PGothic" pitchFamily="34" charset="-128"/>
          <a:cs typeface="MS PGothic"/>
        </a:defRPr>
      </a:lvl1pPr>
      <a:lvl2pPr marL="520700" indent="-228600" algn="l" rtl="0" eaLnBrk="0" fontAlgn="base" hangingPunct="0">
        <a:spcBef>
          <a:spcPts val="500"/>
        </a:spcBef>
        <a:spcAft>
          <a:spcPct val="0"/>
        </a:spcAft>
        <a:buClr>
          <a:srgbClr val="F9B639"/>
        </a:buClr>
        <a:buSzPct val="80000"/>
        <a:buFont typeface="Wingdings 2" pitchFamily="18" charset="2"/>
        <a:buChar char=""/>
        <a:defRPr sz="2300" kern="1200">
          <a:solidFill>
            <a:srgbClr val="6C6C6C"/>
          </a:solidFill>
          <a:latin typeface="+mn-lt"/>
          <a:ea typeface="MS PGothic" pitchFamily="34" charset="-128"/>
          <a:cs typeface="MS PGothic"/>
        </a:defRPr>
      </a:lvl2pPr>
      <a:lvl3pPr marL="758825" indent="-228600" algn="l" rtl="0" eaLnBrk="0" fontAlgn="base" hangingPunct="0">
        <a:spcBef>
          <a:spcPts val="400"/>
        </a:spcBef>
        <a:spcAft>
          <a:spcPct val="0"/>
        </a:spcAft>
        <a:buClr>
          <a:srgbClr val="F9B639"/>
        </a:buClr>
        <a:buSzPct val="60000"/>
        <a:buFont typeface="Wingdings" pitchFamily="2" charset="2"/>
        <a:buChar char=""/>
        <a:defRPr sz="2000" kern="1200">
          <a:solidFill>
            <a:schemeClr val="tx1"/>
          </a:solidFill>
          <a:latin typeface="+mn-lt"/>
          <a:ea typeface="MS PGothic" pitchFamily="34" charset="-128"/>
          <a:cs typeface="MS PGothic"/>
        </a:defRPr>
      </a:lvl3pPr>
      <a:lvl4pPr marL="1004888" indent="-228600" algn="l" rtl="0" eaLnBrk="0" fontAlgn="base" hangingPunct="0">
        <a:spcBef>
          <a:spcPct val="20000"/>
        </a:spcBef>
        <a:spcAft>
          <a:spcPct val="0"/>
        </a:spcAft>
        <a:buClr>
          <a:srgbClr val="F9B639"/>
        </a:buClr>
        <a:buSzPct val="80000"/>
        <a:buFont typeface="Wingdings 2" pitchFamily="18" charset="2"/>
        <a:buChar char=""/>
        <a:defRPr sz="2000" kern="1200">
          <a:solidFill>
            <a:srgbClr val="6C6C6C"/>
          </a:solidFill>
          <a:latin typeface="+mn-lt"/>
          <a:ea typeface="MS PGothic" pitchFamily="34" charset="-128"/>
          <a:cs typeface="MS PGothic"/>
        </a:defRPr>
      </a:lvl4pPr>
      <a:lvl5pPr marL="1279525" indent="-228600" algn="l" rtl="0" eaLnBrk="0" fontAlgn="base" hangingPunct="0">
        <a:spcBef>
          <a:spcPts val="400"/>
        </a:spcBef>
        <a:spcAft>
          <a:spcPct val="0"/>
        </a:spcAft>
        <a:buClr>
          <a:srgbClr val="F9B639"/>
        </a:buClr>
        <a:buSzPct val="70000"/>
        <a:buFont typeface="Wingdings" pitchFamily="2" charset="2"/>
        <a:buChar char=""/>
        <a:defRPr kern="1200">
          <a:solidFill>
            <a:schemeClr val="tx1"/>
          </a:solidFill>
          <a:latin typeface="+mn-lt"/>
          <a:ea typeface="MS PGothic" pitchFamily="34" charset="-128"/>
          <a:cs typeface="MS PGothic"/>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228600" y="381000"/>
            <a:ext cx="8686800" cy="1752600"/>
          </a:xfrm>
          <a:prstGeom prst="rect">
            <a:avLst/>
          </a:prstGeom>
        </p:spPr>
        <p:txBody>
          <a:bodyPr lIns="45720" tIns="0" rIns="45720" bIns="0" anchor="b">
            <a:normAutofit/>
          </a:bodyPr>
          <a:lstStyle/>
          <a:p>
            <a:pPr algn="r" eaLnBrk="1" fontAlgn="auto" hangingPunct="1">
              <a:spcAft>
                <a:spcPts val="0"/>
              </a:spcAft>
              <a:defRPr/>
            </a:pPr>
            <a:r>
              <a:rPr lang="en-US" sz="2800" dirty="0" smtClean="0">
                <a:cs typeface="+mj-cs"/>
              </a:rPr>
              <a:t>Healthy Aging and Independent Living (HAIL): Community Nutrition Programs</a:t>
            </a:r>
            <a:endParaRPr lang="en-US" sz="2800" dirty="0">
              <a:ea typeface="+mj-ea"/>
              <a:cs typeface="+mj-cs"/>
            </a:endParaRPr>
          </a:p>
        </p:txBody>
      </p:sp>
      <p:sp>
        <p:nvSpPr>
          <p:cNvPr id="15362" name="Subtitle 2"/>
          <p:cNvSpPr>
            <a:spLocks noGrp="1"/>
          </p:cNvSpPr>
          <p:nvPr>
            <p:ph type="subTitle" idx="4294967295"/>
          </p:nvPr>
        </p:nvSpPr>
        <p:spPr bwMode="auto">
          <a:xfrm>
            <a:off x="609600" y="2819400"/>
            <a:ext cx="7848600" cy="1752600"/>
          </a:xfrm>
          <a:prstGeom prst="rect">
            <a:avLst/>
          </a:prstGeom>
          <a:solidFill>
            <a:srgbClr val="FFFFFF"/>
          </a:solidFill>
          <a:ln>
            <a:solidFill>
              <a:srgbClr val="000000"/>
            </a:solidFill>
            <a:miter lim="800000"/>
            <a:headEnd/>
            <a:tailEnd/>
          </a:ln>
        </p:spPr>
        <p:txBody>
          <a:bodyPr lIns="45720" tIns="0" rIns="45720" bIns="0"/>
          <a:lstStyle/>
          <a:p>
            <a:pPr marL="0" indent="0" algn="r" eaLnBrk="1" hangingPunct="1">
              <a:buFont typeface="Wingdings 2" pitchFamily="18" charset="2"/>
              <a:buNone/>
            </a:pPr>
            <a:r>
              <a:rPr lang="en-US" sz="2200" smtClean="0">
                <a:ea typeface="MS PGothic"/>
              </a:rPr>
              <a:t>Sherry Simon, RD LD – Director, MOW Nutrition Services</a:t>
            </a:r>
          </a:p>
          <a:p>
            <a:pPr marL="0" indent="0" algn="r" eaLnBrk="1" hangingPunct="1">
              <a:buFont typeface="Wingdings 2" pitchFamily="18" charset="2"/>
              <a:buNone/>
            </a:pPr>
            <a:r>
              <a:rPr lang="en-US" sz="2200" smtClean="0">
                <a:ea typeface="MS PGothic"/>
              </a:rPr>
              <a:t>Kathie Robinson, MS, RD, LD, CDE – HAIL Project Dietitian</a:t>
            </a:r>
          </a:p>
          <a:p>
            <a:pPr marL="0" indent="0" algn="r" eaLnBrk="1" hangingPunct="1">
              <a:buFont typeface="Wingdings 2" pitchFamily="18" charset="2"/>
              <a:buNone/>
            </a:pPr>
            <a:r>
              <a:rPr lang="en-US" sz="2200" smtClean="0">
                <a:ea typeface="MS PGothic"/>
              </a:rPr>
              <a:t> Lyn Dart, PhD RD LD – TCU Nutritional Sciences</a:t>
            </a:r>
          </a:p>
          <a:p>
            <a:pPr marL="0" indent="0" algn="r" eaLnBrk="1" hangingPunct="1">
              <a:buFont typeface="Wingdings 2" pitchFamily="18" charset="2"/>
              <a:buNone/>
            </a:pPr>
            <a:r>
              <a:rPr lang="en-US" sz="2200" smtClean="0">
                <a:ea typeface="MS PGothic"/>
              </a:rPr>
              <a:t>TCU Coordinated Program in Dietetics – Class of 2011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normAutofit fontScale="90000"/>
          </a:bodyPr>
          <a:lstStyle/>
          <a:p>
            <a:pPr eaLnBrk="1" fontAlgn="auto" hangingPunct="1">
              <a:spcAft>
                <a:spcPts val="0"/>
              </a:spcAft>
              <a:defRPr/>
            </a:pPr>
            <a:r>
              <a:rPr lang="en-US" dirty="0" smtClean="0">
                <a:ea typeface="+mj-ea"/>
                <a:cs typeface="+mj-cs"/>
              </a:rPr>
              <a:t>MOW addressing Public Health Challenges</a:t>
            </a:r>
            <a:endParaRPr lang="en-US" dirty="0">
              <a:ea typeface="+mj-ea"/>
              <a:cs typeface="+mj-cs"/>
            </a:endParaRPr>
          </a:p>
        </p:txBody>
      </p:sp>
      <p:sp>
        <p:nvSpPr>
          <p:cNvPr id="24578" name="Content Placeholder 2"/>
          <p:cNvSpPr>
            <a:spLocks noGrp="1"/>
          </p:cNvSpPr>
          <p:nvPr>
            <p:ph idx="1"/>
          </p:nvPr>
        </p:nvSpPr>
        <p:spPr/>
        <p:txBody>
          <a:bodyPr/>
          <a:lstStyle/>
          <a:p>
            <a:pPr eaLnBrk="1" hangingPunct="1">
              <a:lnSpc>
                <a:spcPct val="90000"/>
              </a:lnSpc>
            </a:pPr>
            <a:r>
              <a:rPr lang="en-US" sz="2400" smtClean="0">
                <a:ea typeface="MS PGothic"/>
              </a:rPr>
              <a:t>Along with the rest of the nation, Tarrant County will soon be facing the challenge of an aging population</a:t>
            </a:r>
          </a:p>
          <a:p>
            <a:pPr eaLnBrk="1" hangingPunct="1">
              <a:lnSpc>
                <a:spcPct val="90000"/>
              </a:lnSpc>
            </a:pPr>
            <a:r>
              <a:rPr lang="en-US" sz="2400" smtClean="0">
                <a:ea typeface="MS PGothic"/>
              </a:rPr>
              <a:t>Far-reaching implications for unprecedented demands on health care system and aging services in the community</a:t>
            </a:r>
          </a:p>
          <a:p>
            <a:pPr eaLnBrk="1" hangingPunct="1">
              <a:lnSpc>
                <a:spcPct val="90000"/>
              </a:lnSpc>
            </a:pPr>
            <a:r>
              <a:rPr lang="en-US" sz="2400" smtClean="0">
                <a:ea typeface="MS PGothic"/>
              </a:rPr>
              <a:t>Local and state-level service agencies must provide innovative strategies in meeting these needs in coming years</a:t>
            </a:r>
          </a:p>
          <a:p>
            <a:pPr eaLnBrk="1" hangingPunct="1">
              <a:lnSpc>
                <a:spcPct val="90000"/>
              </a:lnSpc>
            </a:pPr>
            <a:r>
              <a:rPr lang="en-US" sz="2400" smtClean="0">
                <a:ea typeface="MS PGothic"/>
              </a:rPr>
              <a:t>Left unchecked – significant and unsustainable increases in health care costs and limited revenue to support social programs for aging adults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normAutofit fontScale="90000"/>
          </a:bodyPr>
          <a:lstStyle/>
          <a:p>
            <a:pPr eaLnBrk="1" fontAlgn="auto" hangingPunct="1">
              <a:spcAft>
                <a:spcPts val="0"/>
              </a:spcAft>
              <a:defRPr/>
            </a:pPr>
            <a:r>
              <a:rPr lang="en-US" dirty="0" smtClean="0">
                <a:ea typeface="+mj-ea"/>
                <a:cs typeface="+mj-cs"/>
              </a:rPr>
              <a:t>Healthy aging &amp; independent living (HAIL)     </a:t>
            </a:r>
            <a:endParaRPr lang="en-US" dirty="0">
              <a:ea typeface="+mj-ea"/>
              <a:cs typeface="+mj-cs"/>
            </a:endParaRPr>
          </a:p>
        </p:txBody>
      </p:sp>
      <p:sp>
        <p:nvSpPr>
          <p:cNvPr id="6" name="Content Placeholder 5"/>
          <p:cNvSpPr>
            <a:spLocks noGrp="1"/>
          </p:cNvSpPr>
          <p:nvPr>
            <p:ph idx="1"/>
          </p:nvPr>
        </p:nvSpPr>
        <p:spPr>
          <a:xfrm>
            <a:off x="457200" y="1706563"/>
            <a:ext cx="7239000" cy="4846637"/>
          </a:xfrm>
        </p:spPr>
        <p:txBody>
          <a:bodyPr>
            <a:normAutofit fontScale="85000" lnSpcReduction="20000"/>
          </a:bodyPr>
          <a:lstStyle/>
          <a:p>
            <a:pPr marL="274320" indent="-274320" eaLnBrk="1" fontAlgn="auto" hangingPunct="1">
              <a:spcAft>
                <a:spcPts val="0"/>
              </a:spcAft>
              <a:buFont typeface="Wingdings 2"/>
              <a:buChar char=""/>
              <a:defRPr/>
            </a:pPr>
            <a:r>
              <a:rPr lang="en-US" sz="2800" dirty="0" smtClean="0">
                <a:ea typeface="+mn-ea"/>
                <a:cs typeface="+mn-cs"/>
              </a:rPr>
              <a:t>HAIL initiative started as a strategy by the United Way of Tarrant County to help people with chronic disease and their caregivers to live well in their community for a longer period of time and avoid institutional placement or hospitalization</a:t>
            </a:r>
          </a:p>
          <a:p>
            <a:pPr marL="274320" indent="-274320" eaLnBrk="1" fontAlgn="auto" hangingPunct="1">
              <a:spcAft>
                <a:spcPts val="0"/>
              </a:spcAft>
              <a:buFont typeface="Wingdings 2"/>
              <a:buChar char=""/>
              <a:defRPr/>
            </a:pPr>
            <a:endParaRPr lang="en-US" sz="2800" dirty="0" smtClean="0">
              <a:ea typeface="+mn-ea"/>
              <a:cs typeface="+mn-cs"/>
            </a:endParaRPr>
          </a:p>
          <a:p>
            <a:pPr marL="274320" indent="-274320" eaLnBrk="1" fontAlgn="auto" hangingPunct="1">
              <a:spcAft>
                <a:spcPts val="0"/>
              </a:spcAft>
              <a:buFont typeface="Wingdings 2"/>
              <a:buChar char=""/>
              <a:defRPr/>
            </a:pPr>
            <a:r>
              <a:rPr lang="en-US" sz="2800" dirty="0" smtClean="0">
                <a:ea typeface="+mn-ea"/>
                <a:cs typeface="+mn-cs"/>
              </a:rPr>
              <a:t>HAIL has four prongs which Meals On Wheels just implements one of the four</a:t>
            </a:r>
          </a:p>
          <a:p>
            <a:pPr marL="274320" indent="-274320" eaLnBrk="1" fontAlgn="auto" hangingPunct="1">
              <a:spcAft>
                <a:spcPts val="0"/>
              </a:spcAft>
              <a:buFont typeface="Wingdings 2"/>
              <a:buChar char=""/>
              <a:defRPr/>
            </a:pPr>
            <a:endParaRPr lang="en-US" sz="2800" dirty="0" smtClean="0">
              <a:ea typeface="+mn-ea"/>
              <a:cs typeface="+mn-cs"/>
            </a:endParaRPr>
          </a:p>
          <a:p>
            <a:pPr marL="274320" indent="-274320" eaLnBrk="1" fontAlgn="auto" hangingPunct="1">
              <a:spcAft>
                <a:spcPts val="0"/>
              </a:spcAft>
              <a:buFont typeface="Wingdings 2"/>
              <a:buChar char=""/>
              <a:defRPr/>
            </a:pPr>
            <a:r>
              <a:rPr lang="en-US" sz="2800" dirty="0" smtClean="0">
                <a:ea typeface="+mn-ea"/>
                <a:cs typeface="+mn-cs"/>
              </a:rPr>
              <a:t>July 2010, Meals On Wheels was awarded funding for implementing a HAIL initiative targeting diabetes and nutritional risk screenings and interventions strategies for the clients we serve</a:t>
            </a:r>
          </a:p>
          <a:p>
            <a:pPr marL="274320" indent="-274320" eaLnBrk="1" fontAlgn="auto" hangingPunct="1">
              <a:spcAft>
                <a:spcPts val="0"/>
              </a:spcAft>
              <a:buFont typeface="Wingdings 2"/>
              <a:buChar char=""/>
              <a:defRPr/>
            </a:pPr>
            <a:endParaRPr lang="en-US" dirty="0">
              <a:ea typeface="+mn-ea"/>
              <a:cs typeface="+mn-cs"/>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normAutofit fontScale="90000"/>
          </a:bodyPr>
          <a:lstStyle/>
          <a:p>
            <a:pPr eaLnBrk="1" fontAlgn="auto" hangingPunct="1">
              <a:spcAft>
                <a:spcPts val="0"/>
              </a:spcAft>
              <a:defRPr/>
            </a:pPr>
            <a:r>
              <a:rPr lang="en-US" dirty="0" smtClean="0">
                <a:ea typeface="+mj-ea"/>
                <a:cs typeface="+mj-cs"/>
              </a:rPr>
              <a:t>Hail targets diabetes &amp; nutritional risk</a:t>
            </a:r>
            <a:endParaRPr lang="en-US" dirty="0">
              <a:ea typeface="+mj-ea"/>
              <a:cs typeface="+mj-cs"/>
            </a:endParaRPr>
          </a:p>
        </p:txBody>
      </p:sp>
      <p:sp>
        <p:nvSpPr>
          <p:cNvPr id="5" name="Content Placeholder 4"/>
          <p:cNvSpPr>
            <a:spLocks noGrp="1"/>
          </p:cNvSpPr>
          <p:nvPr>
            <p:ph idx="1"/>
          </p:nvPr>
        </p:nvSpPr>
        <p:spPr>
          <a:xfrm>
            <a:off x="457200" y="1600200"/>
            <a:ext cx="7239000" cy="4846638"/>
          </a:xfrm>
        </p:spPr>
        <p:txBody>
          <a:bodyPr>
            <a:normAutofit fontScale="92500"/>
          </a:bodyPr>
          <a:lstStyle/>
          <a:p>
            <a:pPr marL="274320" indent="-274320" eaLnBrk="1" fontAlgn="auto" hangingPunct="1">
              <a:spcAft>
                <a:spcPts val="0"/>
              </a:spcAft>
              <a:buFont typeface="Wingdings 2"/>
              <a:buNone/>
              <a:defRPr/>
            </a:pPr>
            <a:r>
              <a:rPr lang="en-US" sz="3000" i="1" dirty="0" smtClean="0">
                <a:ea typeface="+mn-ea"/>
                <a:cs typeface="+mn-cs"/>
              </a:rPr>
              <a:t>Project Highlights:</a:t>
            </a:r>
          </a:p>
          <a:p>
            <a:pPr marL="274320" indent="-274320" eaLnBrk="1" fontAlgn="auto" hangingPunct="1">
              <a:spcAft>
                <a:spcPts val="0"/>
              </a:spcAft>
              <a:buFont typeface="Wingdings 2"/>
              <a:buChar char=""/>
              <a:defRPr/>
            </a:pPr>
            <a:r>
              <a:rPr lang="en-US" dirty="0" smtClean="0">
                <a:ea typeface="+mn-ea"/>
                <a:cs typeface="+mn-cs"/>
              </a:rPr>
              <a:t>To screen 3000 clients annually for Diabetes Diagnosis and/or risk and Nutritional Risk using proven screening tools</a:t>
            </a:r>
          </a:p>
          <a:p>
            <a:pPr marL="274320" indent="-274320" eaLnBrk="1" fontAlgn="auto" hangingPunct="1">
              <a:spcAft>
                <a:spcPts val="0"/>
              </a:spcAft>
              <a:buFont typeface="Wingdings 2"/>
              <a:buChar char=""/>
              <a:defRPr/>
            </a:pPr>
            <a:r>
              <a:rPr lang="en-US" dirty="0" smtClean="0">
                <a:ea typeface="+mn-ea"/>
                <a:cs typeface="+mn-cs"/>
              </a:rPr>
              <a:t>To provide more in-depth services including home visits with comprehensive nutritional assessment and nutrition and/or diabetes education to 500 clients</a:t>
            </a:r>
          </a:p>
          <a:p>
            <a:pPr marL="274320" indent="-274320" eaLnBrk="1" fontAlgn="auto" hangingPunct="1">
              <a:spcAft>
                <a:spcPts val="0"/>
              </a:spcAft>
              <a:buFont typeface="Wingdings 2"/>
              <a:buChar char=""/>
              <a:defRPr/>
            </a:pPr>
            <a:r>
              <a:rPr lang="en-US" dirty="0" smtClean="0">
                <a:ea typeface="+mn-ea"/>
                <a:cs typeface="+mn-cs"/>
              </a:rPr>
              <a:t>To make 1650 follow up calls following home visits to 500 clients</a:t>
            </a:r>
          </a:p>
          <a:p>
            <a:pPr marL="274320" indent="-274320" eaLnBrk="1" fontAlgn="auto" hangingPunct="1">
              <a:spcAft>
                <a:spcPts val="0"/>
              </a:spcAft>
              <a:buFont typeface="Wingdings 2"/>
              <a:buChar char=""/>
              <a:defRPr/>
            </a:pPr>
            <a:r>
              <a:rPr lang="en-US" dirty="0" smtClean="0">
                <a:ea typeface="+mn-ea"/>
                <a:cs typeface="+mn-cs"/>
              </a:rPr>
              <a:t>To reduce client hospitalizations and emergency visits to ultimately save tax payer dollars</a:t>
            </a:r>
          </a:p>
          <a:p>
            <a:pPr marL="274320" indent="-274320" eaLnBrk="1" fontAlgn="auto" hangingPunct="1">
              <a:spcAft>
                <a:spcPts val="0"/>
              </a:spcAft>
              <a:buFont typeface="Wingdings 2"/>
              <a:buChar char=""/>
              <a:defRPr/>
            </a:pPr>
            <a:endParaRPr lang="en-US" dirty="0">
              <a:ea typeface="+mn-ea"/>
              <a:cs typeface="+mn-cs"/>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320040"/>
            <a:ext cx="7239000" cy="1143000"/>
          </a:xfrm>
        </p:spPr>
        <p:txBody>
          <a:bodyPr>
            <a:normAutofit fontScale="90000"/>
          </a:bodyPr>
          <a:lstStyle/>
          <a:p>
            <a:pPr eaLnBrk="1" fontAlgn="auto" hangingPunct="1">
              <a:spcAft>
                <a:spcPts val="0"/>
              </a:spcAft>
              <a:defRPr/>
            </a:pPr>
            <a:r>
              <a:rPr lang="en-US" dirty="0" smtClean="0">
                <a:ea typeface="+mj-ea"/>
                <a:cs typeface="+mj-cs"/>
              </a:rPr>
              <a:t>Hail targets diabetes &amp; nutritional risk</a:t>
            </a:r>
            <a:endParaRPr lang="en-US" dirty="0">
              <a:ea typeface="+mj-ea"/>
              <a:cs typeface="+mj-cs"/>
            </a:endParaRPr>
          </a:p>
        </p:txBody>
      </p:sp>
      <p:sp>
        <p:nvSpPr>
          <p:cNvPr id="27650" name="Rectangle 5"/>
          <p:cNvSpPr>
            <a:spLocks noChangeArrowheads="1"/>
          </p:cNvSpPr>
          <p:nvPr/>
        </p:nvSpPr>
        <p:spPr bwMode="auto">
          <a:xfrm>
            <a:off x="228600" y="1600200"/>
            <a:ext cx="7620000" cy="4530725"/>
          </a:xfrm>
          <a:prstGeom prst="rect">
            <a:avLst/>
          </a:prstGeom>
          <a:noFill/>
          <a:ln w="9525">
            <a:noFill/>
            <a:miter lim="800000"/>
            <a:headEnd/>
            <a:tailEnd/>
          </a:ln>
        </p:spPr>
        <p:txBody>
          <a:bodyPr/>
          <a:lstStyle/>
          <a:p>
            <a:pPr marL="273050" indent="-273050" eaLnBrk="0" hangingPunct="0">
              <a:spcBef>
                <a:spcPts val="600"/>
              </a:spcBef>
              <a:buClr>
                <a:schemeClr val="tx2"/>
              </a:buClr>
              <a:buSzPct val="73000"/>
              <a:buFont typeface="Wingdings 2" pitchFamily="18" charset="2"/>
              <a:buChar char=""/>
            </a:pPr>
            <a:r>
              <a:rPr lang="en-US" sz="2200">
                <a:cs typeface="MS PGothic"/>
              </a:rPr>
              <a:t>Based on findings from the population of Meals on Wheels clientele:</a:t>
            </a:r>
          </a:p>
          <a:p>
            <a:pPr marL="273050" indent="-273050" eaLnBrk="0" hangingPunct="0">
              <a:spcBef>
                <a:spcPts val="600"/>
              </a:spcBef>
              <a:buClr>
                <a:schemeClr val="tx2"/>
              </a:buClr>
              <a:buSzPct val="73000"/>
              <a:buFont typeface="Wingdings 2" pitchFamily="18" charset="2"/>
              <a:buNone/>
            </a:pPr>
            <a:r>
              <a:rPr lang="en-US" sz="2000">
                <a:cs typeface="MS PGothic"/>
              </a:rPr>
              <a:t>Here are the assumptions…</a:t>
            </a:r>
          </a:p>
          <a:p>
            <a:pPr marL="520700" lvl="1" indent="-228600" eaLnBrk="0" hangingPunct="0">
              <a:spcBef>
                <a:spcPts val="500"/>
              </a:spcBef>
              <a:buClr>
                <a:srgbClr val="F9B639"/>
              </a:buClr>
              <a:buSzPct val="80000"/>
              <a:buFont typeface="Wingdings 2" pitchFamily="18" charset="2"/>
              <a:buChar char=""/>
            </a:pPr>
            <a:r>
              <a:rPr lang="en-US" sz="2000" i="1" u="sng">
                <a:solidFill>
                  <a:srgbClr val="6C6C6C"/>
                </a:solidFill>
                <a:cs typeface="MS PGothic"/>
              </a:rPr>
              <a:t>Nutritional Risk:</a:t>
            </a:r>
            <a:endParaRPr lang="en-US" sz="2000">
              <a:solidFill>
                <a:srgbClr val="6C6C6C"/>
              </a:solidFill>
              <a:cs typeface="MS PGothic"/>
            </a:endParaRPr>
          </a:p>
          <a:p>
            <a:pPr marL="273050" indent="-273050" eaLnBrk="0" hangingPunct="0">
              <a:spcBef>
                <a:spcPts val="600"/>
              </a:spcBef>
              <a:buClr>
                <a:schemeClr val="tx2"/>
              </a:buClr>
              <a:buSzPct val="73000"/>
            </a:pPr>
            <a:r>
              <a:rPr lang="en-US" sz="2000">
                <a:cs typeface="MS PGothic"/>
              </a:rPr>
              <a:t>	         50% High Nutritional Risk (HN): 250 persons</a:t>
            </a:r>
          </a:p>
          <a:p>
            <a:pPr marL="273050" indent="-273050" eaLnBrk="0" hangingPunct="0">
              <a:spcBef>
                <a:spcPts val="600"/>
              </a:spcBef>
              <a:buClr>
                <a:schemeClr val="tx2"/>
              </a:buClr>
              <a:buSzPct val="73000"/>
            </a:pPr>
            <a:r>
              <a:rPr lang="en-US" sz="2000">
                <a:cs typeface="MS PGothic"/>
              </a:rPr>
              <a:t>		30% Moderate Nutritional Risk (MN): 150 persons</a:t>
            </a:r>
          </a:p>
          <a:p>
            <a:pPr marL="273050" indent="-273050" eaLnBrk="0" hangingPunct="0">
              <a:spcBef>
                <a:spcPts val="600"/>
              </a:spcBef>
              <a:buClr>
                <a:schemeClr val="tx2"/>
              </a:buClr>
              <a:buSzPct val="73000"/>
            </a:pPr>
            <a:r>
              <a:rPr lang="en-US" sz="2000">
                <a:cs typeface="MS PGothic"/>
              </a:rPr>
              <a:t>		20% No Risk (NN): 100 persons</a:t>
            </a:r>
            <a:endParaRPr lang="en-US" sz="2000" i="1" u="sng">
              <a:cs typeface="MS PGothic"/>
            </a:endParaRPr>
          </a:p>
          <a:p>
            <a:pPr marL="520700" lvl="1" indent="-228600" eaLnBrk="0" hangingPunct="0">
              <a:spcBef>
                <a:spcPts val="500"/>
              </a:spcBef>
              <a:buClr>
                <a:srgbClr val="F9B639"/>
              </a:buClr>
              <a:buSzPct val="80000"/>
              <a:buFont typeface="Wingdings 2" pitchFamily="18" charset="2"/>
              <a:buChar char=""/>
            </a:pPr>
            <a:r>
              <a:rPr lang="en-US" sz="2000" i="1" u="sng">
                <a:solidFill>
                  <a:srgbClr val="6C6C6C"/>
                </a:solidFill>
                <a:cs typeface="MS PGothic"/>
              </a:rPr>
              <a:t>Diabetes and Diabetic Risk:</a:t>
            </a:r>
            <a:endParaRPr lang="en-US" sz="2000">
              <a:solidFill>
                <a:srgbClr val="6C6C6C"/>
              </a:solidFill>
              <a:cs typeface="MS PGothic"/>
            </a:endParaRPr>
          </a:p>
          <a:p>
            <a:pPr marL="273050" indent="-273050" eaLnBrk="0" hangingPunct="0">
              <a:spcBef>
                <a:spcPts val="600"/>
              </a:spcBef>
              <a:buClr>
                <a:schemeClr val="tx2"/>
              </a:buClr>
              <a:buSzPct val="73000"/>
            </a:pPr>
            <a:r>
              <a:rPr lang="en-US" sz="2000">
                <a:cs typeface="MS PGothic"/>
              </a:rPr>
              <a:t>		33% Diabetics (D): 165 persons</a:t>
            </a:r>
          </a:p>
          <a:p>
            <a:pPr marL="273050" indent="-273050" eaLnBrk="0" hangingPunct="0">
              <a:spcBef>
                <a:spcPts val="600"/>
              </a:spcBef>
              <a:buClr>
                <a:schemeClr val="tx2"/>
              </a:buClr>
              <a:buSzPct val="73000"/>
            </a:pPr>
            <a:r>
              <a:rPr lang="en-US" sz="2000">
                <a:cs typeface="MS PGothic"/>
              </a:rPr>
              <a:t>		33% At Risk for Developing Diabetes in the future (AR): 		165 persons</a:t>
            </a:r>
          </a:p>
          <a:p>
            <a:pPr marL="273050" indent="-273050" eaLnBrk="0" hangingPunct="0">
              <a:spcBef>
                <a:spcPts val="600"/>
              </a:spcBef>
              <a:buClr>
                <a:schemeClr val="tx2"/>
              </a:buClr>
              <a:buSzPct val="73000"/>
            </a:pPr>
            <a:r>
              <a:rPr lang="en-US" sz="2000">
                <a:cs typeface="MS PGothic"/>
              </a:rPr>
              <a:t>		33% No Risk (NR): 165 persons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320040"/>
            <a:ext cx="7239000" cy="1143000"/>
          </a:xfrm>
        </p:spPr>
        <p:txBody>
          <a:bodyPr>
            <a:normAutofit fontScale="90000"/>
          </a:bodyPr>
          <a:lstStyle/>
          <a:p>
            <a:pPr eaLnBrk="1" fontAlgn="auto" hangingPunct="1">
              <a:spcAft>
                <a:spcPts val="0"/>
              </a:spcAft>
              <a:defRPr/>
            </a:pPr>
            <a:r>
              <a:rPr lang="en-US" dirty="0" smtClean="0">
                <a:ea typeface="+mj-ea"/>
                <a:cs typeface="+mj-cs"/>
              </a:rPr>
              <a:t>Hail targets diabetes &amp; nutritional risk</a:t>
            </a:r>
            <a:endParaRPr lang="en-US" dirty="0">
              <a:ea typeface="+mj-ea"/>
              <a:cs typeface="+mj-cs"/>
            </a:endParaRPr>
          </a:p>
        </p:txBody>
      </p:sp>
      <p:sp>
        <p:nvSpPr>
          <p:cNvPr id="28674" name="Rectangle 55"/>
          <p:cNvSpPr>
            <a:spLocks noChangeArrowheads="1"/>
          </p:cNvSpPr>
          <p:nvPr/>
        </p:nvSpPr>
        <p:spPr bwMode="auto">
          <a:xfrm>
            <a:off x="381000" y="1752600"/>
            <a:ext cx="4114800" cy="533400"/>
          </a:xfrm>
          <a:prstGeom prst="rect">
            <a:avLst/>
          </a:prstGeom>
          <a:noFill/>
          <a:ln w="9525">
            <a:noFill/>
            <a:miter lim="800000"/>
            <a:headEnd/>
            <a:tailEnd/>
          </a:ln>
        </p:spPr>
        <p:txBody>
          <a:bodyPr/>
          <a:lstStyle/>
          <a:p>
            <a:pPr eaLnBrk="0" hangingPunct="0"/>
            <a:r>
              <a:rPr lang="en-US" sz="2400" b="1" i="1">
                <a:cs typeface="MS PGothic"/>
              </a:rPr>
              <a:t>Flow of Project</a:t>
            </a:r>
          </a:p>
        </p:txBody>
      </p:sp>
      <p:sp>
        <p:nvSpPr>
          <p:cNvPr id="28675" name="Rectangle 56"/>
          <p:cNvSpPr>
            <a:spLocks noChangeArrowheads="1"/>
          </p:cNvSpPr>
          <p:nvPr/>
        </p:nvSpPr>
        <p:spPr bwMode="auto">
          <a:xfrm>
            <a:off x="381000" y="2209800"/>
            <a:ext cx="7543800" cy="4419600"/>
          </a:xfrm>
          <a:prstGeom prst="rect">
            <a:avLst/>
          </a:prstGeom>
          <a:noFill/>
          <a:ln w="9525">
            <a:noFill/>
            <a:miter lim="800000"/>
            <a:headEnd/>
            <a:tailEnd/>
          </a:ln>
        </p:spPr>
        <p:txBody>
          <a:bodyPr/>
          <a:lstStyle/>
          <a:p>
            <a:pPr marL="273050" indent="-273050" eaLnBrk="0" hangingPunct="0">
              <a:spcBef>
                <a:spcPts val="600"/>
              </a:spcBef>
              <a:buClr>
                <a:schemeClr val="tx2"/>
              </a:buClr>
              <a:buSzPct val="73000"/>
              <a:buFont typeface="Wingdings 2" pitchFamily="18" charset="2"/>
              <a:buChar char=""/>
            </a:pPr>
            <a:r>
              <a:rPr lang="en-US" sz="2000">
                <a:cs typeface="MS PGothic"/>
              </a:rPr>
              <a:t>MOW Case Managers complete both a </a:t>
            </a:r>
            <a:r>
              <a:rPr lang="en-US" sz="2000" i="1">
                <a:cs typeface="MS PGothic"/>
              </a:rPr>
              <a:t>Nutritional Risk Screen </a:t>
            </a:r>
            <a:r>
              <a:rPr lang="en-US" sz="2000">
                <a:cs typeface="MS PGothic"/>
              </a:rPr>
              <a:t>Tool and a </a:t>
            </a:r>
            <a:r>
              <a:rPr lang="en-US" sz="2000" i="1">
                <a:cs typeface="MS PGothic"/>
              </a:rPr>
              <a:t>Diabetes Risk Screen </a:t>
            </a:r>
            <a:r>
              <a:rPr lang="en-US" sz="2000">
                <a:cs typeface="MS PGothic"/>
              </a:rPr>
              <a:t>Tool on all MOW clients annually.</a:t>
            </a:r>
          </a:p>
          <a:p>
            <a:pPr marL="273050" indent="-273050" eaLnBrk="0" hangingPunct="0">
              <a:spcBef>
                <a:spcPts val="600"/>
              </a:spcBef>
              <a:buClr>
                <a:schemeClr val="tx2"/>
              </a:buClr>
              <a:buSzPct val="73000"/>
              <a:buFont typeface="Wingdings 2" pitchFamily="18" charset="2"/>
              <a:buChar char=""/>
            </a:pPr>
            <a:r>
              <a:rPr lang="en-US" sz="2000">
                <a:cs typeface="MS PGothic"/>
              </a:rPr>
              <a:t>Clients are then categorized into high, moderate, &amp; low risk based on screening tools.</a:t>
            </a:r>
          </a:p>
          <a:p>
            <a:pPr marL="273050" indent="-273050" eaLnBrk="0" hangingPunct="0">
              <a:spcBef>
                <a:spcPts val="600"/>
              </a:spcBef>
              <a:buClr>
                <a:schemeClr val="tx2"/>
              </a:buClr>
              <a:buSzPct val="73000"/>
              <a:buFont typeface="Wingdings 2" pitchFamily="18" charset="2"/>
              <a:buChar char=""/>
            </a:pPr>
            <a:r>
              <a:rPr lang="en-US" sz="2000">
                <a:cs typeface="MS PGothic"/>
              </a:rPr>
              <a:t>HAIL Project Manager calls clients to set up appointments to meet with them in their home.</a:t>
            </a:r>
          </a:p>
          <a:p>
            <a:pPr marL="273050" indent="-273050" eaLnBrk="0" hangingPunct="0">
              <a:spcBef>
                <a:spcPts val="600"/>
              </a:spcBef>
              <a:buClr>
                <a:schemeClr val="tx2"/>
              </a:buClr>
              <a:buSzPct val="73000"/>
              <a:buFont typeface="Wingdings 2" pitchFamily="18" charset="2"/>
              <a:buChar char=""/>
            </a:pPr>
            <a:r>
              <a:rPr lang="en-US" sz="2000">
                <a:cs typeface="MS PGothic"/>
              </a:rPr>
              <a:t> Dietitian completes nutrition documentation &amp; formalizes education plan.</a:t>
            </a:r>
          </a:p>
          <a:p>
            <a:pPr marL="273050" indent="-273050" eaLnBrk="0" hangingPunct="0">
              <a:spcBef>
                <a:spcPts val="600"/>
              </a:spcBef>
              <a:buClr>
                <a:schemeClr val="tx2"/>
              </a:buClr>
              <a:buSzPct val="73000"/>
              <a:buFont typeface="Wingdings 2" pitchFamily="18" charset="2"/>
              <a:buNone/>
            </a:pPr>
            <a:endParaRPr lang="en-US" sz="2000">
              <a:cs typeface="MS PGothic"/>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320040"/>
            <a:ext cx="7239000" cy="1143000"/>
          </a:xfrm>
        </p:spPr>
        <p:txBody>
          <a:bodyPr>
            <a:normAutofit fontScale="90000"/>
          </a:bodyPr>
          <a:lstStyle/>
          <a:p>
            <a:pPr eaLnBrk="1" fontAlgn="auto" hangingPunct="1">
              <a:spcAft>
                <a:spcPts val="0"/>
              </a:spcAft>
              <a:defRPr/>
            </a:pPr>
            <a:r>
              <a:rPr lang="en-US" dirty="0" smtClean="0">
                <a:ea typeface="+mj-ea"/>
                <a:cs typeface="+mj-cs"/>
              </a:rPr>
              <a:t>Hail targets diabetes &amp; nutritional risk</a:t>
            </a:r>
            <a:endParaRPr lang="en-US" dirty="0">
              <a:ea typeface="+mj-ea"/>
              <a:cs typeface="+mj-cs"/>
            </a:endParaRPr>
          </a:p>
        </p:txBody>
      </p:sp>
      <p:sp>
        <p:nvSpPr>
          <p:cNvPr id="29698" name="Rectangle 4"/>
          <p:cNvSpPr>
            <a:spLocks noChangeArrowheads="1"/>
          </p:cNvSpPr>
          <p:nvPr/>
        </p:nvSpPr>
        <p:spPr bwMode="auto">
          <a:xfrm>
            <a:off x="381000" y="1600200"/>
            <a:ext cx="4114800" cy="533400"/>
          </a:xfrm>
          <a:prstGeom prst="rect">
            <a:avLst/>
          </a:prstGeom>
          <a:noFill/>
          <a:ln w="9525">
            <a:noFill/>
            <a:miter lim="800000"/>
            <a:headEnd/>
            <a:tailEnd/>
          </a:ln>
        </p:spPr>
        <p:txBody>
          <a:bodyPr/>
          <a:lstStyle/>
          <a:p>
            <a:pPr eaLnBrk="0" hangingPunct="0"/>
            <a:r>
              <a:rPr lang="en-US" sz="2400" b="1" i="1">
                <a:cs typeface="MS PGothic"/>
              </a:rPr>
              <a:t>Flow of Project</a:t>
            </a:r>
          </a:p>
        </p:txBody>
      </p:sp>
      <p:sp>
        <p:nvSpPr>
          <p:cNvPr id="29699" name="Rectangle 5"/>
          <p:cNvSpPr>
            <a:spLocks noChangeArrowheads="1"/>
          </p:cNvSpPr>
          <p:nvPr/>
        </p:nvSpPr>
        <p:spPr bwMode="auto">
          <a:xfrm>
            <a:off x="381000" y="1981200"/>
            <a:ext cx="7543800" cy="4419600"/>
          </a:xfrm>
          <a:prstGeom prst="rect">
            <a:avLst/>
          </a:prstGeom>
          <a:noFill/>
          <a:ln w="9525">
            <a:noFill/>
            <a:miter lim="800000"/>
            <a:headEnd/>
            <a:tailEnd/>
          </a:ln>
        </p:spPr>
        <p:txBody>
          <a:bodyPr/>
          <a:lstStyle/>
          <a:p>
            <a:pPr marL="273050" indent="-273050" eaLnBrk="0" hangingPunct="0">
              <a:spcBef>
                <a:spcPts val="600"/>
              </a:spcBef>
              <a:buClr>
                <a:schemeClr val="tx2"/>
              </a:buClr>
              <a:buSzPct val="73000"/>
              <a:buFont typeface="Wingdings 2" pitchFamily="18" charset="2"/>
              <a:buChar char=""/>
            </a:pPr>
            <a:r>
              <a:rPr lang="en-US" sz="2000">
                <a:cs typeface="MS PGothic"/>
              </a:rPr>
              <a:t>Nutrition education materials are mailed to each client</a:t>
            </a:r>
            <a:r>
              <a:rPr lang="en-US" altLang="en-US" sz="2000">
                <a:cs typeface="MS PGothic"/>
              </a:rPr>
              <a:t>’</a:t>
            </a:r>
            <a:r>
              <a:rPr lang="en-US" sz="2000">
                <a:cs typeface="MS PGothic"/>
              </a:rPr>
              <a:t>s home and based on individual needs.</a:t>
            </a:r>
          </a:p>
          <a:p>
            <a:pPr marL="273050" indent="-273050" eaLnBrk="0" hangingPunct="0">
              <a:spcBef>
                <a:spcPts val="600"/>
              </a:spcBef>
              <a:buClr>
                <a:schemeClr val="tx2"/>
              </a:buClr>
              <a:buSzPct val="73000"/>
              <a:buFont typeface="Wingdings 2" pitchFamily="18" charset="2"/>
              <a:buChar char=""/>
            </a:pPr>
            <a:r>
              <a:rPr lang="en-US" sz="2000">
                <a:cs typeface="MS PGothic"/>
              </a:rPr>
              <a:t>Dietetics students follow-up with the initial nutrition assessment and perform nutrition education over the phone.</a:t>
            </a:r>
          </a:p>
          <a:p>
            <a:pPr marL="273050" indent="-273050" eaLnBrk="0" hangingPunct="0">
              <a:spcBef>
                <a:spcPts val="600"/>
              </a:spcBef>
              <a:buClr>
                <a:schemeClr val="tx2"/>
              </a:buClr>
              <a:buSzPct val="73000"/>
              <a:buFont typeface="Wingdings 2" pitchFamily="18" charset="2"/>
              <a:buChar char=""/>
            </a:pPr>
            <a:r>
              <a:rPr lang="en-US" sz="2000">
                <a:cs typeface="MS PGothic"/>
              </a:rPr>
              <a:t>Information is sent to the Dallas/Fort Worth Council to match names of clients seen to determine if there have been any hospitalizations and/or emergency room visits during the service period.</a:t>
            </a:r>
          </a:p>
          <a:p>
            <a:pPr marL="273050" indent="-273050" eaLnBrk="0" hangingPunct="0">
              <a:spcBef>
                <a:spcPts val="600"/>
              </a:spcBef>
              <a:buClr>
                <a:schemeClr val="tx2"/>
              </a:buClr>
              <a:buSzPct val="73000"/>
              <a:buFont typeface="Wingdings 2" pitchFamily="18" charset="2"/>
              <a:buChar char=""/>
            </a:pPr>
            <a:r>
              <a:rPr lang="en-US" sz="2000">
                <a:cs typeface="MS PGothic"/>
              </a:rPr>
              <a:t>Dietetics students participate in focus groups to evaluate their perception of program effectiveness and education delivered</a:t>
            </a:r>
          </a:p>
          <a:p>
            <a:pPr marL="273050" indent="-273050" eaLnBrk="0" hangingPunct="0">
              <a:spcBef>
                <a:spcPts val="600"/>
              </a:spcBef>
              <a:buClr>
                <a:schemeClr val="tx2"/>
              </a:buClr>
              <a:buSzPct val="73000"/>
              <a:buFont typeface="Wingdings 2" pitchFamily="18" charset="2"/>
              <a:buNone/>
            </a:pPr>
            <a:endParaRPr lang="en-US" sz="2000">
              <a:cs typeface="MS PGothic"/>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eaLnBrk="1" fontAlgn="auto" hangingPunct="1">
              <a:spcAft>
                <a:spcPts val="0"/>
              </a:spcAft>
              <a:defRPr/>
            </a:pPr>
            <a:r>
              <a:rPr lang="en-US" dirty="0" smtClean="0">
                <a:ea typeface="+mj-ea"/>
                <a:cs typeface="+mj-cs"/>
              </a:rPr>
              <a:t>HAIL Evaluation Team</a:t>
            </a:r>
            <a:endParaRPr lang="en-US" dirty="0">
              <a:ea typeface="+mj-ea"/>
              <a:cs typeface="+mj-cs"/>
            </a:endParaRPr>
          </a:p>
        </p:txBody>
      </p:sp>
      <p:sp>
        <p:nvSpPr>
          <p:cNvPr id="30722" name="Content Placeholder 2"/>
          <p:cNvSpPr>
            <a:spLocks noGrp="1"/>
          </p:cNvSpPr>
          <p:nvPr>
            <p:ph idx="1"/>
          </p:nvPr>
        </p:nvSpPr>
        <p:spPr/>
        <p:txBody>
          <a:bodyPr/>
          <a:lstStyle/>
          <a:p>
            <a:pPr eaLnBrk="1" hangingPunct="1"/>
            <a:r>
              <a:rPr lang="en-US" i="1" smtClean="0">
                <a:ea typeface="MS PGothic"/>
              </a:rPr>
              <a:t>UNTHSC School of Public Health:</a:t>
            </a:r>
          </a:p>
          <a:p>
            <a:pPr lvl="1" eaLnBrk="1" hangingPunct="1"/>
            <a:r>
              <a:rPr lang="en-US" i="1" smtClean="0">
                <a:ea typeface="MS PGothic"/>
              </a:rPr>
              <a:t>Kristine Lykens, Ph.D</a:t>
            </a:r>
            <a:endParaRPr lang="en-US" smtClean="0">
              <a:ea typeface="MS PGothic"/>
            </a:endParaRPr>
          </a:p>
          <a:p>
            <a:pPr lvl="1" eaLnBrk="1" hangingPunct="1"/>
            <a:r>
              <a:rPr lang="en-US" i="1" smtClean="0">
                <a:ea typeface="MS PGothic"/>
              </a:rPr>
              <a:t>Swati Biswas, Ph.D</a:t>
            </a:r>
            <a:endParaRPr lang="en-US" smtClean="0">
              <a:ea typeface="MS PGothic"/>
            </a:endParaRPr>
          </a:p>
          <a:p>
            <a:pPr lvl="1" eaLnBrk="1" hangingPunct="1"/>
            <a:r>
              <a:rPr lang="en-US" smtClean="0">
                <a:ea typeface="MS PGothic"/>
              </a:rPr>
              <a:t>Neda Moayad, Dr.PH</a:t>
            </a:r>
          </a:p>
          <a:p>
            <a:pPr lvl="1" eaLnBrk="1" hangingPunct="1"/>
            <a:r>
              <a:rPr lang="en-US" smtClean="0">
                <a:ea typeface="MS PGothic"/>
              </a:rPr>
              <a:t>Carlos Reyes-Ortiz, Ph.D</a:t>
            </a:r>
          </a:p>
          <a:p>
            <a:pPr lvl="1" eaLnBrk="1" hangingPunct="1"/>
            <a:r>
              <a:rPr lang="en-US" smtClean="0">
                <a:ea typeface="MS PGothic"/>
              </a:rPr>
              <a:t>Karan Singh, Ph.D</a:t>
            </a:r>
          </a:p>
          <a:p>
            <a:pPr eaLnBrk="1" hangingPunct="1"/>
            <a:r>
              <a:rPr lang="en-US" smtClean="0">
                <a:ea typeface="MS PGothic"/>
              </a:rPr>
              <a:t>Pamela Doughty, Ph.D, DFW Hospital Council</a:t>
            </a:r>
          </a:p>
          <a:p>
            <a:pPr eaLnBrk="1" hangingPunct="1"/>
            <a:endParaRPr lang="en-US" smtClean="0">
              <a:ea typeface="MS PGothic"/>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eaLnBrk="1" fontAlgn="auto" hangingPunct="1">
              <a:spcAft>
                <a:spcPts val="0"/>
              </a:spcAft>
              <a:defRPr/>
            </a:pPr>
            <a:r>
              <a:rPr lang="en-US" dirty="0" smtClean="0">
                <a:ea typeface="+mj-ea"/>
                <a:cs typeface="+mj-cs"/>
              </a:rPr>
              <a:t>HAIL Evaluation TEAM</a:t>
            </a:r>
            <a:endParaRPr lang="en-US" dirty="0">
              <a:ea typeface="+mj-ea"/>
              <a:cs typeface="+mj-cs"/>
            </a:endParaRPr>
          </a:p>
        </p:txBody>
      </p:sp>
      <p:sp>
        <p:nvSpPr>
          <p:cNvPr id="31746" name="Content Placeholder 2"/>
          <p:cNvSpPr>
            <a:spLocks noGrp="1"/>
          </p:cNvSpPr>
          <p:nvPr>
            <p:ph idx="1"/>
          </p:nvPr>
        </p:nvSpPr>
        <p:spPr>
          <a:xfrm>
            <a:off x="457200" y="1706563"/>
            <a:ext cx="7239000" cy="4846637"/>
          </a:xfrm>
        </p:spPr>
        <p:txBody>
          <a:bodyPr/>
          <a:lstStyle/>
          <a:p>
            <a:pPr eaLnBrk="1" hangingPunct="1"/>
            <a:r>
              <a:rPr lang="en-US" smtClean="0">
                <a:ea typeface="MS PGothic"/>
              </a:rPr>
              <a:t>HAIL Evaluation study consists of two  components</a:t>
            </a:r>
          </a:p>
          <a:p>
            <a:pPr lvl="1" eaLnBrk="1" hangingPunct="1"/>
            <a:r>
              <a:rPr lang="en-US" sz="2400" b="1" i="1" smtClean="0">
                <a:ea typeface="MS PGothic"/>
              </a:rPr>
              <a:t>Component 1</a:t>
            </a:r>
            <a:r>
              <a:rPr lang="en-US" sz="2400" b="1" smtClean="0">
                <a:ea typeface="MS PGothic"/>
              </a:rPr>
              <a:t>: </a:t>
            </a:r>
            <a:r>
              <a:rPr lang="en-US" sz="2400" smtClean="0">
                <a:ea typeface="MS PGothic"/>
              </a:rPr>
              <a:t>quantitative analysis of data provided by the Dallas Fort Worth Hospital Council (DFWHC) consisting of variables identified by the 4 service providers and matched with hospital admissions data</a:t>
            </a:r>
          </a:p>
          <a:p>
            <a:pPr lvl="1" eaLnBrk="1" hangingPunct="1"/>
            <a:r>
              <a:rPr lang="en-US" sz="2400" b="1" i="1" smtClean="0">
                <a:ea typeface="MS PGothic"/>
              </a:rPr>
              <a:t>Component 2: </a:t>
            </a:r>
            <a:r>
              <a:rPr lang="en-US" sz="2400" smtClean="0">
                <a:ea typeface="MS PGothic"/>
              </a:rPr>
              <a:t>qualitative analysis of the findings from focus groups for each of the service provider agencies</a:t>
            </a:r>
          </a:p>
          <a:p>
            <a:pPr eaLnBrk="1" hangingPunct="1"/>
            <a:endParaRPr lang="en-US" sz="2400" smtClean="0">
              <a:ea typeface="MS PGothic"/>
            </a:endParaRPr>
          </a:p>
          <a:p>
            <a:pPr eaLnBrk="1" hangingPunct="1"/>
            <a:endParaRPr lang="en-US" sz="2400" smtClean="0">
              <a:ea typeface="MS PGothic"/>
            </a:endParaRPr>
          </a:p>
          <a:p>
            <a:pPr eaLnBrk="1" hangingPunct="1"/>
            <a:endParaRPr lang="en-US" sz="2400" smtClean="0">
              <a:ea typeface="MS PGothic"/>
            </a:endParaRPr>
          </a:p>
          <a:p>
            <a:pPr eaLnBrk="1" hangingPunct="1"/>
            <a:endParaRPr lang="en-US" sz="2400" smtClean="0">
              <a:ea typeface="MS PGothic"/>
            </a:endParaRPr>
          </a:p>
          <a:p>
            <a:pPr eaLnBrk="1" hangingPunct="1"/>
            <a:endParaRPr lang="en-US" sz="2400" smtClean="0">
              <a:ea typeface="MS PGothic"/>
            </a:endParaRPr>
          </a:p>
          <a:p>
            <a:pPr eaLnBrk="1" hangingPunct="1"/>
            <a:endParaRPr lang="en-US" sz="2400" smtClean="0">
              <a:ea typeface="MS PGothic"/>
            </a:endParaRPr>
          </a:p>
          <a:p>
            <a:pPr eaLnBrk="1" hangingPunct="1"/>
            <a:endParaRPr lang="en-US" sz="2400" smtClean="0">
              <a:ea typeface="MS PGothic"/>
            </a:endParaRPr>
          </a:p>
          <a:p>
            <a:pPr eaLnBrk="1" hangingPunct="1"/>
            <a:endParaRPr lang="en-US" sz="2400" smtClean="0">
              <a:ea typeface="MS PGothic"/>
            </a:endParaRPr>
          </a:p>
          <a:p>
            <a:pPr eaLnBrk="1" hangingPunct="1"/>
            <a:endParaRPr lang="en-US" sz="2400" smtClean="0">
              <a:ea typeface="MS PGothic"/>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eaLnBrk="1" fontAlgn="auto" hangingPunct="1">
              <a:spcAft>
                <a:spcPts val="0"/>
              </a:spcAft>
              <a:defRPr/>
            </a:pPr>
            <a:r>
              <a:rPr lang="en-US" dirty="0" smtClean="0">
                <a:ea typeface="+mj-ea"/>
                <a:cs typeface="+mj-cs"/>
              </a:rPr>
              <a:t>TCU &amp; Service-learning</a:t>
            </a:r>
            <a:endParaRPr lang="en-US" dirty="0">
              <a:ea typeface="+mj-ea"/>
              <a:cs typeface="+mj-cs"/>
            </a:endParaRPr>
          </a:p>
        </p:txBody>
      </p:sp>
      <p:sp>
        <p:nvSpPr>
          <p:cNvPr id="32770" name="Content Placeholder 4"/>
          <p:cNvSpPr>
            <a:spLocks noGrp="1"/>
          </p:cNvSpPr>
          <p:nvPr>
            <p:ph idx="1"/>
          </p:nvPr>
        </p:nvSpPr>
        <p:spPr>
          <a:xfrm>
            <a:off x="457200" y="1706563"/>
            <a:ext cx="7239000" cy="4846637"/>
          </a:xfrm>
        </p:spPr>
        <p:txBody>
          <a:bodyPr/>
          <a:lstStyle/>
          <a:p>
            <a:pPr eaLnBrk="1" hangingPunct="1"/>
            <a:r>
              <a:rPr lang="en-US" sz="2000" smtClean="0">
                <a:ea typeface="MS PGothic"/>
              </a:rPr>
              <a:t>Dietetics students make home visits with the Dietitian 1-2 times prior to making education phone calls</a:t>
            </a:r>
          </a:p>
          <a:p>
            <a:pPr lvl="1" eaLnBrk="1" hangingPunct="1"/>
            <a:r>
              <a:rPr lang="en-US" sz="2000" smtClean="0">
                <a:ea typeface="MS PGothic"/>
              </a:rPr>
              <a:t>Complete </a:t>
            </a:r>
            <a:r>
              <a:rPr lang="en-US" sz="2000" i="1" smtClean="0">
                <a:ea typeface="MS PGothic"/>
              </a:rPr>
              <a:t>Case Study </a:t>
            </a:r>
            <a:r>
              <a:rPr lang="en-US" sz="2000" smtClean="0">
                <a:ea typeface="MS PGothic"/>
              </a:rPr>
              <a:t>assignment following home visit</a:t>
            </a:r>
          </a:p>
          <a:p>
            <a:pPr eaLnBrk="1" hangingPunct="1"/>
            <a:r>
              <a:rPr lang="en-US" sz="2000" smtClean="0">
                <a:ea typeface="MS PGothic"/>
              </a:rPr>
              <a:t>Dietetics students make follow up phone calls to clients after initial assessment and education has been delivered by the HAIL Project Dietitian based on a matrix of the clients nutritional and diabetes risk</a:t>
            </a:r>
          </a:p>
          <a:p>
            <a:pPr lvl="1" eaLnBrk="1" hangingPunct="1"/>
            <a:r>
              <a:rPr lang="en-US" sz="2000" smtClean="0">
                <a:ea typeface="MS PGothic"/>
              </a:rPr>
              <a:t>Students provide phone education sessions to clients under the guidance, mentoring, and monitoring of the HAIL Project Dietitian or another agency Dietitian. </a:t>
            </a:r>
          </a:p>
          <a:p>
            <a:pPr lvl="1" eaLnBrk="1" hangingPunct="1"/>
            <a:r>
              <a:rPr lang="en-US" sz="2000" smtClean="0">
                <a:ea typeface="MS PGothic"/>
              </a:rPr>
              <a:t>Students are trained in counseling skills, how to deal with elderly clients, and effective communication skills for phone consults </a:t>
            </a:r>
          </a:p>
          <a:p>
            <a:pPr lvl="1" eaLnBrk="1" hangingPunct="1"/>
            <a:r>
              <a:rPr lang="en-US" sz="2000" smtClean="0">
                <a:ea typeface="MS PGothic"/>
              </a:rPr>
              <a:t>Complete </a:t>
            </a:r>
            <a:r>
              <a:rPr lang="en-US" sz="2000" i="1" smtClean="0">
                <a:ea typeface="MS PGothic"/>
              </a:rPr>
              <a:t>Daily Journal </a:t>
            </a:r>
            <a:r>
              <a:rPr lang="en-US" sz="2000" smtClean="0">
                <a:ea typeface="MS PGothic"/>
              </a:rPr>
              <a:t>following phone consults</a:t>
            </a:r>
          </a:p>
          <a:p>
            <a:pPr eaLnBrk="1" hangingPunct="1"/>
            <a:endParaRPr lang="en-US" sz="2000" smtClean="0">
              <a:ea typeface="MS PGothic"/>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2590800" y="2821837"/>
            <a:ext cx="5334000" cy="1362075"/>
          </a:xfrm>
          <a:prstGeom prst="rect">
            <a:avLst/>
          </a:prstGeom>
        </p:spPr>
        <p:txBody>
          <a:bodyPr lIns="45720" tIns="0" rIns="45720" bIns="0">
            <a:normAutofit fontScale="90000"/>
          </a:bodyPr>
          <a:lstStyle/>
          <a:p>
            <a:pPr algn="r" eaLnBrk="1" hangingPunct="1">
              <a:defRPr/>
            </a:pPr>
            <a:r>
              <a:rPr lang="en-US" sz="4200" dirty="0" smtClean="0">
                <a:cs typeface="+mj-cs"/>
              </a:rPr>
              <a:t>Client Home Visits &amp; </a:t>
            </a:r>
            <a:br>
              <a:rPr lang="en-US" sz="4200" dirty="0" smtClean="0">
                <a:cs typeface="+mj-cs"/>
              </a:rPr>
            </a:br>
            <a:r>
              <a:rPr lang="en-US" sz="4200" dirty="0" smtClean="0">
                <a:cs typeface="+mj-cs"/>
              </a:rPr>
              <a:t>Case Studies</a:t>
            </a:r>
            <a:br>
              <a:rPr lang="en-US" sz="4200" dirty="0" smtClean="0">
                <a:cs typeface="+mj-cs"/>
              </a:rPr>
            </a:br>
            <a:endParaRPr lang="en-US" sz="4200" dirty="0">
              <a:cs typeface="+mj-c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eaLnBrk="1" fontAlgn="auto" hangingPunct="1">
              <a:spcAft>
                <a:spcPts val="0"/>
              </a:spcAft>
              <a:defRPr/>
            </a:pPr>
            <a:r>
              <a:rPr lang="en-US" dirty="0" smtClean="0">
                <a:ea typeface="+mj-ea"/>
                <a:cs typeface="+mj-cs"/>
              </a:rPr>
              <a:t>Presentation Overview</a:t>
            </a:r>
            <a:endParaRPr lang="en-US" dirty="0">
              <a:ea typeface="+mj-ea"/>
              <a:cs typeface="+mj-cs"/>
            </a:endParaRPr>
          </a:p>
        </p:txBody>
      </p:sp>
      <p:sp>
        <p:nvSpPr>
          <p:cNvPr id="3" name="Content Placeholder 2"/>
          <p:cNvSpPr>
            <a:spLocks noGrp="1"/>
          </p:cNvSpPr>
          <p:nvPr>
            <p:ph idx="1"/>
          </p:nvPr>
        </p:nvSpPr>
        <p:spPr/>
        <p:txBody>
          <a:bodyPr>
            <a:normAutofit fontScale="92500"/>
          </a:bodyPr>
          <a:lstStyle/>
          <a:p>
            <a:pPr marL="274320" indent="-274320" eaLnBrk="1" fontAlgn="auto" hangingPunct="1">
              <a:spcAft>
                <a:spcPts val="0"/>
              </a:spcAft>
              <a:buFont typeface="Wingdings 2"/>
              <a:buChar char=""/>
              <a:defRPr/>
            </a:pPr>
            <a:r>
              <a:rPr lang="en-US" dirty="0" smtClean="0">
                <a:ea typeface="+mn-ea"/>
                <a:cs typeface="+mn-cs"/>
              </a:rPr>
              <a:t>Background history of collaboration and promoting service-learning in HAIL initiative</a:t>
            </a:r>
          </a:p>
          <a:p>
            <a:pPr marL="274320" indent="-274320" eaLnBrk="1" fontAlgn="auto" hangingPunct="1">
              <a:spcAft>
                <a:spcPts val="0"/>
              </a:spcAft>
              <a:buFont typeface="Wingdings 2"/>
              <a:buChar char=""/>
              <a:defRPr/>
            </a:pPr>
            <a:r>
              <a:rPr lang="en-US" dirty="0" smtClean="0">
                <a:ea typeface="+mn-ea"/>
                <a:cs typeface="+mn-cs"/>
              </a:rPr>
              <a:t>Overview of service-learning concepts and benefits for the student and the community</a:t>
            </a:r>
          </a:p>
          <a:p>
            <a:pPr marL="274320" indent="-274320" eaLnBrk="1" fontAlgn="auto" hangingPunct="1">
              <a:spcAft>
                <a:spcPts val="0"/>
              </a:spcAft>
              <a:buFont typeface="Wingdings 2"/>
              <a:buChar char=""/>
              <a:defRPr/>
            </a:pPr>
            <a:r>
              <a:rPr lang="en-US" dirty="0" smtClean="0">
                <a:ea typeface="+mn-ea"/>
                <a:cs typeface="+mn-cs"/>
              </a:rPr>
              <a:t>Meals on Wheels and HAIL program: enhancing quality of active life for the elderly</a:t>
            </a:r>
          </a:p>
          <a:p>
            <a:pPr marL="274320" indent="-274320" eaLnBrk="1" fontAlgn="auto" hangingPunct="1">
              <a:spcAft>
                <a:spcPts val="0"/>
              </a:spcAft>
              <a:buFont typeface="Wingdings 2"/>
              <a:buChar char=""/>
              <a:defRPr/>
            </a:pPr>
            <a:r>
              <a:rPr lang="en-US" dirty="0" smtClean="0">
                <a:ea typeface="+mn-ea"/>
                <a:cs typeface="+mn-cs"/>
              </a:rPr>
              <a:t>MOW Client Case Studies and </a:t>
            </a:r>
            <a:r>
              <a:rPr lang="en-US" smtClean="0">
                <a:ea typeface="+mn-ea"/>
                <a:cs typeface="+mn-cs"/>
              </a:rPr>
              <a:t>phone education</a:t>
            </a:r>
            <a:endParaRPr lang="en-US" dirty="0" smtClean="0">
              <a:ea typeface="+mn-ea"/>
              <a:cs typeface="+mn-cs"/>
            </a:endParaRPr>
          </a:p>
          <a:p>
            <a:pPr marL="274320" indent="-274320" eaLnBrk="1" fontAlgn="auto" hangingPunct="1">
              <a:spcAft>
                <a:spcPts val="0"/>
              </a:spcAft>
              <a:buFont typeface="Wingdings 2"/>
              <a:buChar char=""/>
              <a:defRPr/>
            </a:pPr>
            <a:r>
              <a:rPr lang="en-US" dirty="0" smtClean="0">
                <a:ea typeface="+mn-ea"/>
                <a:cs typeface="+mn-cs"/>
              </a:rPr>
              <a:t>Student focus groups and evaluation of HAIL initiative: determining the effectiveness of service-learning in advancing the dissemination and sustainability of community health programming for older adults</a:t>
            </a:r>
            <a:endParaRPr lang="en-US" dirty="0">
              <a:ea typeface="+mn-ea"/>
              <a:cs typeface="+mn-cs"/>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70560"/>
            <a:ext cx="7239000" cy="929640"/>
          </a:xfrm>
        </p:spPr>
        <p:txBody>
          <a:bodyPr>
            <a:normAutofit fontScale="90000"/>
          </a:bodyPr>
          <a:lstStyle/>
          <a:p>
            <a:pPr eaLnBrk="1" fontAlgn="auto" hangingPunct="1">
              <a:spcAft>
                <a:spcPts val="0"/>
              </a:spcAft>
              <a:defRPr/>
            </a:pPr>
            <a:r>
              <a:rPr lang="en-US" dirty="0" smtClean="0">
                <a:ea typeface="+mj-ea"/>
                <a:cs typeface="+mj-cs"/>
              </a:rPr>
              <a:t>MOW Clients &amp; Case Study</a:t>
            </a:r>
            <a:br>
              <a:rPr lang="en-US" dirty="0" smtClean="0">
                <a:ea typeface="+mj-ea"/>
                <a:cs typeface="+mj-cs"/>
              </a:rPr>
            </a:br>
            <a:r>
              <a:rPr lang="en-US" sz="2000" b="0" dirty="0" smtClean="0">
                <a:solidFill>
                  <a:schemeClr val="tx1"/>
                </a:solidFill>
                <a:latin typeface="Arial" pitchFamily="34" charset="0"/>
                <a:ea typeface="+mj-ea"/>
                <a:cs typeface="Arial" pitchFamily="34" charset="0"/>
              </a:rPr>
              <a:t>heather </a:t>
            </a:r>
            <a:r>
              <a:rPr lang="en-US" sz="2000" b="0" dirty="0" err="1" smtClean="0">
                <a:solidFill>
                  <a:schemeClr val="tx1"/>
                </a:solidFill>
                <a:latin typeface="Arial" pitchFamily="34" charset="0"/>
                <a:ea typeface="+mj-ea"/>
                <a:cs typeface="Arial" pitchFamily="34" charset="0"/>
              </a:rPr>
              <a:t>heefner</a:t>
            </a:r>
            <a:r>
              <a:rPr lang="en-US" sz="2000" b="0" dirty="0" smtClean="0">
                <a:solidFill>
                  <a:schemeClr val="tx1"/>
                </a:solidFill>
                <a:latin typeface="Arial" pitchFamily="34" charset="0"/>
                <a:ea typeface="+mj-ea"/>
                <a:cs typeface="Arial" pitchFamily="34" charset="0"/>
              </a:rPr>
              <a:t>, </a:t>
            </a:r>
            <a:r>
              <a:rPr lang="en-US" sz="2000" b="0" dirty="0" err="1" smtClean="0">
                <a:solidFill>
                  <a:schemeClr val="tx1"/>
                </a:solidFill>
                <a:latin typeface="Arial" pitchFamily="34" charset="0"/>
                <a:ea typeface="+mj-ea"/>
                <a:cs typeface="Arial" pitchFamily="34" charset="0"/>
              </a:rPr>
              <a:t>megan</a:t>
            </a:r>
            <a:r>
              <a:rPr lang="en-US" sz="2000" b="0" dirty="0" smtClean="0">
                <a:solidFill>
                  <a:schemeClr val="tx1"/>
                </a:solidFill>
                <a:latin typeface="Arial" pitchFamily="34" charset="0"/>
                <a:ea typeface="+mj-ea"/>
                <a:cs typeface="Arial" pitchFamily="34" charset="0"/>
              </a:rPr>
              <a:t> </a:t>
            </a:r>
            <a:r>
              <a:rPr lang="en-US" sz="2000" b="0" dirty="0" err="1" smtClean="0">
                <a:solidFill>
                  <a:schemeClr val="tx1"/>
                </a:solidFill>
                <a:latin typeface="Arial" pitchFamily="34" charset="0"/>
                <a:ea typeface="+mj-ea"/>
                <a:cs typeface="Arial" pitchFamily="34" charset="0"/>
              </a:rPr>
              <a:t>holloway</a:t>
            </a:r>
            <a:r>
              <a:rPr lang="en-US" sz="2000" b="0" dirty="0" smtClean="0">
                <a:solidFill>
                  <a:schemeClr val="tx1"/>
                </a:solidFill>
                <a:latin typeface="Arial" pitchFamily="34" charset="0"/>
                <a:ea typeface="+mj-ea"/>
                <a:cs typeface="Arial" pitchFamily="34" charset="0"/>
              </a:rPr>
              <a:t>, </a:t>
            </a:r>
            <a:r>
              <a:rPr lang="en-US" sz="2000" b="0" dirty="0" err="1" smtClean="0">
                <a:solidFill>
                  <a:schemeClr val="tx1"/>
                </a:solidFill>
                <a:latin typeface="Arial" pitchFamily="34" charset="0"/>
                <a:ea typeface="+mj-ea"/>
                <a:cs typeface="Arial" pitchFamily="34" charset="0"/>
              </a:rPr>
              <a:t>leslie</a:t>
            </a:r>
            <a:r>
              <a:rPr lang="en-US" sz="2000" b="0" dirty="0" smtClean="0">
                <a:solidFill>
                  <a:schemeClr val="tx1"/>
                </a:solidFill>
                <a:latin typeface="Arial" pitchFamily="34" charset="0"/>
                <a:ea typeface="+mj-ea"/>
                <a:cs typeface="Arial" pitchFamily="34" charset="0"/>
              </a:rPr>
              <a:t> </a:t>
            </a:r>
            <a:r>
              <a:rPr lang="en-US" sz="2000" b="0" dirty="0" err="1" smtClean="0">
                <a:solidFill>
                  <a:schemeClr val="tx1"/>
                </a:solidFill>
                <a:latin typeface="Arial" pitchFamily="34" charset="0"/>
                <a:ea typeface="+mj-ea"/>
                <a:cs typeface="Arial" pitchFamily="34" charset="0"/>
              </a:rPr>
              <a:t>mueller</a:t>
            </a:r>
            <a:r>
              <a:rPr lang="en-US" sz="2000" b="0" dirty="0" smtClean="0">
                <a:solidFill>
                  <a:schemeClr val="tx1"/>
                </a:solidFill>
                <a:latin typeface="Arial" pitchFamily="34" charset="0"/>
                <a:ea typeface="+mj-ea"/>
                <a:cs typeface="Arial" pitchFamily="34" charset="0"/>
              </a:rPr>
              <a:t/>
            </a:r>
            <a:br>
              <a:rPr lang="en-US" sz="2000" b="0" dirty="0" smtClean="0">
                <a:solidFill>
                  <a:schemeClr val="tx1"/>
                </a:solidFill>
                <a:latin typeface="Arial" pitchFamily="34" charset="0"/>
                <a:ea typeface="+mj-ea"/>
                <a:cs typeface="Arial" pitchFamily="34" charset="0"/>
              </a:rPr>
            </a:br>
            <a:endParaRPr lang="en-US" sz="2000" b="0" dirty="0">
              <a:solidFill>
                <a:schemeClr val="tx1"/>
              </a:solidFill>
              <a:latin typeface="Arial" pitchFamily="34" charset="0"/>
              <a:ea typeface="+mj-ea"/>
              <a:cs typeface="Arial" pitchFamily="34" charset="0"/>
            </a:endParaRPr>
          </a:p>
        </p:txBody>
      </p:sp>
      <p:sp>
        <p:nvSpPr>
          <p:cNvPr id="34818" name="Content Placeholder 2"/>
          <p:cNvSpPr>
            <a:spLocks noGrp="1"/>
          </p:cNvSpPr>
          <p:nvPr>
            <p:ph idx="1"/>
          </p:nvPr>
        </p:nvSpPr>
        <p:spPr>
          <a:xfrm>
            <a:off x="457200" y="1609725"/>
            <a:ext cx="7239000" cy="4943475"/>
          </a:xfrm>
        </p:spPr>
        <p:txBody>
          <a:bodyPr/>
          <a:lstStyle/>
          <a:p>
            <a:pPr eaLnBrk="1" hangingPunct="1"/>
            <a:r>
              <a:rPr lang="en-US" sz="2400" smtClean="0">
                <a:ea typeface="MS PGothic"/>
              </a:rPr>
              <a:t>Purpose of home visit: follow up nutritional and diabetes risk assessment and diabetes education</a:t>
            </a:r>
          </a:p>
          <a:p>
            <a:pPr lvl="1" eaLnBrk="1" hangingPunct="1"/>
            <a:r>
              <a:rPr lang="en-US" sz="2400" smtClean="0">
                <a:ea typeface="MS PGothic"/>
              </a:rPr>
              <a:t>Mrs. B: </a:t>
            </a:r>
            <a:r>
              <a:rPr lang="en-US" smtClean="0">
                <a:ea typeface="MS PGothic"/>
              </a:rPr>
              <a:t>Female, 67 y/o</a:t>
            </a:r>
          </a:p>
          <a:p>
            <a:pPr lvl="2" eaLnBrk="1" hangingPunct="1"/>
            <a:r>
              <a:rPr lang="en-US" smtClean="0">
                <a:ea typeface="MS PGothic"/>
              </a:rPr>
              <a:t>MOW client less than 1 yr</a:t>
            </a:r>
          </a:p>
          <a:p>
            <a:pPr lvl="2" eaLnBrk="1" hangingPunct="1"/>
            <a:r>
              <a:rPr lang="en-US" smtClean="0">
                <a:ea typeface="MS PGothic"/>
              </a:rPr>
              <a:t>Current living conditions: lives at home with her daughter </a:t>
            </a:r>
          </a:p>
          <a:p>
            <a:pPr lvl="2" eaLnBrk="1" hangingPunct="1"/>
            <a:r>
              <a:rPr lang="en-US" smtClean="0">
                <a:ea typeface="MS PGothic"/>
              </a:rPr>
              <a:t>Assessment</a:t>
            </a:r>
          </a:p>
          <a:p>
            <a:pPr lvl="2" eaLnBrk="1" hangingPunct="1"/>
            <a:r>
              <a:rPr lang="en-US" smtClean="0">
                <a:ea typeface="MS PGothic"/>
              </a:rPr>
              <a:t>Diagnosis</a:t>
            </a:r>
          </a:p>
          <a:p>
            <a:pPr lvl="2" eaLnBrk="1" hangingPunct="1"/>
            <a:r>
              <a:rPr lang="en-US" smtClean="0">
                <a:ea typeface="MS PGothic"/>
              </a:rPr>
              <a:t>Intervention</a:t>
            </a:r>
          </a:p>
          <a:p>
            <a:pPr lvl="2" eaLnBrk="1" hangingPunct="1"/>
            <a:r>
              <a:rPr lang="en-US" smtClean="0">
                <a:ea typeface="MS PGothic"/>
              </a:rPr>
              <a:t>Monitoring/Evaluation</a:t>
            </a:r>
          </a:p>
          <a:p>
            <a:pPr lvl="1" eaLnBrk="1" hangingPunct="1"/>
            <a:r>
              <a:rPr lang="en-US" smtClean="0">
                <a:ea typeface="MS PGothic"/>
              </a:rPr>
              <a:t>Our learning experience</a:t>
            </a:r>
          </a:p>
          <a:p>
            <a:pPr eaLnBrk="1" hangingPunct="1"/>
            <a:endParaRPr lang="en-US" smtClean="0">
              <a:ea typeface="MS PGothic"/>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eaLnBrk="1" fontAlgn="auto" hangingPunct="1">
              <a:spcAft>
                <a:spcPts val="0"/>
              </a:spcAft>
              <a:defRPr/>
            </a:pPr>
            <a:r>
              <a:rPr lang="en-US" dirty="0" smtClean="0">
                <a:ea typeface="+mj-ea"/>
                <a:cs typeface="+mj-cs"/>
              </a:rPr>
              <a:t>MOW Clients &amp; Case Study</a:t>
            </a:r>
            <a:br>
              <a:rPr lang="en-US" dirty="0" smtClean="0">
                <a:ea typeface="+mj-ea"/>
                <a:cs typeface="+mj-cs"/>
              </a:rPr>
            </a:br>
            <a:r>
              <a:rPr lang="en-US" sz="1800" b="0" dirty="0" err="1" smtClean="0">
                <a:solidFill>
                  <a:schemeClr val="tx1"/>
                </a:solidFill>
                <a:latin typeface="Arial" pitchFamily="34" charset="0"/>
                <a:ea typeface="+mj-ea"/>
                <a:cs typeface="Arial" pitchFamily="34" charset="0"/>
              </a:rPr>
              <a:t>Alix</a:t>
            </a:r>
            <a:r>
              <a:rPr lang="en-US" sz="1800" b="0" dirty="0" smtClean="0">
                <a:solidFill>
                  <a:schemeClr val="tx1"/>
                </a:solidFill>
                <a:latin typeface="Arial" pitchFamily="34" charset="0"/>
                <a:ea typeface="+mj-ea"/>
                <a:cs typeface="Arial" pitchFamily="34" charset="0"/>
              </a:rPr>
              <a:t> </a:t>
            </a:r>
            <a:r>
              <a:rPr lang="en-US" sz="1800" b="0" dirty="0" err="1" smtClean="0">
                <a:solidFill>
                  <a:schemeClr val="tx1"/>
                </a:solidFill>
                <a:latin typeface="Arial" pitchFamily="34" charset="0"/>
                <a:ea typeface="+mj-ea"/>
                <a:cs typeface="Arial" pitchFamily="34" charset="0"/>
              </a:rPr>
              <a:t>Benear</a:t>
            </a:r>
            <a:r>
              <a:rPr lang="en-US" sz="1800" b="0" dirty="0" smtClean="0">
                <a:solidFill>
                  <a:schemeClr val="tx1"/>
                </a:solidFill>
                <a:latin typeface="Arial" pitchFamily="34" charset="0"/>
                <a:ea typeface="+mj-ea"/>
                <a:cs typeface="Arial" pitchFamily="34" charset="0"/>
              </a:rPr>
              <a:t>, </a:t>
            </a:r>
            <a:r>
              <a:rPr lang="en-US" sz="1800" b="0" dirty="0" err="1" smtClean="0">
                <a:solidFill>
                  <a:schemeClr val="tx1"/>
                </a:solidFill>
                <a:latin typeface="Arial" pitchFamily="34" charset="0"/>
                <a:ea typeface="+mj-ea"/>
                <a:cs typeface="Arial" pitchFamily="34" charset="0"/>
              </a:rPr>
              <a:t>natalie</a:t>
            </a:r>
            <a:r>
              <a:rPr lang="en-US" sz="1800" b="0" dirty="0" smtClean="0">
                <a:solidFill>
                  <a:schemeClr val="tx1"/>
                </a:solidFill>
                <a:latin typeface="Arial" pitchFamily="34" charset="0"/>
                <a:ea typeface="+mj-ea"/>
                <a:cs typeface="Arial" pitchFamily="34" charset="0"/>
              </a:rPr>
              <a:t> Forster, </a:t>
            </a:r>
            <a:r>
              <a:rPr lang="en-US" sz="1800" b="0" dirty="0" err="1" smtClean="0">
                <a:solidFill>
                  <a:schemeClr val="tx1"/>
                </a:solidFill>
                <a:latin typeface="Arial" pitchFamily="34" charset="0"/>
                <a:ea typeface="+mj-ea"/>
                <a:cs typeface="Arial" pitchFamily="34" charset="0"/>
              </a:rPr>
              <a:t>tavo</a:t>
            </a:r>
            <a:r>
              <a:rPr lang="en-US" sz="1800" b="0" dirty="0" smtClean="0">
                <a:solidFill>
                  <a:schemeClr val="tx1"/>
                </a:solidFill>
                <a:latin typeface="Arial" pitchFamily="34" charset="0"/>
                <a:ea typeface="+mj-ea"/>
                <a:cs typeface="Arial" pitchFamily="34" charset="0"/>
              </a:rPr>
              <a:t> </a:t>
            </a:r>
            <a:r>
              <a:rPr lang="en-US" sz="1800" b="0" dirty="0" err="1" smtClean="0">
                <a:solidFill>
                  <a:schemeClr val="tx1"/>
                </a:solidFill>
                <a:latin typeface="Arial" pitchFamily="34" charset="0"/>
                <a:ea typeface="+mj-ea"/>
                <a:cs typeface="Arial" pitchFamily="34" charset="0"/>
              </a:rPr>
              <a:t>maese</a:t>
            </a:r>
            <a:endParaRPr lang="en-US" sz="1800" dirty="0">
              <a:ea typeface="+mj-ea"/>
              <a:cs typeface="+mj-cs"/>
            </a:endParaRPr>
          </a:p>
        </p:txBody>
      </p:sp>
      <p:sp>
        <p:nvSpPr>
          <p:cNvPr id="36866" name="Content Placeholder 2"/>
          <p:cNvSpPr>
            <a:spLocks noGrp="1"/>
          </p:cNvSpPr>
          <p:nvPr>
            <p:ph idx="1"/>
          </p:nvPr>
        </p:nvSpPr>
        <p:spPr>
          <a:xfrm>
            <a:off x="457200" y="1609725"/>
            <a:ext cx="7239000" cy="4943475"/>
          </a:xfrm>
        </p:spPr>
        <p:txBody>
          <a:bodyPr/>
          <a:lstStyle/>
          <a:p>
            <a:pPr eaLnBrk="1" hangingPunct="1"/>
            <a:r>
              <a:rPr lang="en-US" sz="2400" smtClean="0">
                <a:ea typeface="MS PGothic"/>
              </a:rPr>
              <a:t>Purpose of home visit: nutritional follow up, Alzheimer’s/Dementia education</a:t>
            </a:r>
          </a:p>
          <a:p>
            <a:pPr lvl="1" eaLnBrk="1" hangingPunct="1"/>
            <a:r>
              <a:rPr lang="en-US" sz="2000" smtClean="0">
                <a:ea typeface="MS PGothic"/>
              </a:rPr>
              <a:t>Mr. M:</a:t>
            </a:r>
            <a:r>
              <a:rPr lang="en-US" smtClean="0">
                <a:ea typeface="MS PGothic"/>
              </a:rPr>
              <a:t> Male, 81 y/o</a:t>
            </a:r>
          </a:p>
          <a:p>
            <a:pPr lvl="2" eaLnBrk="1" hangingPunct="1"/>
            <a:r>
              <a:rPr lang="en-US" smtClean="0">
                <a:ea typeface="MS PGothic"/>
              </a:rPr>
              <a:t>MOW client since July 2010</a:t>
            </a:r>
          </a:p>
          <a:p>
            <a:pPr lvl="2" eaLnBrk="1" hangingPunct="1"/>
            <a:r>
              <a:rPr lang="en-US" smtClean="0">
                <a:ea typeface="MS PGothic"/>
              </a:rPr>
              <a:t>Current living condition: Lives at home alone, daughters visit once a week to eat for a family meal</a:t>
            </a:r>
          </a:p>
          <a:p>
            <a:pPr lvl="2" eaLnBrk="1" hangingPunct="1"/>
            <a:r>
              <a:rPr lang="en-US" smtClean="0">
                <a:ea typeface="MS PGothic"/>
              </a:rPr>
              <a:t>Assessment</a:t>
            </a:r>
          </a:p>
          <a:p>
            <a:pPr lvl="2" eaLnBrk="1" hangingPunct="1"/>
            <a:r>
              <a:rPr lang="en-US" smtClean="0">
                <a:ea typeface="MS PGothic"/>
              </a:rPr>
              <a:t>Diagnosis</a:t>
            </a:r>
          </a:p>
          <a:p>
            <a:pPr lvl="2" eaLnBrk="1" hangingPunct="1"/>
            <a:r>
              <a:rPr lang="en-US" smtClean="0">
                <a:ea typeface="MS PGothic"/>
              </a:rPr>
              <a:t>Intervention</a:t>
            </a:r>
          </a:p>
          <a:p>
            <a:pPr lvl="2" eaLnBrk="1" hangingPunct="1"/>
            <a:r>
              <a:rPr lang="en-US" smtClean="0">
                <a:ea typeface="MS PGothic"/>
              </a:rPr>
              <a:t>Monitoring/Evaluation</a:t>
            </a:r>
          </a:p>
          <a:p>
            <a:pPr lvl="1" eaLnBrk="1" hangingPunct="1"/>
            <a:r>
              <a:rPr lang="en-US" smtClean="0">
                <a:ea typeface="MS PGothic"/>
              </a:rPr>
              <a:t>Our learning experience</a:t>
            </a:r>
          </a:p>
          <a:p>
            <a:pPr lvl="2" eaLnBrk="1" hangingPunct="1"/>
            <a:endParaRPr lang="en-US" smtClean="0">
              <a:ea typeface="MS PGothic"/>
            </a:endParaRPr>
          </a:p>
          <a:p>
            <a:pPr eaLnBrk="1" hangingPunct="1"/>
            <a:endParaRPr lang="en-US" smtClean="0">
              <a:ea typeface="MS PGothic"/>
            </a:endParaRPr>
          </a:p>
          <a:p>
            <a:pPr eaLnBrk="1" hangingPunct="1"/>
            <a:endParaRPr lang="en-US" smtClean="0">
              <a:ea typeface="MS PGothic"/>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normAutofit fontScale="90000"/>
          </a:bodyPr>
          <a:lstStyle/>
          <a:p>
            <a:pPr eaLnBrk="1" fontAlgn="auto" hangingPunct="1">
              <a:spcAft>
                <a:spcPts val="0"/>
              </a:spcAft>
              <a:defRPr/>
            </a:pPr>
            <a:r>
              <a:rPr lang="en-US" dirty="0" smtClean="0">
                <a:ea typeface="+mj-ea"/>
                <a:cs typeface="+mj-cs"/>
              </a:rPr>
              <a:t>MOW Clients &amp; Case Study</a:t>
            </a:r>
            <a:br>
              <a:rPr lang="en-US" dirty="0" smtClean="0">
                <a:ea typeface="+mj-ea"/>
                <a:cs typeface="+mj-cs"/>
              </a:rPr>
            </a:br>
            <a:r>
              <a:rPr lang="en-US" sz="2000" b="0" dirty="0" smtClean="0">
                <a:solidFill>
                  <a:schemeClr val="tx1"/>
                </a:solidFill>
                <a:latin typeface="Arial" pitchFamily="34" charset="0"/>
                <a:cs typeface="Arial" pitchFamily="34" charset="0"/>
              </a:rPr>
              <a:t>Molly McIntyre, Natalie </a:t>
            </a:r>
            <a:r>
              <a:rPr lang="en-US" sz="2000" b="0" dirty="0" err="1" smtClean="0">
                <a:solidFill>
                  <a:schemeClr val="tx1"/>
                </a:solidFill>
                <a:latin typeface="Arial" pitchFamily="34" charset="0"/>
                <a:cs typeface="Arial" pitchFamily="34" charset="0"/>
              </a:rPr>
              <a:t>Narkiewicz</a:t>
            </a:r>
            <a:r>
              <a:rPr lang="en-US" sz="2000" b="0" dirty="0" smtClean="0">
                <a:solidFill>
                  <a:schemeClr val="tx1"/>
                </a:solidFill>
                <a:latin typeface="Arial" pitchFamily="34" charset="0"/>
                <a:cs typeface="Arial" pitchFamily="34" charset="0"/>
              </a:rPr>
              <a:t>, Casey </a:t>
            </a:r>
            <a:r>
              <a:rPr lang="en-US" sz="2000" b="0" dirty="0" err="1" smtClean="0">
                <a:solidFill>
                  <a:schemeClr val="tx1"/>
                </a:solidFill>
                <a:latin typeface="Arial" pitchFamily="34" charset="0"/>
                <a:cs typeface="Arial" pitchFamily="34" charset="0"/>
              </a:rPr>
              <a:t>Voorhies</a:t>
            </a:r>
            <a:endParaRPr lang="en-US" sz="2000" b="0" dirty="0">
              <a:solidFill>
                <a:schemeClr val="tx1"/>
              </a:solidFill>
              <a:latin typeface="Arial" pitchFamily="34" charset="0"/>
              <a:ea typeface="+mj-ea"/>
              <a:cs typeface="Arial" pitchFamily="34" charset="0"/>
            </a:endParaRPr>
          </a:p>
        </p:txBody>
      </p:sp>
      <p:sp>
        <p:nvSpPr>
          <p:cNvPr id="38914" name="Content Placeholder 2"/>
          <p:cNvSpPr>
            <a:spLocks noGrp="1"/>
          </p:cNvSpPr>
          <p:nvPr>
            <p:ph idx="1"/>
          </p:nvPr>
        </p:nvSpPr>
        <p:spPr>
          <a:xfrm>
            <a:off x="457200" y="1609725"/>
            <a:ext cx="7239000" cy="4943475"/>
          </a:xfrm>
        </p:spPr>
        <p:txBody>
          <a:bodyPr/>
          <a:lstStyle/>
          <a:p>
            <a:pPr eaLnBrk="1" hangingPunct="1"/>
            <a:r>
              <a:rPr lang="en-US" sz="2400" b="1" smtClean="0">
                <a:ea typeface="MS PGothic"/>
              </a:rPr>
              <a:t>Purpose of home visit: Diabetes assessment and education</a:t>
            </a:r>
            <a:endParaRPr lang="en-US" sz="1700" smtClean="0">
              <a:ea typeface="MS PGothic"/>
            </a:endParaRPr>
          </a:p>
          <a:p>
            <a:pPr lvl="1" eaLnBrk="1" hangingPunct="1"/>
            <a:r>
              <a:rPr lang="en-US" sz="2400" smtClean="0">
                <a:ea typeface="MS PGothic"/>
              </a:rPr>
              <a:t>Mr. X: </a:t>
            </a:r>
            <a:r>
              <a:rPr lang="en-US" smtClean="0">
                <a:ea typeface="MS PGothic"/>
              </a:rPr>
              <a:t>Male, 72 y/o</a:t>
            </a:r>
          </a:p>
          <a:p>
            <a:pPr lvl="2" eaLnBrk="1" hangingPunct="1"/>
            <a:r>
              <a:rPr lang="en-US" smtClean="0">
                <a:ea typeface="MS PGothic"/>
              </a:rPr>
              <a:t>MOW client since 1/13/2011</a:t>
            </a:r>
          </a:p>
          <a:p>
            <a:pPr lvl="2" eaLnBrk="1" hangingPunct="1"/>
            <a:r>
              <a:rPr lang="en-US" smtClean="0">
                <a:ea typeface="MS PGothic"/>
              </a:rPr>
              <a:t>Current living condition: Lives at home with wife as his primary caretaker</a:t>
            </a:r>
          </a:p>
          <a:p>
            <a:pPr lvl="2" eaLnBrk="1" hangingPunct="1"/>
            <a:r>
              <a:rPr lang="en-US" smtClean="0">
                <a:ea typeface="MS PGothic"/>
              </a:rPr>
              <a:t>Assessment</a:t>
            </a:r>
          </a:p>
          <a:p>
            <a:pPr lvl="2" eaLnBrk="1" hangingPunct="1"/>
            <a:r>
              <a:rPr lang="en-US" smtClean="0">
                <a:ea typeface="MS PGothic"/>
              </a:rPr>
              <a:t>Diagnosis</a:t>
            </a:r>
          </a:p>
          <a:p>
            <a:pPr lvl="2" eaLnBrk="1" hangingPunct="1"/>
            <a:r>
              <a:rPr lang="en-US" smtClean="0">
                <a:ea typeface="MS PGothic"/>
              </a:rPr>
              <a:t>Intervention</a:t>
            </a:r>
          </a:p>
          <a:p>
            <a:pPr lvl="2" eaLnBrk="1" hangingPunct="1"/>
            <a:r>
              <a:rPr lang="en-US" smtClean="0">
                <a:ea typeface="MS PGothic"/>
              </a:rPr>
              <a:t>Monitoring/Evaluation</a:t>
            </a:r>
          </a:p>
          <a:p>
            <a:pPr lvl="1" eaLnBrk="1" hangingPunct="1"/>
            <a:r>
              <a:rPr lang="en-US" smtClean="0">
                <a:ea typeface="MS PGothic"/>
              </a:rPr>
              <a:t>Our learning experience</a:t>
            </a:r>
          </a:p>
          <a:p>
            <a:pPr eaLnBrk="1" hangingPunct="1"/>
            <a:endParaRPr lang="en-US" smtClean="0">
              <a:ea typeface="MS PGothic"/>
            </a:endParaRPr>
          </a:p>
          <a:p>
            <a:pPr eaLnBrk="1" hangingPunct="1"/>
            <a:endParaRPr lang="en-US" smtClean="0">
              <a:ea typeface="MS PGothic"/>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eaLnBrk="1" fontAlgn="auto" hangingPunct="1">
              <a:spcAft>
                <a:spcPts val="0"/>
              </a:spcAft>
              <a:defRPr/>
            </a:pPr>
            <a:r>
              <a:rPr lang="en-US" dirty="0" smtClean="0">
                <a:ea typeface="+mj-ea"/>
                <a:cs typeface="+mj-cs"/>
              </a:rPr>
              <a:t>MOW Clients &amp; Case Study</a:t>
            </a:r>
            <a:br>
              <a:rPr lang="en-US" dirty="0" smtClean="0">
                <a:ea typeface="+mj-ea"/>
                <a:cs typeface="+mj-cs"/>
              </a:rPr>
            </a:br>
            <a:r>
              <a:rPr lang="en-US" sz="2000" b="0" dirty="0" smtClean="0">
                <a:solidFill>
                  <a:schemeClr val="tx1"/>
                </a:solidFill>
                <a:latin typeface="Arial" pitchFamily="34" charset="0"/>
                <a:ea typeface="+mj-ea"/>
                <a:cs typeface="Arial" pitchFamily="34" charset="0"/>
              </a:rPr>
              <a:t>Lindsey Gorman, </a:t>
            </a:r>
            <a:r>
              <a:rPr lang="en-US" sz="2000" b="0" dirty="0" err="1" smtClean="0">
                <a:solidFill>
                  <a:schemeClr val="tx1"/>
                </a:solidFill>
                <a:latin typeface="Arial" pitchFamily="34" charset="0"/>
                <a:ea typeface="+mj-ea"/>
                <a:cs typeface="Arial" pitchFamily="34" charset="0"/>
              </a:rPr>
              <a:t>Kaitlynn</a:t>
            </a:r>
            <a:r>
              <a:rPr lang="en-US" sz="2000" b="0" dirty="0" smtClean="0">
                <a:solidFill>
                  <a:schemeClr val="tx1"/>
                </a:solidFill>
                <a:latin typeface="Arial" pitchFamily="34" charset="0"/>
                <a:ea typeface="+mj-ea"/>
                <a:cs typeface="Arial" pitchFamily="34" charset="0"/>
              </a:rPr>
              <a:t> Jacobson, Tina Logan</a:t>
            </a:r>
            <a:endParaRPr lang="en-US" dirty="0">
              <a:ea typeface="+mj-ea"/>
              <a:cs typeface="+mj-cs"/>
            </a:endParaRPr>
          </a:p>
        </p:txBody>
      </p:sp>
      <p:sp>
        <p:nvSpPr>
          <p:cNvPr id="40962" name="Content Placeholder 2"/>
          <p:cNvSpPr>
            <a:spLocks noGrp="1"/>
          </p:cNvSpPr>
          <p:nvPr>
            <p:ph idx="1"/>
          </p:nvPr>
        </p:nvSpPr>
        <p:spPr>
          <a:xfrm>
            <a:off x="457200" y="1609725"/>
            <a:ext cx="7239000" cy="4943475"/>
          </a:xfrm>
        </p:spPr>
        <p:txBody>
          <a:bodyPr/>
          <a:lstStyle/>
          <a:p>
            <a:pPr eaLnBrk="1" hangingPunct="1"/>
            <a:r>
              <a:rPr lang="en-US" sz="2400" smtClean="0">
                <a:ea typeface="MS PGothic"/>
              </a:rPr>
              <a:t>Purpose of home visit: nutritional follow up nutritional, diabetes risk assessment, and diabetes education</a:t>
            </a:r>
          </a:p>
          <a:p>
            <a:pPr lvl="1" eaLnBrk="1" hangingPunct="1"/>
            <a:r>
              <a:rPr lang="en-US" sz="2400" smtClean="0">
                <a:ea typeface="MS PGothic"/>
              </a:rPr>
              <a:t>Mr. X: Male, 83 y/o</a:t>
            </a:r>
            <a:endParaRPr lang="en-US" smtClean="0">
              <a:solidFill>
                <a:srgbClr val="0000FF"/>
              </a:solidFill>
              <a:ea typeface="MS PGothic"/>
            </a:endParaRPr>
          </a:p>
          <a:p>
            <a:pPr lvl="2" eaLnBrk="1" hangingPunct="1"/>
            <a:r>
              <a:rPr lang="en-US" smtClean="0">
                <a:ea typeface="MS PGothic"/>
              </a:rPr>
              <a:t>MOW client since February 2010</a:t>
            </a:r>
          </a:p>
          <a:p>
            <a:pPr lvl="2" eaLnBrk="1" hangingPunct="1"/>
            <a:r>
              <a:rPr lang="en-US" smtClean="0">
                <a:ea typeface="MS PGothic"/>
              </a:rPr>
              <a:t>Current living condition: Widower and lives alone. Son visits every weekend to go grocery shopping, 2 other children live in the metroplex</a:t>
            </a:r>
          </a:p>
          <a:p>
            <a:pPr lvl="2" eaLnBrk="1" hangingPunct="1"/>
            <a:r>
              <a:rPr lang="en-US" smtClean="0">
                <a:ea typeface="MS PGothic"/>
              </a:rPr>
              <a:t>Assessment</a:t>
            </a:r>
          </a:p>
          <a:p>
            <a:pPr lvl="2" eaLnBrk="1" hangingPunct="1"/>
            <a:r>
              <a:rPr lang="en-US" smtClean="0">
                <a:ea typeface="MS PGothic"/>
              </a:rPr>
              <a:t>Diagnosis</a:t>
            </a:r>
          </a:p>
          <a:p>
            <a:pPr lvl="2" eaLnBrk="1" hangingPunct="1"/>
            <a:r>
              <a:rPr lang="en-US" smtClean="0">
                <a:ea typeface="MS PGothic"/>
              </a:rPr>
              <a:t>Intervention</a:t>
            </a:r>
          </a:p>
          <a:p>
            <a:pPr lvl="2" eaLnBrk="1" hangingPunct="1"/>
            <a:r>
              <a:rPr lang="en-US" smtClean="0">
                <a:ea typeface="MS PGothic"/>
              </a:rPr>
              <a:t>Monitoring/Evaluation</a:t>
            </a:r>
          </a:p>
          <a:p>
            <a:pPr lvl="1" eaLnBrk="1" hangingPunct="1"/>
            <a:r>
              <a:rPr lang="en-US" smtClean="0">
                <a:ea typeface="MS PGothic"/>
              </a:rPr>
              <a:t>Our learning experience</a:t>
            </a:r>
          </a:p>
          <a:p>
            <a:pPr eaLnBrk="1" hangingPunct="1"/>
            <a:endParaRPr lang="en-US" smtClean="0">
              <a:ea typeface="MS PGothic"/>
            </a:endParaRPr>
          </a:p>
          <a:p>
            <a:pPr eaLnBrk="1" hangingPunct="1"/>
            <a:endParaRPr lang="en-US" smtClean="0">
              <a:ea typeface="MS PGothic"/>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2590800" y="2821837"/>
            <a:ext cx="5334000" cy="1362075"/>
          </a:xfrm>
          <a:prstGeom prst="rect">
            <a:avLst/>
          </a:prstGeom>
        </p:spPr>
        <p:txBody>
          <a:bodyPr lIns="45720" tIns="0" rIns="45720" bIns="0">
            <a:normAutofit fontScale="90000"/>
          </a:bodyPr>
          <a:lstStyle/>
          <a:p>
            <a:pPr algn="r" eaLnBrk="1" hangingPunct="1">
              <a:defRPr/>
            </a:pPr>
            <a:r>
              <a:rPr lang="en-US" sz="4200" dirty="0" smtClean="0">
                <a:cs typeface="+mj-cs"/>
              </a:rPr>
              <a:t>Phone Consults &amp; client Education</a:t>
            </a:r>
            <a:br>
              <a:rPr lang="en-US" sz="4200" dirty="0" smtClean="0">
                <a:cs typeface="+mj-cs"/>
              </a:rPr>
            </a:br>
            <a:endParaRPr lang="en-US" sz="4200" dirty="0">
              <a:cs typeface="+mj-cs"/>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normAutofit fontScale="90000"/>
          </a:bodyPr>
          <a:lstStyle/>
          <a:p>
            <a:pPr eaLnBrk="1" fontAlgn="auto" hangingPunct="1">
              <a:spcAft>
                <a:spcPts val="0"/>
              </a:spcAft>
              <a:defRPr/>
            </a:pPr>
            <a:r>
              <a:rPr lang="en-US" dirty="0" smtClean="0">
                <a:ea typeface="+mj-ea"/>
                <a:cs typeface="+mj-cs"/>
              </a:rPr>
              <a:t>Phone Consults &amp; Client Education</a:t>
            </a:r>
            <a:endParaRPr lang="en-US" dirty="0">
              <a:ea typeface="+mj-ea"/>
              <a:cs typeface="+mj-cs"/>
            </a:endParaRPr>
          </a:p>
        </p:txBody>
      </p:sp>
      <p:sp>
        <p:nvSpPr>
          <p:cNvPr id="44034" name="Content Placeholder 2"/>
          <p:cNvSpPr>
            <a:spLocks noGrp="1"/>
          </p:cNvSpPr>
          <p:nvPr>
            <p:ph idx="1"/>
          </p:nvPr>
        </p:nvSpPr>
        <p:spPr>
          <a:xfrm>
            <a:off x="457200" y="1447800"/>
            <a:ext cx="7239000" cy="5008563"/>
          </a:xfrm>
        </p:spPr>
        <p:txBody>
          <a:bodyPr/>
          <a:lstStyle/>
          <a:p>
            <a:pPr eaLnBrk="1" hangingPunct="1"/>
            <a:r>
              <a:rPr lang="en-US" smtClean="0">
                <a:ea typeface="MS PGothic"/>
              </a:rPr>
              <a:t>Client Instruction &amp; Counseling</a:t>
            </a:r>
          </a:p>
          <a:p>
            <a:pPr lvl="1" eaLnBrk="1" hangingPunct="1"/>
            <a:r>
              <a:rPr lang="en-US" smtClean="0">
                <a:ea typeface="MS PGothic"/>
              </a:rPr>
              <a:t>Goal of phone call</a:t>
            </a:r>
          </a:p>
          <a:p>
            <a:pPr lvl="2" eaLnBrk="1" hangingPunct="1"/>
            <a:r>
              <a:rPr lang="en-US" sz="1800" smtClean="0">
                <a:ea typeface="MS PGothic"/>
              </a:rPr>
              <a:t>Follow on the education given by the RD during the home visit.</a:t>
            </a:r>
          </a:p>
          <a:p>
            <a:pPr lvl="2" eaLnBrk="1" hangingPunct="1"/>
            <a:r>
              <a:rPr lang="en-US" sz="1800" smtClean="0">
                <a:ea typeface="MS PGothic"/>
              </a:rPr>
              <a:t>Expand on education and answer any additional question the client may have.</a:t>
            </a:r>
          </a:p>
          <a:p>
            <a:pPr lvl="2" eaLnBrk="1" hangingPunct="1"/>
            <a:r>
              <a:rPr lang="en-US" sz="1800" smtClean="0">
                <a:ea typeface="MS PGothic"/>
              </a:rPr>
              <a:t>Take diet history</a:t>
            </a:r>
            <a:r>
              <a:rPr lang="en-US" smtClean="0">
                <a:ea typeface="MS PGothic"/>
              </a:rPr>
              <a:t>.</a:t>
            </a:r>
          </a:p>
          <a:p>
            <a:pPr lvl="1" eaLnBrk="1" hangingPunct="1"/>
            <a:r>
              <a:rPr lang="en-US" smtClean="0">
                <a:ea typeface="MS PGothic"/>
              </a:rPr>
              <a:t>Target time frame was between 15-20 min.</a:t>
            </a:r>
          </a:p>
          <a:p>
            <a:pPr lvl="1" eaLnBrk="1" hangingPunct="1"/>
            <a:r>
              <a:rPr lang="en-US" smtClean="0">
                <a:ea typeface="MS PGothic"/>
              </a:rPr>
              <a:t>Lay out of phone call</a:t>
            </a:r>
          </a:p>
          <a:p>
            <a:pPr lvl="2" eaLnBrk="1" hangingPunct="1"/>
            <a:r>
              <a:rPr lang="en-US" sz="1800" smtClean="0">
                <a:ea typeface="MS PGothic"/>
              </a:rPr>
              <a:t>Introduced ourselves.</a:t>
            </a:r>
          </a:p>
          <a:p>
            <a:pPr lvl="2" eaLnBrk="1" hangingPunct="1"/>
            <a:r>
              <a:rPr lang="en-US" sz="1800" smtClean="0">
                <a:ea typeface="MS PGothic"/>
              </a:rPr>
              <a:t>Review and and expand upon areas the RD had discussed at the home visit.</a:t>
            </a:r>
          </a:p>
          <a:p>
            <a:pPr lvl="2" eaLnBrk="1" hangingPunct="1"/>
            <a:r>
              <a:rPr lang="en-US" sz="1800" smtClean="0">
                <a:ea typeface="MS PGothic"/>
              </a:rPr>
              <a:t>Allow time for questions.</a:t>
            </a:r>
          </a:p>
          <a:p>
            <a:pPr lvl="2" eaLnBrk="1" hangingPunct="1"/>
            <a:r>
              <a:rPr lang="en-US" sz="1800" smtClean="0">
                <a:ea typeface="MS PGothic"/>
              </a:rPr>
              <a:t>Inform clients that they would receive an educational packet</a:t>
            </a:r>
          </a:p>
          <a:p>
            <a:pPr lvl="2" eaLnBrk="1" hangingPunct="1"/>
            <a:r>
              <a:rPr lang="en-US" sz="1800" smtClean="0">
                <a:ea typeface="MS PGothic"/>
              </a:rPr>
              <a:t>Thank them for their time. </a:t>
            </a:r>
          </a:p>
          <a:p>
            <a:pPr lvl="1" eaLnBrk="1" hangingPunct="1"/>
            <a:endParaRPr lang="en-US" smtClean="0">
              <a:ea typeface="MS PGothic"/>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eaLnBrk="1" fontAlgn="auto" hangingPunct="1">
              <a:spcAft>
                <a:spcPts val="0"/>
              </a:spcAft>
              <a:defRPr/>
            </a:pPr>
            <a:r>
              <a:rPr lang="en-US" dirty="0" smtClean="0">
                <a:ea typeface="+mj-ea"/>
                <a:cs typeface="+mj-cs"/>
              </a:rPr>
              <a:t>Phone Consults &amp; Journals</a:t>
            </a:r>
            <a:endParaRPr lang="en-US" dirty="0">
              <a:ea typeface="+mj-ea"/>
              <a:cs typeface="+mj-cs"/>
            </a:endParaRPr>
          </a:p>
        </p:txBody>
      </p:sp>
      <p:sp>
        <p:nvSpPr>
          <p:cNvPr id="46082" name="Content Placeholder 5"/>
          <p:cNvSpPr>
            <a:spLocks noGrp="1"/>
          </p:cNvSpPr>
          <p:nvPr>
            <p:ph idx="1"/>
          </p:nvPr>
        </p:nvSpPr>
        <p:spPr>
          <a:xfrm>
            <a:off x="457200" y="1782763"/>
            <a:ext cx="7239000" cy="4846637"/>
          </a:xfrm>
        </p:spPr>
        <p:txBody>
          <a:bodyPr/>
          <a:lstStyle/>
          <a:p>
            <a:pPr marL="342900" indent="-342900" eaLnBrk="1" hangingPunct="1">
              <a:lnSpc>
                <a:spcPct val="80000"/>
              </a:lnSpc>
            </a:pPr>
            <a:r>
              <a:rPr lang="en-US" sz="2400" smtClean="0">
                <a:ea typeface="MS PGothic"/>
              </a:rPr>
              <a:t>Daily Journals following phone education &amp; consults</a:t>
            </a:r>
          </a:p>
          <a:p>
            <a:pPr marL="588963" lvl="1" indent="-342900" eaLnBrk="1" hangingPunct="1">
              <a:lnSpc>
                <a:spcPct val="80000"/>
              </a:lnSpc>
            </a:pPr>
            <a:r>
              <a:rPr lang="en-US" sz="2000" smtClean="0">
                <a:ea typeface="MS PGothic"/>
              </a:rPr>
              <a:t>What did you learn today?</a:t>
            </a:r>
          </a:p>
          <a:p>
            <a:pPr marL="588963" lvl="1" indent="-342900" eaLnBrk="1" hangingPunct="1">
              <a:lnSpc>
                <a:spcPct val="80000"/>
              </a:lnSpc>
            </a:pPr>
            <a:r>
              <a:rPr lang="en-US" sz="2000" smtClean="0">
                <a:ea typeface="MS PGothic"/>
              </a:rPr>
              <a:t>How did you gain this knowledge?</a:t>
            </a:r>
          </a:p>
          <a:p>
            <a:pPr marL="588963" lvl="1" indent="-342900" eaLnBrk="1" hangingPunct="1">
              <a:lnSpc>
                <a:spcPct val="80000"/>
              </a:lnSpc>
            </a:pPr>
            <a:r>
              <a:rPr lang="en-US" sz="2000" smtClean="0">
                <a:ea typeface="MS PGothic"/>
              </a:rPr>
              <a:t>What do you need further knowledge on?</a:t>
            </a:r>
          </a:p>
          <a:p>
            <a:pPr marL="588963" lvl="1" indent="-342900" eaLnBrk="1" hangingPunct="1">
              <a:lnSpc>
                <a:spcPct val="80000"/>
              </a:lnSpc>
            </a:pPr>
            <a:r>
              <a:rPr lang="en-US" sz="2000" smtClean="0">
                <a:ea typeface="MS PGothic"/>
              </a:rPr>
              <a:t>How do you think you will use this knowledge in the future?</a:t>
            </a:r>
          </a:p>
          <a:p>
            <a:pPr marL="588963" lvl="1" indent="-342900" eaLnBrk="1" hangingPunct="1">
              <a:lnSpc>
                <a:spcPct val="80000"/>
              </a:lnSpc>
            </a:pPr>
            <a:r>
              <a:rPr lang="en-US" sz="2000" smtClean="0">
                <a:ea typeface="MS PGothic"/>
              </a:rPr>
              <a:t>Talk about 1-2 of the phone calls you made today.</a:t>
            </a:r>
          </a:p>
          <a:p>
            <a:pPr marL="588963" lvl="1" indent="-342900" eaLnBrk="1" hangingPunct="1">
              <a:lnSpc>
                <a:spcPct val="80000"/>
              </a:lnSpc>
            </a:pPr>
            <a:r>
              <a:rPr lang="en-US" sz="2000" smtClean="0">
                <a:ea typeface="MS PGothic"/>
              </a:rPr>
              <a:t>What went well today?</a:t>
            </a:r>
          </a:p>
          <a:p>
            <a:pPr marL="588963" lvl="1" indent="-342900" eaLnBrk="1" hangingPunct="1">
              <a:lnSpc>
                <a:spcPct val="80000"/>
              </a:lnSpc>
            </a:pPr>
            <a:r>
              <a:rPr lang="en-US" sz="2000" smtClean="0">
                <a:ea typeface="MS PGothic"/>
              </a:rPr>
              <a:t>What positive feedback did you receive on the phone?</a:t>
            </a:r>
          </a:p>
          <a:p>
            <a:pPr marL="588963" lvl="1" indent="-342900" eaLnBrk="1" hangingPunct="1">
              <a:lnSpc>
                <a:spcPct val="80000"/>
              </a:lnSpc>
            </a:pPr>
            <a:r>
              <a:rPr lang="en-US" sz="2000" smtClean="0">
                <a:ea typeface="MS PGothic"/>
              </a:rPr>
              <a:t>How receptive were the clients to nutrition education on the phone?</a:t>
            </a:r>
          </a:p>
          <a:p>
            <a:pPr marL="588963" lvl="1" indent="-342900" eaLnBrk="1" hangingPunct="1">
              <a:lnSpc>
                <a:spcPct val="80000"/>
              </a:lnSpc>
            </a:pPr>
            <a:r>
              <a:rPr lang="en-US" sz="2000" smtClean="0">
                <a:ea typeface="MS PGothic"/>
              </a:rPr>
              <a:t>What do you think you could have improved on in your communications?</a:t>
            </a:r>
          </a:p>
          <a:p>
            <a:pPr marL="342900" indent="-342900" eaLnBrk="1" hangingPunct="1">
              <a:lnSpc>
                <a:spcPct val="80000"/>
              </a:lnSpc>
            </a:pPr>
            <a:endParaRPr lang="en-US" sz="1800" smtClean="0">
              <a:ea typeface="MS PGothic"/>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2590800" y="2821837"/>
            <a:ext cx="5334000" cy="1362075"/>
          </a:xfrm>
          <a:prstGeom prst="rect">
            <a:avLst/>
          </a:prstGeom>
        </p:spPr>
        <p:txBody>
          <a:bodyPr lIns="45720" tIns="0" rIns="45720" bIns="0">
            <a:normAutofit fontScale="90000"/>
          </a:bodyPr>
          <a:lstStyle/>
          <a:p>
            <a:pPr algn="r" eaLnBrk="1" hangingPunct="1">
              <a:defRPr/>
            </a:pPr>
            <a:r>
              <a:rPr lang="en-US" sz="4200" dirty="0" smtClean="0">
                <a:cs typeface="+mj-cs"/>
              </a:rPr>
              <a:t>Focus Groups &amp; Outcomes</a:t>
            </a:r>
            <a:br>
              <a:rPr lang="en-US" sz="4200" dirty="0" smtClean="0">
                <a:cs typeface="+mj-cs"/>
              </a:rPr>
            </a:br>
            <a:endParaRPr lang="en-US" sz="4200" dirty="0">
              <a:cs typeface="+mj-cs"/>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normAutofit fontScale="90000"/>
          </a:bodyPr>
          <a:lstStyle/>
          <a:p>
            <a:pPr eaLnBrk="1" fontAlgn="auto" hangingPunct="1">
              <a:spcAft>
                <a:spcPts val="0"/>
              </a:spcAft>
              <a:defRPr/>
            </a:pPr>
            <a:r>
              <a:rPr lang="en-US" dirty="0" smtClean="0">
                <a:ea typeface="+mj-ea"/>
                <a:cs typeface="+mj-cs"/>
              </a:rPr>
              <a:t>HAIL Evaluation TEAM – Focus Groups</a:t>
            </a:r>
            <a:endParaRPr lang="en-US" dirty="0">
              <a:ea typeface="+mj-ea"/>
              <a:cs typeface="+mj-cs"/>
            </a:endParaRPr>
          </a:p>
        </p:txBody>
      </p:sp>
      <p:sp>
        <p:nvSpPr>
          <p:cNvPr id="3" name="Content Placeholder 2"/>
          <p:cNvSpPr>
            <a:spLocks noGrp="1"/>
          </p:cNvSpPr>
          <p:nvPr>
            <p:ph idx="1"/>
          </p:nvPr>
        </p:nvSpPr>
        <p:spPr/>
        <p:txBody>
          <a:bodyPr>
            <a:normAutofit fontScale="92500" lnSpcReduction="10000"/>
          </a:bodyPr>
          <a:lstStyle/>
          <a:p>
            <a:pPr marL="274320" indent="-274320" eaLnBrk="1" fontAlgn="auto" hangingPunct="1">
              <a:spcAft>
                <a:spcPts val="0"/>
              </a:spcAft>
              <a:buFont typeface="Wingdings 2"/>
              <a:buChar char=""/>
              <a:defRPr/>
            </a:pPr>
            <a:r>
              <a:rPr lang="en-US" dirty="0" smtClean="0">
                <a:ea typeface="+mn-ea"/>
                <a:cs typeface="+mn-cs"/>
              </a:rPr>
              <a:t>At the end of each semester, TCU Dietetics students were recruited to participate in focus groups by Meals On Wheels staff</a:t>
            </a:r>
          </a:p>
          <a:p>
            <a:pPr marL="521970" lvl="1" indent="-274320" eaLnBrk="1" fontAlgn="auto" hangingPunct="1">
              <a:spcAft>
                <a:spcPts val="0"/>
              </a:spcAft>
              <a:buFont typeface="Wingdings 2"/>
              <a:buChar char=""/>
              <a:defRPr/>
            </a:pPr>
            <a:r>
              <a:rPr lang="en-US" sz="2400" dirty="0" smtClean="0">
                <a:ea typeface="+mn-ea"/>
                <a:cs typeface="+mn-cs"/>
              </a:rPr>
              <a:t>Fall, 2010: 11 junior Dietetics students</a:t>
            </a:r>
          </a:p>
          <a:p>
            <a:pPr marL="521970" lvl="1" indent="-274320" eaLnBrk="1" fontAlgn="auto" hangingPunct="1">
              <a:spcAft>
                <a:spcPts val="0"/>
              </a:spcAft>
              <a:buFont typeface="Wingdings 2"/>
              <a:buChar char=""/>
              <a:defRPr/>
            </a:pPr>
            <a:r>
              <a:rPr lang="en-US" sz="2400" dirty="0" smtClean="0">
                <a:ea typeface="+mn-ea"/>
                <a:cs typeface="+mn-cs"/>
              </a:rPr>
              <a:t>Spring, 2011: 12 senior Dietetics students </a:t>
            </a:r>
          </a:p>
          <a:p>
            <a:pPr marL="274320" indent="-274320" eaLnBrk="1" fontAlgn="auto" hangingPunct="1">
              <a:spcAft>
                <a:spcPts val="0"/>
              </a:spcAft>
              <a:buFont typeface="Wingdings 2"/>
              <a:buChar char=""/>
              <a:defRPr/>
            </a:pPr>
            <a:r>
              <a:rPr lang="en-US" dirty="0" smtClean="0">
                <a:ea typeface="+mn-ea"/>
                <a:cs typeface="+mn-cs"/>
              </a:rPr>
              <a:t>Evaluation Team members facilitated and recorded the focus groups to gather qualitative data for assessing outcomes</a:t>
            </a:r>
          </a:p>
          <a:p>
            <a:pPr marL="274320" indent="-274320" eaLnBrk="1" fontAlgn="auto" hangingPunct="1">
              <a:spcAft>
                <a:spcPts val="0"/>
              </a:spcAft>
              <a:buFont typeface="Wingdings 2"/>
              <a:buChar char=""/>
              <a:defRPr/>
            </a:pPr>
            <a:r>
              <a:rPr lang="en-US" dirty="0" smtClean="0">
                <a:ea typeface="+mn-ea"/>
                <a:cs typeface="+mn-cs"/>
              </a:rPr>
              <a:t>Students were asked a set of questions regarding their interactions with MOW clients, delivery strategies for phone consultations and nutrition education, and challenges/successes in implementing the program.</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eaLnBrk="1" fontAlgn="auto" hangingPunct="1">
              <a:spcAft>
                <a:spcPts val="0"/>
              </a:spcAft>
              <a:defRPr/>
            </a:pPr>
            <a:r>
              <a:rPr lang="en-US" dirty="0" smtClean="0">
                <a:ea typeface="+mj-ea"/>
                <a:cs typeface="+mj-cs"/>
              </a:rPr>
              <a:t>Focus Group Questions</a:t>
            </a:r>
            <a:endParaRPr lang="en-US" dirty="0">
              <a:ea typeface="+mj-ea"/>
              <a:cs typeface="+mj-cs"/>
            </a:endParaRPr>
          </a:p>
        </p:txBody>
      </p:sp>
      <p:sp>
        <p:nvSpPr>
          <p:cNvPr id="49154" name="Content Placeholder 2"/>
          <p:cNvSpPr>
            <a:spLocks noGrp="1"/>
          </p:cNvSpPr>
          <p:nvPr>
            <p:ph idx="1"/>
          </p:nvPr>
        </p:nvSpPr>
        <p:spPr>
          <a:xfrm>
            <a:off x="457200" y="1706563"/>
            <a:ext cx="7239000" cy="4846637"/>
          </a:xfrm>
        </p:spPr>
        <p:txBody>
          <a:bodyPr/>
          <a:lstStyle/>
          <a:p>
            <a:pPr eaLnBrk="1" hangingPunct="1"/>
            <a:r>
              <a:rPr lang="en-US" sz="3000" i="1" smtClean="0">
                <a:ea typeface="MS PGothic"/>
              </a:rPr>
              <a:t>Questions about students‘ interactions &amp; perceptions:</a:t>
            </a:r>
            <a:endParaRPr lang="en-US" i="1" smtClean="0">
              <a:ea typeface="MS PGothic"/>
            </a:endParaRPr>
          </a:p>
          <a:p>
            <a:pPr lvl="2" eaLnBrk="1" hangingPunct="1"/>
            <a:r>
              <a:rPr lang="en-US" sz="2600" smtClean="0">
                <a:ea typeface="MS PGothic"/>
              </a:rPr>
              <a:t>Client</a:t>
            </a:r>
            <a:r>
              <a:rPr lang="en-US" altLang="en-US" sz="2600" smtClean="0">
                <a:ea typeface="MS PGothic"/>
              </a:rPr>
              <a:t>’</a:t>
            </a:r>
            <a:r>
              <a:rPr lang="en-US" sz="2600" smtClean="0">
                <a:ea typeface="MS PGothic"/>
              </a:rPr>
              <a:t>s receptivity to the intervention</a:t>
            </a:r>
          </a:p>
          <a:p>
            <a:pPr lvl="2" eaLnBrk="1" hangingPunct="1"/>
            <a:r>
              <a:rPr lang="en-US" sz="2600" smtClean="0">
                <a:ea typeface="MS PGothic"/>
              </a:rPr>
              <a:t>Challenges with phone education sessions</a:t>
            </a:r>
          </a:p>
          <a:p>
            <a:pPr lvl="2" eaLnBrk="1" hangingPunct="1"/>
            <a:r>
              <a:rPr lang="en-US" sz="2600" smtClean="0">
                <a:ea typeface="MS PGothic"/>
              </a:rPr>
              <a:t>How they can best deliver the intervention and engage the clients</a:t>
            </a:r>
          </a:p>
          <a:p>
            <a:pPr lvl="2" eaLnBrk="1" hangingPunct="1"/>
            <a:r>
              <a:rPr lang="en-US" sz="2600" smtClean="0">
                <a:ea typeface="MS PGothic"/>
              </a:rPr>
              <a:t>Successful outcomes </a:t>
            </a:r>
          </a:p>
          <a:p>
            <a:pPr lvl="2" eaLnBrk="1" hangingPunct="1"/>
            <a:r>
              <a:rPr lang="en-US" sz="2600" smtClean="0">
                <a:ea typeface="MS PGothic"/>
              </a:rPr>
              <a:t>Value of this experience to their education and professional development</a:t>
            </a:r>
            <a:r>
              <a:rPr lang="en-US" smtClean="0">
                <a:ea typeface="MS PGothic"/>
              </a:rPr>
              <a:t> </a:t>
            </a:r>
          </a:p>
          <a:p>
            <a:pPr eaLnBrk="1" hangingPunct="1">
              <a:buFont typeface="Wingdings 2" pitchFamily="18" charset="2"/>
              <a:buNone/>
            </a:pPr>
            <a:endParaRPr lang="en-US" smtClean="0">
              <a:ea typeface="MS PGothic"/>
            </a:endParaRPr>
          </a:p>
          <a:p>
            <a:pPr eaLnBrk="1" hangingPunct="1">
              <a:buFont typeface="Wingdings 2" pitchFamily="18" charset="2"/>
              <a:buNone/>
            </a:pPr>
            <a:r>
              <a:rPr lang="en-US" smtClean="0">
                <a:ea typeface="MS PGothic"/>
              </a:rPr>
              <a: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1066800" y="2821837"/>
            <a:ext cx="6255488" cy="1362075"/>
          </a:xfrm>
          <a:prstGeom prst="rect">
            <a:avLst/>
          </a:prstGeom>
        </p:spPr>
        <p:txBody>
          <a:bodyPr lIns="45720" tIns="0" rIns="45720" bIns="0">
            <a:normAutofit/>
          </a:bodyPr>
          <a:lstStyle/>
          <a:p>
            <a:pPr algn="r" eaLnBrk="1" hangingPunct="1">
              <a:defRPr/>
            </a:pPr>
            <a:r>
              <a:rPr lang="en-US" sz="4200" dirty="0" smtClean="0">
                <a:cs typeface="+mj-cs"/>
              </a:rPr>
              <a:t>Community Collaboration</a:t>
            </a:r>
            <a:endParaRPr lang="en-US" sz="4200" dirty="0">
              <a:cs typeface="+mj-cs"/>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eaLnBrk="1" fontAlgn="auto" hangingPunct="1">
              <a:spcAft>
                <a:spcPts val="0"/>
              </a:spcAft>
              <a:defRPr/>
            </a:pPr>
            <a:r>
              <a:rPr lang="en-US" dirty="0" smtClean="0">
                <a:ea typeface="+mj-ea"/>
                <a:cs typeface="+mj-cs"/>
              </a:rPr>
              <a:t>Service-Learning Outcomes</a:t>
            </a:r>
            <a:endParaRPr lang="en-US" dirty="0">
              <a:ea typeface="+mj-ea"/>
              <a:cs typeface="+mj-cs"/>
            </a:endParaRPr>
          </a:p>
        </p:txBody>
      </p:sp>
      <p:sp>
        <p:nvSpPr>
          <p:cNvPr id="50178" name="Content Placeholder 2"/>
          <p:cNvSpPr>
            <a:spLocks noGrp="1"/>
          </p:cNvSpPr>
          <p:nvPr>
            <p:ph idx="1"/>
          </p:nvPr>
        </p:nvSpPr>
        <p:spPr/>
        <p:txBody>
          <a:bodyPr/>
          <a:lstStyle/>
          <a:p>
            <a:pPr eaLnBrk="1" hangingPunct="1"/>
            <a:r>
              <a:rPr lang="en-US" sz="2800" i="1" smtClean="0">
                <a:ea typeface="MS PGothic"/>
              </a:rPr>
              <a:t>Challenges</a:t>
            </a:r>
            <a:r>
              <a:rPr lang="en-US" sz="2800" smtClean="0">
                <a:ea typeface="MS PGothic"/>
              </a:rPr>
              <a:t> experienced by students in the delivery of intervention and strategies for solving:</a:t>
            </a:r>
          </a:p>
          <a:p>
            <a:pPr lvl="1" eaLnBrk="1" hangingPunct="1"/>
            <a:r>
              <a:rPr lang="en-US" sz="2600" smtClean="0">
                <a:ea typeface="MS PGothic"/>
              </a:rPr>
              <a:t>Hearing loss</a:t>
            </a:r>
          </a:p>
          <a:p>
            <a:pPr lvl="1" eaLnBrk="1" hangingPunct="1"/>
            <a:r>
              <a:rPr lang="en-US" sz="2600" smtClean="0">
                <a:ea typeface="MS PGothic"/>
              </a:rPr>
              <a:t>Difficulty recalling information</a:t>
            </a:r>
          </a:p>
          <a:p>
            <a:pPr lvl="1" eaLnBrk="1" hangingPunct="1"/>
            <a:r>
              <a:rPr lang="en-US" sz="2600" smtClean="0">
                <a:ea typeface="MS PGothic"/>
              </a:rPr>
              <a:t>Comprehension of information </a:t>
            </a:r>
          </a:p>
          <a:p>
            <a:pPr lvl="1" eaLnBrk="1" hangingPunct="1"/>
            <a:r>
              <a:rPr lang="en-US" sz="2600" smtClean="0">
                <a:ea typeface="MS PGothic"/>
              </a:rPr>
              <a:t>Limited time on the phone</a:t>
            </a:r>
          </a:p>
          <a:p>
            <a:pPr lvl="1" eaLnBrk="1" hangingPunct="1"/>
            <a:r>
              <a:rPr lang="en-US" sz="2600" smtClean="0">
                <a:ea typeface="MS PGothic"/>
              </a:rPr>
              <a:t>Client honesty and attentiveness</a:t>
            </a:r>
          </a:p>
          <a:p>
            <a:pPr lvl="1" eaLnBrk="1" hangingPunct="1"/>
            <a:r>
              <a:rPr lang="en-US" sz="2600" smtClean="0">
                <a:ea typeface="MS PGothic"/>
              </a:rPr>
              <a:t>Keeping the conversation focused on nutrition and dietary/lifestyle practices for improving health</a:t>
            </a:r>
          </a:p>
          <a:p>
            <a:pPr lvl="1" eaLnBrk="1" hangingPunct="1"/>
            <a:endParaRPr lang="en-US" smtClean="0">
              <a:ea typeface="MS PGothic"/>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eaLnBrk="1" fontAlgn="auto" hangingPunct="1">
              <a:spcAft>
                <a:spcPts val="0"/>
              </a:spcAft>
              <a:defRPr/>
            </a:pPr>
            <a:r>
              <a:rPr lang="en-US" dirty="0" smtClean="0">
                <a:ea typeface="+mj-ea"/>
                <a:cs typeface="+mj-cs"/>
              </a:rPr>
              <a:t>Service-Learning Outcomes</a:t>
            </a:r>
            <a:endParaRPr lang="en-US" dirty="0">
              <a:ea typeface="+mj-ea"/>
              <a:cs typeface="+mj-cs"/>
            </a:endParaRPr>
          </a:p>
        </p:txBody>
      </p:sp>
      <p:sp>
        <p:nvSpPr>
          <p:cNvPr id="52226" name="Content Placeholder 2"/>
          <p:cNvSpPr>
            <a:spLocks noGrp="1"/>
          </p:cNvSpPr>
          <p:nvPr>
            <p:ph idx="1"/>
          </p:nvPr>
        </p:nvSpPr>
        <p:spPr/>
        <p:txBody>
          <a:bodyPr/>
          <a:lstStyle/>
          <a:p>
            <a:pPr eaLnBrk="1" hangingPunct="1"/>
            <a:r>
              <a:rPr lang="en-US" sz="2800" i="1" smtClean="0">
                <a:ea typeface="MS PGothic"/>
              </a:rPr>
              <a:t>Successful outcomes </a:t>
            </a:r>
            <a:r>
              <a:rPr lang="en-US" sz="2800" smtClean="0">
                <a:ea typeface="MS PGothic"/>
              </a:rPr>
              <a:t>experienced by students in the delivery of intervention:</a:t>
            </a:r>
          </a:p>
          <a:p>
            <a:pPr lvl="1" eaLnBrk="1" hangingPunct="1"/>
            <a:r>
              <a:rPr lang="en-US" sz="2400" smtClean="0">
                <a:ea typeface="MS PGothic"/>
              </a:rPr>
              <a:t>Home visits provided greater insight about client and environment</a:t>
            </a:r>
          </a:p>
          <a:p>
            <a:pPr lvl="1" eaLnBrk="1" hangingPunct="1"/>
            <a:r>
              <a:rPr lang="en-US" sz="2400" smtClean="0">
                <a:ea typeface="MS PGothic"/>
              </a:rPr>
              <a:t>Clients seemed comfortable in their home setting and receptive to education</a:t>
            </a:r>
          </a:p>
          <a:p>
            <a:pPr lvl="1" eaLnBrk="1" hangingPunct="1"/>
            <a:r>
              <a:rPr lang="en-US" sz="2400" smtClean="0">
                <a:ea typeface="MS PGothic"/>
              </a:rPr>
              <a:t>Home visits provided more flexibility with time allotted for assessing/intervention</a:t>
            </a:r>
          </a:p>
          <a:p>
            <a:pPr lvl="1" eaLnBrk="1" hangingPunct="1"/>
            <a:r>
              <a:rPr lang="en-US" sz="2400" smtClean="0">
                <a:ea typeface="MS PGothic"/>
              </a:rPr>
              <a:t>Clients were extremely appreciative of the phone call just to hear that someone cares about their well being</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eaLnBrk="1" fontAlgn="auto" hangingPunct="1">
              <a:spcAft>
                <a:spcPts val="0"/>
              </a:spcAft>
              <a:defRPr/>
            </a:pPr>
            <a:r>
              <a:rPr lang="en-US" dirty="0" smtClean="0">
                <a:ea typeface="+mj-ea"/>
                <a:cs typeface="+mj-cs"/>
              </a:rPr>
              <a:t>Service-Learning Outcomes</a:t>
            </a:r>
            <a:endParaRPr lang="en-US" dirty="0">
              <a:ea typeface="+mj-ea"/>
              <a:cs typeface="+mj-cs"/>
            </a:endParaRPr>
          </a:p>
        </p:txBody>
      </p:sp>
      <p:sp>
        <p:nvSpPr>
          <p:cNvPr id="54274" name="Content Placeholder 2"/>
          <p:cNvSpPr>
            <a:spLocks noGrp="1"/>
          </p:cNvSpPr>
          <p:nvPr>
            <p:ph idx="1"/>
          </p:nvPr>
        </p:nvSpPr>
        <p:spPr/>
        <p:txBody>
          <a:bodyPr/>
          <a:lstStyle/>
          <a:p>
            <a:pPr eaLnBrk="1" hangingPunct="1"/>
            <a:r>
              <a:rPr lang="en-US" sz="2800" i="1" smtClean="0">
                <a:ea typeface="MS PGothic"/>
              </a:rPr>
              <a:t>Enhanced Professional Skills</a:t>
            </a:r>
            <a:r>
              <a:rPr lang="en-US" sz="2800" smtClean="0">
                <a:ea typeface="MS PGothic"/>
              </a:rPr>
              <a:t>:</a:t>
            </a:r>
          </a:p>
          <a:p>
            <a:pPr lvl="1" eaLnBrk="1" hangingPunct="1"/>
            <a:r>
              <a:rPr lang="en-US" sz="2200" smtClean="0">
                <a:solidFill>
                  <a:schemeClr val="tx1"/>
                </a:solidFill>
                <a:ea typeface="MS PGothic"/>
              </a:rPr>
              <a:t>Exposure to geriatric population in a home environment vs. clinical setting</a:t>
            </a:r>
          </a:p>
          <a:p>
            <a:pPr lvl="1" eaLnBrk="1" hangingPunct="1"/>
            <a:r>
              <a:rPr lang="en-US" sz="2200" smtClean="0">
                <a:solidFill>
                  <a:schemeClr val="tx1"/>
                </a:solidFill>
                <a:ea typeface="MS PGothic"/>
              </a:rPr>
              <a:t>Opportunity to practice knowledge about diabetes/nutritional risk and implementing health care strategies </a:t>
            </a:r>
          </a:p>
          <a:p>
            <a:pPr lvl="1" eaLnBrk="1" hangingPunct="1"/>
            <a:r>
              <a:rPr lang="en-US" sz="2200" smtClean="0">
                <a:solidFill>
                  <a:schemeClr val="tx1"/>
                </a:solidFill>
                <a:ea typeface="MS PGothic"/>
              </a:rPr>
              <a:t>Enhanced communication skills specific to clientele </a:t>
            </a:r>
          </a:p>
          <a:p>
            <a:pPr lvl="1" eaLnBrk="1" hangingPunct="1"/>
            <a:r>
              <a:rPr lang="en-US" sz="2200" smtClean="0">
                <a:solidFill>
                  <a:schemeClr val="tx1"/>
                </a:solidFill>
                <a:ea typeface="MS PGothic"/>
              </a:rPr>
              <a:t>Learned to tailor education pieces according to patient’s needs and understanding</a:t>
            </a:r>
          </a:p>
          <a:p>
            <a:pPr lvl="1" eaLnBrk="1" hangingPunct="1"/>
            <a:r>
              <a:rPr lang="en-US" sz="2200" smtClean="0">
                <a:solidFill>
                  <a:schemeClr val="tx1"/>
                </a:solidFill>
                <a:ea typeface="MS PGothic"/>
              </a:rPr>
              <a:t>Strengthened home visit counseling skills and phone education techniques</a:t>
            </a:r>
          </a:p>
          <a:p>
            <a:pPr lvl="1" eaLnBrk="1" hangingPunct="1"/>
            <a:r>
              <a:rPr lang="en-US" sz="2200" smtClean="0">
                <a:solidFill>
                  <a:schemeClr val="tx1"/>
                </a:solidFill>
                <a:ea typeface="MS PGothic"/>
              </a:rPr>
              <a:t>Opportunity to help pilot new initiative for improving home health care for elderly</a:t>
            </a:r>
          </a:p>
          <a:p>
            <a:pPr lvl="2" eaLnBrk="1" hangingPunct="1"/>
            <a:endParaRPr lang="en-US" sz="2200" smtClean="0">
              <a:ea typeface="MS PGothic"/>
            </a:endParaRPr>
          </a:p>
          <a:p>
            <a:pPr lvl="2" eaLnBrk="1" hangingPunct="1"/>
            <a:endParaRPr lang="en-US" sz="2200" smtClean="0">
              <a:ea typeface="MS PGothic"/>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228600" y="2821837"/>
            <a:ext cx="7543800" cy="1362075"/>
          </a:xfrm>
          <a:prstGeom prst="rect">
            <a:avLst/>
          </a:prstGeom>
        </p:spPr>
        <p:txBody>
          <a:bodyPr lIns="45720" tIns="0" rIns="45720" bIns="0">
            <a:normAutofit fontScale="90000"/>
          </a:bodyPr>
          <a:lstStyle/>
          <a:p>
            <a:pPr algn="r" eaLnBrk="1" hangingPunct="1">
              <a:defRPr/>
            </a:pPr>
            <a:r>
              <a:rPr lang="en-US" sz="4200" dirty="0" smtClean="0">
                <a:cs typeface="+mj-cs"/>
              </a:rPr>
              <a:t>Hail initiative – What’s next?</a:t>
            </a:r>
            <a:br>
              <a:rPr lang="en-US" sz="4200" dirty="0" smtClean="0">
                <a:cs typeface="+mj-cs"/>
              </a:rPr>
            </a:br>
            <a:endParaRPr lang="en-US" sz="4200" dirty="0">
              <a:cs typeface="+mj-cs"/>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20040"/>
            <a:ext cx="7620000" cy="1143000"/>
          </a:xfrm>
        </p:spPr>
        <p:txBody>
          <a:bodyPr>
            <a:normAutofit fontScale="90000"/>
          </a:bodyPr>
          <a:lstStyle/>
          <a:p>
            <a:pPr eaLnBrk="1" fontAlgn="auto" hangingPunct="1">
              <a:spcAft>
                <a:spcPts val="0"/>
              </a:spcAft>
              <a:defRPr/>
            </a:pPr>
            <a:r>
              <a:rPr lang="en-US" dirty="0" smtClean="0">
                <a:ea typeface="+mj-ea"/>
                <a:cs typeface="+mj-cs"/>
              </a:rPr>
              <a:t>Hail Initiative &amp; Service-Learning</a:t>
            </a:r>
            <a:endParaRPr lang="en-US" dirty="0">
              <a:ea typeface="+mj-ea"/>
              <a:cs typeface="+mj-cs"/>
            </a:endParaRPr>
          </a:p>
        </p:txBody>
      </p:sp>
      <p:sp>
        <p:nvSpPr>
          <p:cNvPr id="3" name="Content Placeholder 2"/>
          <p:cNvSpPr>
            <a:spLocks noGrp="1"/>
          </p:cNvSpPr>
          <p:nvPr>
            <p:ph idx="1"/>
          </p:nvPr>
        </p:nvSpPr>
        <p:spPr>
          <a:xfrm>
            <a:off x="457200" y="1858963"/>
            <a:ext cx="7239000" cy="4846637"/>
          </a:xfrm>
        </p:spPr>
        <p:txBody>
          <a:bodyPr>
            <a:normAutofit lnSpcReduction="10000"/>
          </a:bodyPr>
          <a:lstStyle/>
          <a:p>
            <a:pPr eaLnBrk="1" hangingPunct="1">
              <a:lnSpc>
                <a:spcPct val="80000"/>
              </a:lnSpc>
              <a:buFont typeface="Wingdings 2" pitchFamily="18" charset="2"/>
              <a:buNone/>
              <a:defRPr/>
            </a:pPr>
            <a:r>
              <a:rPr lang="en-US" sz="2500" i="1" dirty="0" smtClean="0">
                <a:cs typeface="+mn-cs"/>
              </a:rPr>
              <a:t>Where do we go from here?</a:t>
            </a:r>
          </a:p>
          <a:p>
            <a:pPr eaLnBrk="1" hangingPunct="1">
              <a:lnSpc>
                <a:spcPct val="80000"/>
              </a:lnSpc>
              <a:defRPr/>
            </a:pPr>
            <a:r>
              <a:rPr lang="en-US" sz="2200" dirty="0" smtClean="0">
                <a:cs typeface="+mn-cs"/>
              </a:rPr>
              <a:t>Strengthen students orientation prior to making calls about lowering their voice and strategies to make sure the communication stays on track</a:t>
            </a:r>
          </a:p>
          <a:p>
            <a:pPr eaLnBrk="1" hangingPunct="1">
              <a:lnSpc>
                <a:spcPct val="80000"/>
              </a:lnSpc>
              <a:defRPr/>
            </a:pPr>
            <a:r>
              <a:rPr lang="en-US" sz="2200" dirty="0" smtClean="0">
                <a:cs typeface="+mn-cs"/>
              </a:rPr>
              <a:t>Instruct students to begin with more direct and closed-ended questions and progress into open-ended questions</a:t>
            </a:r>
          </a:p>
          <a:p>
            <a:pPr eaLnBrk="1" hangingPunct="1">
              <a:lnSpc>
                <a:spcPct val="80000"/>
              </a:lnSpc>
              <a:defRPr/>
            </a:pPr>
            <a:r>
              <a:rPr lang="en-US" sz="2200" dirty="0" smtClean="0">
                <a:cs typeface="+mn-cs"/>
              </a:rPr>
              <a:t>Re-check calculations for the number of hours needed for student phone calls</a:t>
            </a:r>
          </a:p>
          <a:p>
            <a:pPr eaLnBrk="1" hangingPunct="1">
              <a:lnSpc>
                <a:spcPct val="80000"/>
              </a:lnSpc>
              <a:defRPr/>
            </a:pPr>
            <a:r>
              <a:rPr lang="en-US" sz="2200" dirty="0" smtClean="0">
                <a:cs typeface="+mn-cs"/>
              </a:rPr>
              <a:t>Link student research to this project</a:t>
            </a:r>
          </a:p>
          <a:p>
            <a:pPr eaLnBrk="1" hangingPunct="1">
              <a:lnSpc>
                <a:spcPct val="80000"/>
              </a:lnSpc>
              <a:defRPr/>
            </a:pPr>
            <a:r>
              <a:rPr lang="en-US" sz="2200" dirty="0" smtClean="0">
                <a:cs typeface="+mn-cs"/>
              </a:rPr>
              <a:t>Get student assistant for project Dietitian to help with paperwork, setting up appointments, and making additional phone calls</a:t>
            </a:r>
          </a:p>
          <a:p>
            <a:pPr eaLnBrk="1" hangingPunct="1">
              <a:lnSpc>
                <a:spcPct val="80000"/>
              </a:lnSpc>
              <a:defRPr/>
            </a:pPr>
            <a:r>
              <a:rPr lang="en-US" sz="2200" dirty="0" smtClean="0">
                <a:cs typeface="+mn-cs"/>
              </a:rPr>
              <a:t>In process of submitting an application to extend this project for another 1 year – with triple $$$ funding to expand on client services</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idx="4294967295"/>
          </p:nvPr>
        </p:nvSpPr>
        <p:spPr>
          <a:xfrm>
            <a:off x="685800" y="1752600"/>
            <a:ext cx="6636488" cy="1362075"/>
          </a:xfrm>
          <a:prstGeom prst="rect">
            <a:avLst/>
          </a:prstGeom>
        </p:spPr>
        <p:txBody>
          <a:bodyPr lIns="45720" tIns="0" rIns="45720" bIns="0">
            <a:normAutofit fontScale="90000"/>
          </a:bodyPr>
          <a:lstStyle/>
          <a:p>
            <a:pPr algn="ctr" eaLnBrk="1" fontAlgn="auto" hangingPunct="1">
              <a:spcAft>
                <a:spcPts val="0"/>
              </a:spcAft>
              <a:defRPr/>
            </a:pPr>
            <a:r>
              <a:rPr lang="en-US" sz="4200" dirty="0" smtClean="0">
                <a:ea typeface="+mj-ea"/>
                <a:cs typeface="+mj-cs"/>
              </a:rPr>
              <a:t>Thank You For Joining Us</a:t>
            </a:r>
            <a:br>
              <a:rPr lang="en-US" sz="4200" dirty="0" smtClean="0">
                <a:ea typeface="+mj-ea"/>
                <a:cs typeface="+mj-cs"/>
              </a:rPr>
            </a:br>
            <a:r>
              <a:rPr lang="en-US" sz="4200" dirty="0" smtClean="0">
                <a:ea typeface="+mj-ea"/>
                <a:cs typeface="+mj-cs"/>
              </a:rPr>
              <a:t/>
            </a:r>
            <a:br>
              <a:rPr lang="en-US" sz="4200" dirty="0" smtClean="0">
                <a:ea typeface="+mj-ea"/>
                <a:cs typeface="+mj-cs"/>
              </a:rPr>
            </a:br>
            <a:r>
              <a:rPr lang="en-US" sz="4200" dirty="0" smtClean="0">
                <a:ea typeface="+mj-ea"/>
                <a:cs typeface="+mj-cs"/>
              </a:rPr>
              <a:t>Any Questions?</a:t>
            </a:r>
            <a:endParaRPr lang="en-US" sz="4200" dirty="0">
              <a:ea typeface="+mj-ea"/>
              <a:cs typeface="+mj-cs"/>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normAutofit fontScale="90000"/>
          </a:bodyPr>
          <a:lstStyle/>
          <a:p>
            <a:pPr eaLnBrk="1" fontAlgn="auto" hangingPunct="1">
              <a:spcAft>
                <a:spcPts val="0"/>
              </a:spcAft>
              <a:defRPr/>
            </a:pPr>
            <a:r>
              <a:rPr lang="en-US" dirty="0" smtClean="0">
                <a:ea typeface="+mj-ea"/>
                <a:cs typeface="+mj-cs"/>
              </a:rPr>
              <a:t>TCU Coordinated Program in Dietetics (CP)</a:t>
            </a:r>
            <a:endParaRPr lang="en-US" dirty="0">
              <a:ea typeface="+mj-ea"/>
              <a:cs typeface="+mj-cs"/>
            </a:endParaRPr>
          </a:p>
        </p:txBody>
      </p:sp>
      <p:sp>
        <p:nvSpPr>
          <p:cNvPr id="18434" name="Content Placeholder 2"/>
          <p:cNvSpPr>
            <a:spLocks noGrp="1"/>
          </p:cNvSpPr>
          <p:nvPr>
            <p:ph idx="1"/>
          </p:nvPr>
        </p:nvSpPr>
        <p:spPr/>
        <p:txBody>
          <a:bodyPr/>
          <a:lstStyle/>
          <a:p>
            <a:pPr eaLnBrk="1" hangingPunct="1"/>
            <a:r>
              <a:rPr lang="en-US" smtClean="0">
                <a:ea typeface="MS PGothic"/>
              </a:rPr>
              <a:t>Professional program combining academics and supervised practice/internship hours</a:t>
            </a:r>
          </a:p>
          <a:p>
            <a:pPr eaLnBrk="1" hangingPunct="1"/>
            <a:r>
              <a:rPr lang="en-US" smtClean="0">
                <a:ea typeface="MS PGothic"/>
              </a:rPr>
              <a:t>Supervised practice hours satisfy course objectives and knowledge and skill competency learning outcomes (American Dietetic Association, Commission on Accreditation for Dietetics Education)</a:t>
            </a:r>
          </a:p>
          <a:p>
            <a:pPr eaLnBrk="1" hangingPunct="1"/>
            <a:r>
              <a:rPr lang="en-US" smtClean="0">
                <a:ea typeface="MS PGothic"/>
              </a:rPr>
              <a:t>Students participate in collaborative community-based programs that also address a need or provide a service in the community</a:t>
            </a:r>
          </a:p>
          <a:p>
            <a:pPr lvl="1" eaLnBrk="1" hangingPunct="1"/>
            <a:endParaRPr lang="en-US" smtClean="0">
              <a:solidFill>
                <a:schemeClr val="tx1"/>
              </a:solidFill>
              <a:ea typeface="MS PGothic"/>
            </a:endParaRPr>
          </a:p>
          <a:p>
            <a:pPr lvl="1" eaLnBrk="1" hangingPunct="1">
              <a:buFont typeface="Wingdings 2" pitchFamily="18" charset="2"/>
              <a:buNone/>
            </a:pPr>
            <a:r>
              <a:rPr lang="en-US" smtClean="0">
                <a:solidFill>
                  <a:schemeClr val="tx1"/>
                </a:solidFill>
                <a:ea typeface="MS PGothic"/>
              </a:rPr>
              <a:t> </a:t>
            </a:r>
            <a:r>
              <a:rPr lang="en-US" smtClean="0">
                <a:ea typeface="MS PGothic"/>
              </a:rPr>
              <a:t>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normAutofit fontScale="90000"/>
          </a:bodyPr>
          <a:lstStyle/>
          <a:p>
            <a:pPr eaLnBrk="1" fontAlgn="auto" hangingPunct="1">
              <a:spcAft>
                <a:spcPts val="0"/>
              </a:spcAft>
              <a:defRPr/>
            </a:pPr>
            <a:r>
              <a:rPr lang="en-US" dirty="0" smtClean="0">
                <a:ea typeface="+mj-ea"/>
                <a:cs typeface="+mj-cs"/>
              </a:rPr>
              <a:t>Service-Learning in the community</a:t>
            </a:r>
            <a:endParaRPr lang="en-US" dirty="0">
              <a:ea typeface="+mj-ea"/>
              <a:cs typeface="+mj-cs"/>
            </a:endParaRPr>
          </a:p>
        </p:txBody>
      </p:sp>
      <p:sp>
        <p:nvSpPr>
          <p:cNvPr id="19458" name="Content Placeholder 2"/>
          <p:cNvSpPr>
            <a:spLocks noGrp="1"/>
          </p:cNvSpPr>
          <p:nvPr>
            <p:ph idx="1"/>
          </p:nvPr>
        </p:nvSpPr>
        <p:spPr/>
        <p:txBody>
          <a:bodyPr/>
          <a:lstStyle/>
          <a:p>
            <a:pPr eaLnBrk="1" hangingPunct="1"/>
            <a:r>
              <a:rPr lang="en-US" sz="2400" smtClean="0">
                <a:ea typeface="MS PGothic"/>
              </a:rPr>
              <a:t>What is Service-Learning?</a:t>
            </a:r>
          </a:p>
          <a:p>
            <a:pPr lvl="1" eaLnBrk="1" hangingPunct="1"/>
            <a:r>
              <a:rPr lang="en-US" sz="2000" smtClean="0">
                <a:ea typeface="MS PGothic"/>
              </a:rPr>
              <a:t>A method of teaching, learning and reflecting that combines academic classroom curriculum with meaningful service throughout the community.</a:t>
            </a:r>
          </a:p>
          <a:p>
            <a:pPr eaLnBrk="1" hangingPunct="1"/>
            <a:r>
              <a:rPr lang="en-US" sz="2400" smtClean="0">
                <a:ea typeface="MS PGothic"/>
              </a:rPr>
              <a:t>TCU CPs &amp; Community Agencies/Organizations</a:t>
            </a:r>
          </a:p>
          <a:p>
            <a:pPr lvl="1" eaLnBrk="1" hangingPunct="1"/>
            <a:r>
              <a:rPr lang="en-US" sz="2000" smtClean="0">
                <a:ea typeface="MS PGothic"/>
              </a:rPr>
              <a:t>Tarrant Area Food Bank</a:t>
            </a:r>
          </a:p>
          <a:p>
            <a:pPr lvl="1" eaLnBrk="1" hangingPunct="1"/>
            <a:r>
              <a:rPr lang="en-US" sz="2000" smtClean="0">
                <a:ea typeface="MS PGothic"/>
              </a:rPr>
              <a:t>Tarrant County Master Gardener Association</a:t>
            </a:r>
          </a:p>
          <a:p>
            <a:pPr lvl="1" eaLnBrk="1" hangingPunct="1"/>
            <a:r>
              <a:rPr lang="en-US" sz="2000" smtClean="0">
                <a:ea typeface="MS PGothic"/>
              </a:rPr>
              <a:t>Senior Citizen Services of Tarrant County</a:t>
            </a:r>
          </a:p>
          <a:p>
            <a:pPr lvl="1" eaLnBrk="1" hangingPunct="1"/>
            <a:r>
              <a:rPr lang="en-US" sz="2000" smtClean="0">
                <a:ea typeface="MS PGothic"/>
              </a:rPr>
              <a:t>Texas AgriLife Extension Services</a:t>
            </a:r>
          </a:p>
          <a:p>
            <a:pPr lvl="1" eaLnBrk="1" hangingPunct="1"/>
            <a:r>
              <a:rPr lang="en-US" sz="2000" smtClean="0">
                <a:ea typeface="MS PGothic"/>
              </a:rPr>
              <a:t>Fort Worth &amp; Birdville Independent School Districts</a:t>
            </a:r>
          </a:p>
          <a:p>
            <a:pPr lvl="1" eaLnBrk="1" hangingPunct="1"/>
            <a:r>
              <a:rPr lang="en-US" sz="2000" smtClean="0">
                <a:ea typeface="MS PGothic"/>
              </a:rPr>
              <a:t>TCU Campus-Life Health Promotion</a:t>
            </a:r>
          </a:p>
          <a:p>
            <a:pPr lvl="1" eaLnBrk="1" hangingPunct="1"/>
            <a:r>
              <a:rPr lang="en-US" sz="2000" smtClean="0">
                <a:ea typeface="MS PGothic"/>
              </a:rPr>
              <a:t>Fort Worth Dietetic Association</a:t>
            </a:r>
          </a:p>
          <a:p>
            <a:pPr lvl="1" eaLnBrk="1" hangingPunct="1"/>
            <a:endParaRPr lang="en-US" sz="2000" smtClean="0">
              <a:ea typeface="MS PGothic"/>
            </a:endParaRPr>
          </a:p>
          <a:p>
            <a:pPr lvl="1" eaLnBrk="1" hangingPunct="1">
              <a:buFont typeface="Wingdings 2" pitchFamily="18" charset="2"/>
              <a:buNone/>
            </a:pPr>
            <a:r>
              <a:rPr lang="en-US" sz="2000" smtClean="0">
                <a:ea typeface="MS PGothic"/>
              </a:rPr>
              <a:t> </a:t>
            </a:r>
          </a:p>
          <a:p>
            <a:pPr lvl="1" eaLnBrk="1" hangingPunct="1"/>
            <a:endParaRPr lang="en-US" sz="2000" smtClean="0">
              <a:ea typeface="MS PGothic"/>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hangingPunct="1">
              <a:defRPr/>
            </a:pPr>
            <a:r>
              <a:rPr lang="en-US" dirty="0" smtClean="0">
                <a:cs typeface="+mj-cs"/>
              </a:rPr>
              <a:t>Dietetics &amp; Service-Learning At Meals on Wheels</a:t>
            </a:r>
            <a:endParaRPr lang="en-US" dirty="0">
              <a:cs typeface="+mj-cs"/>
            </a:endParaRPr>
          </a:p>
        </p:txBody>
      </p:sp>
      <p:sp>
        <p:nvSpPr>
          <p:cNvPr id="20482" name="Content Placeholder 2"/>
          <p:cNvSpPr>
            <a:spLocks noGrp="1"/>
          </p:cNvSpPr>
          <p:nvPr>
            <p:ph idx="1"/>
          </p:nvPr>
        </p:nvSpPr>
        <p:spPr/>
        <p:txBody>
          <a:bodyPr/>
          <a:lstStyle/>
          <a:p>
            <a:pPr eaLnBrk="1" hangingPunct="1"/>
            <a:r>
              <a:rPr lang="en-US" i="1" smtClean="0">
                <a:ea typeface="MS PGothic"/>
              </a:rPr>
              <a:t>Healthy Aging &amp; Independent Living </a:t>
            </a:r>
            <a:r>
              <a:rPr lang="en-US" smtClean="0">
                <a:ea typeface="MS PGothic"/>
              </a:rPr>
              <a:t>initiative service-learning outcomes:</a:t>
            </a:r>
          </a:p>
          <a:p>
            <a:pPr lvl="1" eaLnBrk="1" hangingPunct="1"/>
            <a:r>
              <a:rPr lang="en-US" smtClean="0">
                <a:ea typeface="MS PGothic"/>
              </a:rPr>
              <a:t>Focus on Dietetics students increasing new knowledge in addressing growing public health needs of an aging population</a:t>
            </a:r>
          </a:p>
          <a:p>
            <a:pPr lvl="1" eaLnBrk="1" hangingPunct="1"/>
            <a:r>
              <a:rPr lang="en-US" smtClean="0">
                <a:ea typeface="MS PGothic"/>
              </a:rPr>
              <a:t>Fosters teaching/counseling skills for effective public health practice in Dietetics</a:t>
            </a:r>
          </a:p>
          <a:p>
            <a:pPr lvl="1" eaLnBrk="1" hangingPunct="1"/>
            <a:r>
              <a:rPr lang="en-US" smtClean="0">
                <a:ea typeface="MS PGothic"/>
              </a:rPr>
              <a:t>Allows Dietetics students to collaborate with community and provide a service</a:t>
            </a:r>
          </a:p>
          <a:p>
            <a:pPr eaLnBrk="1" hangingPunct="1"/>
            <a:endParaRPr lang="en-US" smtClean="0">
              <a:ea typeface="MS PGothic"/>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eaLnBrk="1" fontAlgn="auto" hangingPunct="1">
              <a:spcAft>
                <a:spcPts val="0"/>
              </a:spcAft>
              <a:defRPr/>
            </a:pPr>
            <a:r>
              <a:rPr lang="en-US" dirty="0" smtClean="0">
                <a:ea typeface="+mj-ea"/>
                <a:cs typeface="+mj-cs"/>
              </a:rPr>
              <a:t>Meals on Wheels, Inc. </a:t>
            </a:r>
            <a:endParaRPr lang="en-US" dirty="0">
              <a:ea typeface="+mj-ea"/>
              <a:cs typeface="+mj-cs"/>
            </a:endParaRPr>
          </a:p>
        </p:txBody>
      </p:sp>
      <p:sp>
        <p:nvSpPr>
          <p:cNvPr id="21506" name="Text Box 5"/>
          <p:cNvSpPr txBox="1">
            <a:spLocks noChangeArrowheads="1"/>
          </p:cNvSpPr>
          <p:nvPr/>
        </p:nvSpPr>
        <p:spPr bwMode="auto">
          <a:xfrm>
            <a:off x="457200" y="1970088"/>
            <a:ext cx="7543800" cy="3108325"/>
          </a:xfrm>
          <a:prstGeom prst="rect">
            <a:avLst/>
          </a:prstGeom>
          <a:noFill/>
          <a:ln w="9525">
            <a:noFill/>
            <a:miter lim="800000"/>
            <a:headEnd/>
            <a:tailEnd/>
          </a:ln>
        </p:spPr>
        <p:txBody>
          <a:bodyPr>
            <a:spAutoFit/>
          </a:bodyPr>
          <a:lstStyle/>
          <a:p>
            <a:pPr algn="ctr"/>
            <a:r>
              <a:rPr lang="en-US" sz="2800" i="1">
                <a:cs typeface="MS PGothic"/>
              </a:rPr>
              <a:t>Mission Statement</a:t>
            </a:r>
          </a:p>
          <a:p>
            <a:pPr algn="ctr"/>
            <a:r>
              <a:rPr lang="en-US" sz="2800" i="1">
                <a:cs typeface="MS PGothic"/>
              </a:rPr>
              <a:t> </a:t>
            </a:r>
          </a:p>
          <a:p>
            <a:pPr algn="ctr"/>
            <a:r>
              <a:rPr lang="en-US" sz="2800" i="1">
                <a:cs typeface="MS PGothic"/>
              </a:rPr>
              <a:t>To promote the dignity and independence of older adults, persons with disabilities, and other homebound persons by delivering nutritious meals and providing or coordinating needed services.</a:t>
            </a:r>
            <a:endParaRPr lang="en-US" sz="2800">
              <a:cs typeface="MS PGothic"/>
            </a:endParaRPr>
          </a:p>
        </p:txBody>
      </p:sp>
      <p:pic>
        <p:nvPicPr>
          <p:cNvPr id="21507" name="Content Placeholder 4" descr="MOW Logo"/>
          <p:cNvPicPr>
            <a:picLocks noGrp="1" noChangeAspect="1" noChangeArrowheads="1"/>
          </p:cNvPicPr>
          <p:nvPr>
            <p:ph idx="4294967295"/>
          </p:nvPr>
        </p:nvPicPr>
        <p:blipFill>
          <a:blip r:embed="rId2"/>
          <a:srcRect/>
          <a:stretch>
            <a:fillRect/>
          </a:stretch>
        </p:blipFill>
        <p:spPr>
          <a:xfrm>
            <a:off x="6324600" y="685800"/>
            <a:ext cx="784225" cy="762000"/>
          </a:xfr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eaLnBrk="1" fontAlgn="auto" hangingPunct="1">
              <a:spcAft>
                <a:spcPts val="0"/>
              </a:spcAft>
              <a:defRPr/>
            </a:pPr>
            <a:r>
              <a:rPr lang="en-US" dirty="0" smtClean="0">
                <a:ea typeface="+mj-ea"/>
                <a:cs typeface="+mj-cs"/>
              </a:rPr>
              <a:t>Meals on Wheels, Inc.  </a:t>
            </a:r>
            <a:endParaRPr lang="en-US" dirty="0">
              <a:ea typeface="+mj-ea"/>
              <a:cs typeface="+mj-cs"/>
            </a:endParaRPr>
          </a:p>
        </p:txBody>
      </p:sp>
      <p:sp>
        <p:nvSpPr>
          <p:cNvPr id="22530" name="Content Placeholder 4"/>
          <p:cNvSpPr>
            <a:spLocks noGrp="1"/>
          </p:cNvSpPr>
          <p:nvPr>
            <p:ph idx="1"/>
          </p:nvPr>
        </p:nvSpPr>
        <p:spPr/>
        <p:txBody>
          <a:bodyPr/>
          <a:lstStyle/>
          <a:p>
            <a:pPr eaLnBrk="1" hangingPunct="1">
              <a:buFont typeface="Wingdings 2" pitchFamily="18" charset="2"/>
              <a:buNone/>
            </a:pPr>
            <a:r>
              <a:rPr lang="en-US" sz="3000" i="1" smtClean="0">
                <a:ea typeface="MS PGothic"/>
              </a:rPr>
              <a:t>Who we are…</a:t>
            </a:r>
          </a:p>
          <a:p>
            <a:pPr eaLnBrk="1" hangingPunct="1"/>
            <a:r>
              <a:rPr lang="en-US" sz="2400" smtClean="0">
                <a:ea typeface="MS PGothic"/>
              </a:rPr>
              <a:t>We are a 501 (c) (3) not-for-profit charitable organization</a:t>
            </a:r>
          </a:p>
          <a:p>
            <a:pPr eaLnBrk="1" hangingPunct="1"/>
            <a:r>
              <a:rPr lang="en-US" sz="2400" smtClean="0">
                <a:ea typeface="MS PGothic"/>
              </a:rPr>
              <a:t>We have operated in Tarrant County since 1973</a:t>
            </a:r>
          </a:p>
          <a:p>
            <a:pPr eaLnBrk="1" hangingPunct="1"/>
            <a:r>
              <a:rPr lang="en-US" sz="2400" smtClean="0">
                <a:ea typeface="MS PGothic"/>
              </a:rPr>
              <a:t>We provide nourishing meals to homebound elderly and disabled persons who are unable to prepare a meal for themselves or who does not have anyone in the home to make a nutritious meal for them</a:t>
            </a:r>
          </a:p>
          <a:p>
            <a:pPr eaLnBrk="1" hangingPunct="1"/>
            <a:r>
              <a:rPr lang="en-US" sz="2400" smtClean="0">
                <a:ea typeface="MS PGothic"/>
              </a:rPr>
              <a:t>We provide professional case management to every client</a:t>
            </a:r>
          </a:p>
          <a:p>
            <a:pPr eaLnBrk="1" hangingPunct="1"/>
            <a:endParaRPr lang="en-US" sz="2800" smtClean="0">
              <a:ea typeface="MS PGothic"/>
            </a:endParaRPr>
          </a:p>
          <a:p>
            <a:pPr eaLnBrk="1" hangingPunct="1"/>
            <a:endParaRPr lang="en-US" smtClean="0">
              <a:ea typeface="MS PGothic"/>
            </a:endParaRPr>
          </a:p>
        </p:txBody>
      </p:sp>
      <p:sp>
        <p:nvSpPr>
          <p:cNvPr id="22531" name="Text Box 4"/>
          <p:cNvSpPr txBox="1">
            <a:spLocks noChangeArrowheads="1"/>
          </p:cNvSpPr>
          <p:nvPr/>
        </p:nvSpPr>
        <p:spPr bwMode="auto">
          <a:xfrm>
            <a:off x="7924800" y="152400"/>
            <a:ext cx="7010400" cy="461963"/>
          </a:xfrm>
          <a:prstGeom prst="rect">
            <a:avLst/>
          </a:prstGeom>
          <a:noFill/>
          <a:ln w="9525">
            <a:noFill/>
            <a:miter lim="800000"/>
            <a:headEnd/>
            <a:tailEnd/>
          </a:ln>
        </p:spPr>
        <p:txBody>
          <a:bodyPr>
            <a:spAutoFit/>
          </a:bodyPr>
          <a:lstStyle/>
          <a:p>
            <a:r>
              <a:rPr lang="en-US" sz="2400">
                <a:cs typeface="MS PGothic"/>
              </a:rPr>
              <a:t>-</a:t>
            </a:r>
          </a:p>
        </p:txBody>
      </p:sp>
      <p:pic>
        <p:nvPicPr>
          <p:cNvPr id="22532" name="Picture 4" descr="MOW Logo"/>
          <p:cNvPicPr>
            <a:picLocks noChangeAspect="1" noChangeArrowheads="1"/>
          </p:cNvPicPr>
          <p:nvPr/>
        </p:nvPicPr>
        <p:blipFill>
          <a:blip r:embed="rId2"/>
          <a:srcRect/>
          <a:stretch>
            <a:fillRect/>
          </a:stretch>
        </p:blipFill>
        <p:spPr bwMode="auto">
          <a:xfrm>
            <a:off x="6248400" y="558800"/>
            <a:ext cx="914400" cy="889000"/>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eaLnBrk="1" fontAlgn="auto" hangingPunct="1">
              <a:spcAft>
                <a:spcPts val="0"/>
              </a:spcAft>
              <a:defRPr/>
            </a:pPr>
            <a:r>
              <a:rPr lang="en-US" dirty="0" smtClean="0">
                <a:ea typeface="+mj-ea"/>
                <a:cs typeface="+mj-cs"/>
              </a:rPr>
              <a:t>Meals on Wheels, Inc.  </a:t>
            </a:r>
            <a:endParaRPr lang="en-US" dirty="0">
              <a:ea typeface="+mj-ea"/>
              <a:cs typeface="+mj-cs"/>
            </a:endParaRPr>
          </a:p>
        </p:txBody>
      </p:sp>
      <p:sp>
        <p:nvSpPr>
          <p:cNvPr id="23554" name="Content Placeholder 5"/>
          <p:cNvSpPr>
            <a:spLocks noGrp="1"/>
          </p:cNvSpPr>
          <p:nvPr>
            <p:ph idx="1"/>
          </p:nvPr>
        </p:nvSpPr>
        <p:spPr/>
        <p:txBody>
          <a:bodyPr/>
          <a:lstStyle/>
          <a:p>
            <a:pPr eaLnBrk="1" hangingPunct="1">
              <a:buFont typeface="Wingdings 2" pitchFamily="18" charset="2"/>
              <a:buNone/>
            </a:pPr>
            <a:r>
              <a:rPr lang="en-US" sz="2800" i="1" smtClean="0">
                <a:ea typeface="MS PGothic"/>
              </a:rPr>
              <a:t>Who we are (continued)…</a:t>
            </a:r>
          </a:p>
          <a:p>
            <a:pPr eaLnBrk="1" hangingPunct="1"/>
            <a:r>
              <a:rPr lang="en-US" sz="2400" smtClean="0">
                <a:ea typeface="MS PGothic"/>
              </a:rPr>
              <a:t>The meals, daily contact by caring volunteers, and professional case management allow frail homebound persons to remain in their homes.</a:t>
            </a:r>
          </a:p>
          <a:p>
            <a:pPr eaLnBrk="1" hangingPunct="1"/>
            <a:r>
              <a:rPr lang="en-US" sz="2400" smtClean="0">
                <a:ea typeface="MS PGothic"/>
              </a:rPr>
              <a:t>We have a volunteer force of 5000 volunteers delivering to over 4000 persons each year</a:t>
            </a:r>
          </a:p>
          <a:p>
            <a:pPr eaLnBrk="1" hangingPunct="1"/>
            <a:r>
              <a:rPr lang="en-US" sz="2400" smtClean="0">
                <a:ea typeface="MS PGothic"/>
              </a:rPr>
              <a:t>Other projects</a:t>
            </a:r>
          </a:p>
          <a:p>
            <a:pPr lvl="1" eaLnBrk="1" hangingPunct="1"/>
            <a:r>
              <a:rPr lang="en-US" sz="2200" smtClean="0">
                <a:ea typeface="MS PGothic"/>
              </a:rPr>
              <a:t>Pet Food Program</a:t>
            </a:r>
          </a:p>
          <a:p>
            <a:pPr lvl="1" eaLnBrk="1" hangingPunct="1"/>
            <a:r>
              <a:rPr lang="en-US" sz="2200" smtClean="0">
                <a:ea typeface="MS PGothic"/>
              </a:rPr>
              <a:t>Supplemental Groceries</a:t>
            </a:r>
          </a:p>
          <a:p>
            <a:pPr lvl="1" eaLnBrk="1" hangingPunct="1"/>
            <a:r>
              <a:rPr lang="en-US" sz="2200" smtClean="0">
                <a:ea typeface="MS PGothic"/>
              </a:rPr>
              <a:t>Medical Equipment</a:t>
            </a:r>
          </a:p>
          <a:p>
            <a:pPr lvl="1" eaLnBrk="1" hangingPunct="1"/>
            <a:r>
              <a:rPr lang="en-US" sz="2200" smtClean="0">
                <a:ea typeface="MS PGothic"/>
              </a:rPr>
              <a:t>Friendly Visits</a:t>
            </a:r>
          </a:p>
          <a:p>
            <a:pPr eaLnBrk="1" hangingPunct="1"/>
            <a:endParaRPr lang="en-US" smtClean="0">
              <a:ea typeface="MS PGothic"/>
            </a:endParaRPr>
          </a:p>
        </p:txBody>
      </p:sp>
      <p:pic>
        <p:nvPicPr>
          <p:cNvPr id="23555" name="Picture 3" descr="MOW Logo"/>
          <p:cNvPicPr>
            <a:picLocks noChangeAspect="1" noChangeArrowheads="1"/>
          </p:cNvPicPr>
          <p:nvPr/>
        </p:nvPicPr>
        <p:blipFill>
          <a:blip r:embed="rId2"/>
          <a:srcRect/>
          <a:stretch>
            <a:fillRect/>
          </a:stretch>
        </p:blipFill>
        <p:spPr bwMode="auto">
          <a:xfrm>
            <a:off x="6400800" y="609600"/>
            <a:ext cx="784225" cy="762000"/>
          </a:xfrm>
          <a:prstGeom prst="rect">
            <a:avLst/>
          </a:prstGeom>
          <a:noFill/>
          <a:ln w="9525">
            <a:noFill/>
            <a:miter lim="800000"/>
            <a:headEnd/>
            <a:tailEnd/>
          </a:ln>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1461</TotalTime>
  <Words>2434</Words>
  <Application>Microsoft Office PowerPoint</Application>
  <PresentationFormat>On-screen Show (4:3)</PresentationFormat>
  <Paragraphs>273</Paragraphs>
  <Slides>35</Slides>
  <Notes>8</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Opulent</vt:lpstr>
      <vt:lpstr>Healthy Aging and Independent Living (HAIL): Community Nutrition Programs</vt:lpstr>
      <vt:lpstr>Presentation Overview</vt:lpstr>
      <vt:lpstr>Community Collaboration</vt:lpstr>
      <vt:lpstr>TCU Coordinated Program in Dietetics (CP)</vt:lpstr>
      <vt:lpstr>Service-Learning in the community</vt:lpstr>
      <vt:lpstr>Dietetics &amp; Service-Learning At Meals on Wheels</vt:lpstr>
      <vt:lpstr>Meals on Wheels, Inc. </vt:lpstr>
      <vt:lpstr>Meals on Wheels, Inc.  </vt:lpstr>
      <vt:lpstr>Meals on Wheels, Inc.  </vt:lpstr>
      <vt:lpstr>MOW addressing Public Health Challenges</vt:lpstr>
      <vt:lpstr>Healthy aging &amp; independent living (HAIL)     </vt:lpstr>
      <vt:lpstr>Hail targets diabetes &amp; nutritional risk</vt:lpstr>
      <vt:lpstr>Hail targets diabetes &amp; nutritional risk</vt:lpstr>
      <vt:lpstr>Hail targets diabetes &amp; nutritional risk</vt:lpstr>
      <vt:lpstr>Hail targets diabetes &amp; nutritional risk</vt:lpstr>
      <vt:lpstr>HAIL Evaluation Team</vt:lpstr>
      <vt:lpstr>HAIL Evaluation TEAM</vt:lpstr>
      <vt:lpstr>TCU &amp; Service-learning</vt:lpstr>
      <vt:lpstr>Client Home Visits &amp;  Case Studies </vt:lpstr>
      <vt:lpstr>MOW Clients &amp; Case Study heather heefner, megan holloway, leslie mueller </vt:lpstr>
      <vt:lpstr>MOW Clients &amp; Case Study Alix Benear, natalie Forster, tavo maese</vt:lpstr>
      <vt:lpstr>MOW Clients &amp; Case Study Molly McIntyre, Natalie Narkiewicz, Casey Voorhies</vt:lpstr>
      <vt:lpstr>MOW Clients &amp; Case Study Lindsey Gorman, Kaitlynn Jacobson, Tina Logan</vt:lpstr>
      <vt:lpstr>Phone Consults &amp; client Education </vt:lpstr>
      <vt:lpstr>Phone Consults &amp; Client Education</vt:lpstr>
      <vt:lpstr>Phone Consults &amp; Journals</vt:lpstr>
      <vt:lpstr>Focus Groups &amp; Outcomes </vt:lpstr>
      <vt:lpstr>HAIL Evaluation TEAM – Focus Groups</vt:lpstr>
      <vt:lpstr>Focus Group Questions</vt:lpstr>
      <vt:lpstr>Service-Learning Outcomes</vt:lpstr>
      <vt:lpstr>Service-Learning Outcomes</vt:lpstr>
      <vt:lpstr>Service-Learning Outcomes</vt:lpstr>
      <vt:lpstr>Hail initiative – What’s next? </vt:lpstr>
      <vt:lpstr>Hail Initiative &amp; Service-Learning</vt:lpstr>
      <vt:lpstr>Thank You For Joining Us  Any Questions?</vt:lpstr>
    </vt:vector>
  </TitlesOfParts>
  <Company>Texas Christian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Evaluating the Effectiveness of Public Health Service-Learning for Healthy Aging and Independent Living (HAIL)</dc:title>
  <dc:creator>owner</dc:creator>
  <cp:lastModifiedBy>Suzanne Grubb</cp:lastModifiedBy>
  <cp:revision>127</cp:revision>
  <dcterms:created xsi:type="dcterms:W3CDTF">2011-03-20T15:22:03Z</dcterms:created>
  <dcterms:modified xsi:type="dcterms:W3CDTF">2012-10-01T20:55:02Z</dcterms:modified>
</cp:coreProperties>
</file>