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256" r:id="rId2"/>
    <p:sldId id="257" r:id="rId3"/>
    <p:sldId id="258" r:id="rId4"/>
    <p:sldId id="292" r:id="rId5"/>
    <p:sldId id="293" r:id="rId6"/>
    <p:sldId id="295" r:id="rId7"/>
    <p:sldId id="266" r:id="rId8"/>
    <p:sldId id="267" r:id="rId9"/>
    <p:sldId id="268" r:id="rId10"/>
    <p:sldId id="260" r:id="rId11"/>
    <p:sldId id="269" r:id="rId12"/>
    <p:sldId id="270" r:id="rId13"/>
    <p:sldId id="271" r:id="rId14"/>
    <p:sldId id="273" r:id="rId15"/>
    <p:sldId id="274" r:id="rId16"/>
    <p:sldId id="288" r:id="rId17"/>
    <p:sldId id="278" r:id="rId18"/>
    <p:sldId id="287" r:id="rId19"/>
    <p:sldId id="290" r:id="rId20"/>
    <p:sldId id="296" r:id="rId21"/>
    <p:sldId id="291" r:id="rId22"/>
    <p:sldId id="298" r:id="rId23"/>
    <p:sldId id="276" r:id="rId24"/>
    <p:sldId id="279" r:id="rId25"/>
    <p:sldId id="280" r:id="rId26"/>
    <p:sldId id="281" r:id="rId27"/>
    <p:sldId id="264" r:id="rId28"/>
    <p:sldId id="299" r:id="rId29"/>
    <p:sldId id="265" r:id="rId30"/>
    <p:sldId id="289"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rebuchet MS" pitchFamily="34" charset="0"/>
        <a:ea typeface="MS PGothic"/>
        <a:cs typeface="Arial" charset="0"/>
      </a:defRPr>
    </a:lvl1pPr>
    <a:lvl2pPr marL="457200" algn="l" rtl="0" fontAlgn="base">
      <a:spcBef>
        <a:spcPct val="0"/>
      </a:spcBef>
      <a:spcAft>
        <a:spcPct val="0"/>
      </a:spcAft>
      <a:defRPr kern="1200">
        <a:solidFill>
          <a:schemeClr val="tx1"/>
        </a:solidFill>
        <a:latin typeface="Trebuchet MS" pitchFamily="34" charset="0"/>
        <a:ea typeface="MS PGothic"/>
        <a:cs typeface="Arial" charset="0"/>
      </a:defRPr>
    </a:lvl2pPr>
    <a:lvl3pPr marL="914400" algn="l" rtl="0" fontAlgn="base">
      <a:spcBef>
        <a:spcPct val="0"/>
      </a:spcBef>
      <a:spcAft>
        <a:spcPct val="0"/>
      </a:spcAft>
      <a:defRPr kern="1200">
        <a:solidFill>
          <a:schemeClr val="tx1"/>
        </a:solidFill>
        <a:latin typeface="Trebuchet MS" pitchFamily="34" charset="0"/>
        <a:ea typeface="MS PGothic"/>
        <a:cs typeface="Arial" charset="0"/>
      </a:defRPr>
    </a:lvl3pPr>
    <a:lvl4pPr marL="1371600" algn="l" rtl="0" fontAlgn="base">
      <a:spcBef>
        <a:spcPct val="0"/>
      </a:spcBef>
      <a:spcAft>
        <a:spcPct val="0"/>
      </a:spcAft>
      <a:defRPr kern="1200">
        <a:solidFill>
          <a:schemeClr val="tx1"/>
        </a:solidFill>
        <a:latin typeface="Trebuchet MS" pitchFamily="34" charset="0"/>
        <a:ea typeface="MS PGothic"/>
        <a:cs typeface="Arial" charset="0"/>
      </a:defRPr>
    </a:lvl4pPr>
    <a:lvl5pPr marL="1828800" algn="l" rtl="0" fontAlgn="base">
      <a:spcBef>
        <a:spcPct val="0"/>
      </a:spcBef>
      <a:spcAft>
        <a:spcPct val="0"/>
      </a:spcAft>
      <a:defRPr kern="1200">
        <a:solidFill>
          <a:schemeClr val="tx1"/>
        </a:solidFill>
        <a:latin typeface="Trebuchet MS" pitchFamily="34" charset="0"/>
        <a:ea typeface="MS PGothic"/>
        <a:cs typeface="Arial" charset="0"/>
      </a:defRPr>
    </a:lvl5pPr>
    <a:lvl6pPr marL="2286000" algn="l" defTabSz="914400" rtl="0" eaLnBrk="1" latinLnBrk="0" hangingPunct="1">
      <a:defRPr kern="1200">
        <a:solidFill>
          <a:schemeClr val="tx1"/>
        </a:solidFill>
        <a:latin typeface="Trebuchet MS" pitchFamily="34" charset="0"/>
        <a:ea typeface="MS PGothic"/>
        <a:cs typeface="Arial" charset="0"/>
      </a:defRPr>
    </a:lvl6pPr>
    <a:lvl7pPr marL="2743200" algn="l" defTabSz="914400" rtl="0" eaLnBrk="1" latinLnBrk="0" hangingPunct="1">
      <a:defRPr kern="1200">
        <a:solidFill>
          <a:schemeClr val="tx1"/>
        </a:solidFill>
        <a:latin typeface="Trebuchet MS" pitchFamily="34" charset="0"/>
        <a:ea typeface="MS PGothic"/>
        <a:cs typeface="Arial" charset="0"/>
      </a:defRPr>
    </a:lvl7pPr>
    <a:lvl8pPr marL="3200400" algn="l" defTabSz="914400" rtl="0" eaLnBrk="1" latinLnBrk="0" hangingPunct="1">
      <a:defRPr kern="1200">
        <a:solidFill>
          <a:schemeClr val="tx1"/>
        </a:solidFill>
        <a:latin typeface="Trebuchet MS" pitchFamily="34" charset="0"/>
        <a:ea typeface="MS PGothic"/>
        <a:cs typeface="Arial" charset="0"/>
      </a:defRPr>
    </a:lvl8pPr>
    <a:lvl9pPr marL="3657600" algn="l" defTabSz="914400" rtl="0" eaLnBrk="1" latinLnBrk="0" hangingPunct="1">
      <a:defRPr kern="1200">
        <a:solidFill>
          <a:schemeClr val="tx1"/>
        </a:solidFill>
        <a:latin typeface="Trebuchet MS" pitchFamily="34" charset="0"/>
        <a:ea typeface="MS PGothic"/>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679" autoAdjust="0"/>
  </p:normalViewPr>
  <p:slideViewPr>
    <p:cSldViewPr>
      <p:cViewPr>
        <p:scale>
          <a:sx n="66" d="100"/>
          <a:sy n="66" d="100"/>
        </p:scale>
        <p:origin x="-636" y="-90"/>
      </p:cViewPr>
      <p:guideLst>
        <p:guide orient="horz" pos="2160"/>
        <p:guide pos="2880"/>
      </p:guideLst>
    </p:cSldViewPr>
  </p:slideViewPr>
  <p:notesTextViewPr>
    <p:cViewPr>
      <p:scale>
        <a:sx n="114" d="100"/>
        <a:sy n="114"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S PGothic"/>
              </a:defRPr>
            </a:lvl1pPr>
          </a:lstStyle>
          <a:p>
            <a:endParaRPr lang="en-US"/>
          </a:p>
        </p:txBody>
      </p:sp>
      <p:sp>
        <p:nvSpPr>
          <p:cNvPr id="604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S PGothic"/>
              </a:defRPr>
            </a:lvl1pPr>
          </a:lstStyle>
          <a:p>
            <a:fld id="{C34AE219-B857-4FA7-916D-AFB001FD8C2B}" type="datetimeFigureOut">
              <a:rPr lang="en-US"/>
              <a:pPr/>
              <a:t>4/12/2011</a:t>
            </a:fld>
            <a:endParaRPr lang="en-US"/>
          </a:p>
        </p:txBody>
      </p:sp>
      <p:sp>
        <p:nvSpPr>
          <p:cNvPr id="604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S PGothic"/>
              </a:defRPr>
            </a:lvl1pPr>
          </a:lstStyle>
          <a:p>
            <a:endParaRPr lang="en-US"/>
          </a:p>
        </p:txBody>
      </p:sp>
      <p:sp>
        <p:nvSpPr>
          <p:cNvPr id="604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S PGothic"/>
              </a:defRPr>
            </a:lvl1pPr>
          </a:lstStyle>
          <a:p>
            <a:fld id="{ACB12F05-E257-467D-90B6-F1B424412A5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ea typeface="MS PGothic" pitchFamily="34" charset="-128"/>
                <a:cs typeface="+mn-cs"/>
              </a:defRPr>
            </a:lvl1pPr>
          </a:lstStyle>
          <a:p>
            <a:pPr>
              <a:defRPr/>
            </a:pPr>
            <a:fld id="{577453FF-43E4-4358-8C57-125D62C360F9}" type="datetimeFigureOut">
              <a:rPr lang="en-US"/>
              <a:pPr>
                <a:defRPr/>
              </a:pPr>
              <a:t>4/12/2011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ea typeface="MS PGothic" pitchFamily="34" charset="-128"/>
                <a:cs typeface="+mn-cs"/>
              </a:defRPr>
            </a:lvl1pPr>
          </a:lstStyle>
          <a:p>
            <a:pPr>
              <a:defRPr/>
            </a:pPr>
            <a:fld id="{4372A73D-3F29-4402-AD0C-5472A394B9F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smtClean="0">
                <a:ea typeface="MS PGothic"/>
              </a:rPr>
              <a:t>Medical Hx: </a:t>
            </a:r>
            <a:r>
              <a:rPr lang="en-US" smtClean="0">
                <a:ea typeface="MS PGothic"/>
              </a:rPr>
              <a:t>Sleep apnea, CVA in 2009 causing mild memory loss, currently suffers from heart disease w/his heart functioning at 40%, osteoporosis, blind in his rt. eye and caterax in the left due to uncontrolled diabetes, high fall risk and hypertension. </a:t>
            </a:r>
          </a:p>
          <a:p>
            <a:pPr eaLnBrk="1" hangingPunct="1">
              <a:spcBef>
                <a:spcPct val="0"/>
              </a:spcBef>
            </a:pPr>
            <a:endParaRPr lang="en-US" b="1" u="sng" smtClean="0">
              <a:ea typeface="MS PGothic"/>
            </a:endParaRPr>
          </a:p>
          <a:p>
            <a:pPr eaLnBrk="1" hangingPunct="1">
              <a:spcBef>
                <a:spcPct val="0"/>
              </a:spcBef>
            </a:pPr>
            <a:r>
              <a:rPr lang="en-US" b="1" u="sng" smtClean="0">
                <a:ea typeface="MS PGothic"/>
              </a:rPr>
              <a:t>Diet Hx:</a:t>
            </a:r>
            <a:r>
              <a:rPr lang="en-US" smtClean="0">
                <a:ea typeface="MS PGothic"/>
              </a:rPr>
              <a:t> reveals varied intake with some snacks that are high in simple CHO. Currently receives MOW 3 times/week. Wife reported family issues of encouraging intake at restaurants as well that Jacob frequently forgets he has eaten and asks for additional food. </a:t>
            </a:r>
          </a:p>
          <a:p>
            <a:pPr eaLnBrk="1" hangingPunct="1">
              <a:spcBef>
                <a:spcPct val="0"/>
              </a:spcBef>
            </a:pPr>
            <a:endParaRPr lang="en-US" b="1" u="sng" smtClean="0">
              <a:ea typeface="MS PGothic"/>
            </a:endParaRPr>
          </a:p>
          <a:p>
            <a:pPr eaLnBrk="1" hangingPunct="1">
              <a:spcBef>
                <a:spcPct val="0"/>
              </a:spcBef>
            </a:pPr>
            <a:r>
              <a:rPr lang="en-US" b="1" u="sng" smtClean="0">
                <a:ea typeface="MS PGothic"/>
              </a:rPr>
              <a:t>Current Health Status: </a:t>
            </a:r>
            <a:r>
              <a:rPr lang="en-US" smtClean="0">
                <a:ea typeface="MS PGothic"/>
              </a:rPr>
              <a:t>wt. gain due to forgetting that he has eaten and family giving him whatever he asks for. </a:t>
            </a:r>
          </a:p>
          <a:p>
            <a:pPr eaLnBrk="1" hangingPunct="1">
              <a:spcBef>
                <a:spcPct val="0"/>
              </a:spcBef>
            </a:pPr>
            <a:r>
              <a:rPr lang="en-US" smtClean="0">
                <a:ea typeface="MS PGothic"/>
              </a:rPr>
              <a:t>Learning Experience: Simplifying questions and explanations, asking the same question in different ways, not only concerned about his diet but over all well being… bumps in floor. </a:t>
            </a:r>
            <a:endParaRPr lang="en-US" b="1" u="sng" smtClean="0">
              <a:ea typeface="MS PGothic"/>
            </a:endParaRPr>
          </a:p>
        </p:txBody>
      </p:sp>
      <p:sp>
        <p:nvSpPr>
          <p:cNvPr id="33795" name="Slide Number Placeholder 3"/>
          <p:cNvSpPr>
            <a:spLocks noGrp="1"/>
          </p:cNvSpPr>
          <p:nvPr>
            <p:ph type="sldNum" sz="quarter" idx="5"/>
          </p:nvPr>
        </p:nvSpPr>
        <p:spPr bwMode="auto">
          <a:noFill/>
          <a:ln>
            <a:miter lim="800000"/>
            <a:headEnd/>
            <a:tailEnd/>
          </a:ln>
        </p:spPr>
        <p:txBody>
          <a:bodyPr/>
          <a:lstStyle/>
          <a:p>
            <a:fld id="{F6D04F44-C798-475C-9F26-26D7F0E89064}" type="slidenum">
              <a:rPr lang="en-US" smtClean="0">
                <a:ea typeface="MS PGothic"/>
                <a:cs typeface="MS PGothic"/>
              </a:rPr>
              <a:pPr/>
              <a:t>19</a:t>
            </a:fld>
            <a:endParaRPr lang="en-US" smtClean="0">
              <a:ea typeface="MS PGothic"/>
              <a:cs typeface="MS PGothic"/>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smtClean="0">
                <a:ea typeface="MS PGothic"/>
              </a:rPr>
              <a:t>Medical Hx: </a:t>
            </a:r>
            <a:r>
              <a:rPr lang="en-US" smtClean="0">
                <a:ea typeface="MS PGothic"/>
              </a:rPr>
              <a:t>arthritis, depression, dementia, hypertension, osteoporosis, has 6 diabetes risk factors, obese</a:t>
            </a:r>
          </a:p>
          <a:p>
            <a:pPr eaLnBrk="1" hangingPunct="1">
              <a:spcBef>
                <a:spcPct val="0"/>
              </a:spcBef>
            </a:pPr>
            <a:endParaRPr lang="en-US" b="1" u="sng" smtClean="0">
              <a:ea typeface="MS PGothic"/>
            </a:endParaRPr>
          </a:p>
          <a:p>
            <a:pPr eaLnBrk="1" hangingPunct="1">
              <a:spcBef>
                <a:spcPct val="0"/>
              </a:spcBef>
            </a:pPr>
            <a:r>
              <a:rPr lang="en-US" b="1" u="sng" smtClean="0">
                <a:ea typeface="MS PGothic"/>
              </a:rPr>
              <a:t>Diet Hx: </a:t>
            </a:r>
            <a:r>
              <a:rPr lang="en-US" smtClean="0">
                <a:ea typeface="MS PGothic"/>
              </a:rPr>
              <a:t>diet is high in CHO, with small amounts of fruits and vegetables, currently receives MOW 3 times/week, eats similar to diet to caretaker &gt;&gt; no encouragement to follow diabetic diet.</a:t>
            </a:r>
          </a:p>
          <a:p>
            <a:pPr eaLnBrk="1" hangingPunct="1">
              <a:spcBef>
                <a:spcPct val="0"/>
              </a:spcBef>
            </a:pPr>
            <a:endParaRPr lang="en-US" b="1" u="sng" smtClean="0">
              <a:ea typeface="MS PGothic"/>
            </a:endParaRPr>
          </a:p>
          <a:p>
            <a:pPr eaLnBrk="1" hangingPunct="1">
              <a:spcBef>
                <a:spcPct val="0"/>
              </a:spcBef>
            </a:pPr>
            <a:r>
              <a:rPr lang="en-US" b="1" u="sng" smtClean="0">
                <a:ea typeface="MS PGothic"/>
              </a:rPr>
              <a:t>Current Health status: </a:t>
            </a:r>
            <a:r>
              <a:rPr lang="en-US" smtClean="0">
                <a:ea typeface="MS PGothic"/>
              </a:rPr>
              <a:t>constipation and takes Myrlax to relive symptoms, diet has improved slightly and has been compliant with education provided</a:t>
            </a:r>
          </a:p>
          <a:p>
            <a:pPr eaLnBrk="1" hangingPunct="1">
              <a:spcBef>
                <a:spcPct val="0"/>
              </a:spcBef>
            </a:pPr>
            <a:endParaRPr lang="en-US" b="1" u="sng" smtClean="0">
              <a:ea typeface="MS PGothic"/>
            </a:endParaRPr>
          </a:p>
          <a:p>
            <a:pPr eaLnBrk="1" hangingPunct="1">
              <a:spcBef>
                <a:spcPct val="0"/>
              </a:spcBef>
            </a:pPr>
            <a:r>
              <a:rPr lang="en-US" b="1" u="sng" smtClean="0">
                <a:ea typeface="MS PGothic"/>
              </a:rPr>
              <a:t>Learning experiences: </a:t>
            </a:r>
            <a:r>
              <a:rPr lang="en-US" smtClean="0">
                <a:ea typeface="MS PGothic"/>
              </a:rPr>
              <a:t>even in older aged people are still interested in improving their health. </a:t>
            </a:r>
          </a:p>
        </p:txBody>
      </p:sp>
      <p:sp>
        <p:nvSpPr>
          <p:cNvPr id="35843" name="Slide Number Placeholder 3"/>
          <p:cNvSpPr>
            <a:spLocks noGrp="1"/>
          </p:cNvSpPr>
          <p:nvPr>
            <p:ph type="sldNum" sz="quarter" idx="5"/>
          </p:nvPr>
        </p:nvSpPr>
        <p:spPr bwMode="auto">
          <a:noFill/>
          <a:ln>
            <a:miter lim="800000"/>
            <a:headEnd/>
            <a:tailEnd/>
          </a:ln>
        </p:spPr>
        <p:txBody>
          <a:bodyPr/>
          <a:lstStyle/>
          <a:p>
            <a:fld id="{00462B70-6518-4A4E-9DAD-9459B94D3E13}" type="slidenum">
              <a:rPr lang="en-US" smtClean="0">
                <a:ea typeface="MS PGothic"/>
                <a:cs typeface="MS PGothic"/>
              </a:rPr>
              <a:pPr/>
              <a:t>20</a:t>
            </a:fld>
            <a:endParaRPr lang="en-US" smtClean="0">
              <a:ea typeface="MS PGothic"/>
              <a:cs typeface="MS PGothic"/>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MS PGothic"/>
              </a:rPr>
              <a:t>General overview presentation on Diabetes</a:t>
            </a:r>
          </a:p>
          <a:p>
            <a:pPr eaLnBrk="1" hangingPunct="1">
              <a:spcBef>
                <a:spcPct val="0"/>
              </a:spcBef>
            </a:pPr>
            <a:r>
              <a:rPr lang="en-US" smtClean="0">
                <a:ea typeface="MS PGothic"/>
              </a:rPr>
              <a:t>	- definition of diabetes, different types of diabetes</a:t>
            </a:r>
          </a:p>
          <a:p>
            <a:pPr eaLnBrk="1" hangingPunct="1">
              <a:spcBef>
                <a:spcPct val="0"/>
              </a:spcBef>
            </a:pPr>
            <a:r>
              <a:rPr lang="en-US" smtClean="0">
                <a:ea typeface="MS PGothic"/>
              </a:rPr>
              <a:t>	- relation with insulin and glucagon</a:t>
            </a:r>
          </a:p>
          <a:p>
            <a:pPr eaLnBrk="1" hangingPunct="1">
              <a:spcBef>
                <a:spcPct val="0"/>
              </a:spcBef>
            </a:pPr>
            <a:r>
              <a:rPr lang="en-US" smtClean="0">
                <a:ea typeface="MS PGothic"/>
              </a:rPr>
              <a:t>	- foods that help to bring blood sugar back up (juice or regular soda b/c stomach doesn</a:t>
            </a:r>
            <a:r>
              <a:rPr lang="en-US" altLang="en-US" smtClean="0">
                <a:ea typeface="MS PGothic"/>
              </a:rPr>
              <a:t>’</a:t>
            </a:r>
            <a:r>
              <a:rPr lang="en-US" smtClean="0">
                <a:ea typeface="MS PGothic"/>
              </a:rPr>
              <a:t>t have to break it down)</a:t>
            </a:r>
          </a:p>
          <a:p>
            <a:pPr eaLnBrk="1" hangingPunct="1">
              <a:spcBef>
                <a:spcPct val="0"/>
              </a:spcBef>
            </a:pPr>
            <a:r>
              <a:rPr lang="en-US" smtClean="0">
                <a:ea typeface="MS PGothic"/>
              </a:rPr>
              <a:t>	- how to perform a calorie count</a:t>
            </a:r>
          </a:p>
          <a:p>
            <a:pPr eaLnBrk="1" hangingPunct="1">
              <a:spcBef>
                <a:spcPct val="0"/>
              </a:spcBef>
            </a:pPr>
            <a:r>
              <a:rPr lang="en-US" smtClean="0">
                <a:ea typeface="MS PGothic"/>
              </a:rPr>
              <a:t>	- review of handouts available for the clients</a:t>
            </a:r>
          </a:p>
          <a:p>
            <a:pPr eaLnBrk="1" hangingPunct="1">
              <a:spcBef>
                <a:spcPct val="0"/>
              </a:spcBef>
            </a:pPr>
            <a:r>
              <a:rPr lang="en-US" smtClean="0">
                <a:ea typeface="MS PGothic"/>
              </a:rPr>
              <a:t>Practice in creating a diabetic meal plan and calorie counting</a:t>
            </a:r>
          </a:p>
          <a:p>
            <a:pPr eaLnBrk="1" hangingPunct="1">
              <a:spcBef>
                <a:spcPct val="0"/>
              </a:spcBef>
            </a:pPr>
            <a:r>
              <a:rPr lang="en-US" smtClean="0">
                <a:ea typeface="MS PGothic"/>
              </a:rPr>
              <a:t>Counseling techniques for phone counseling</a:t>
            </a:r>
          </a:p>
          <a:p>
            <a:pPr eaLnBrk="1" hangingPunct="1">
              <a:spcBef>
                <a:spcPct val="0"/>
              </a:spcBef>
            </a:pPr>
            <a:r>
              <a:rPr lang="en-US" smtClean="0">
                <a:ea typeface="MS PGothic"/>
              </a:rPr>
              <a:t>	- practice mock counseling with peers</a:t>
            </a:r>
          </a:p>
          <a:p>
            <a:pPr eaLnBrk="1" hangingPunct="1">
              <a:spcBef>
                <a:spcPct val="0"/>
              </a:spcBef>
            </a:pPr>
            <a:r>
              <a:rPr lang="en-US" smtClean="0">
                <a:ea typeface="MS PGothic"/>
              </a:rPr>
              <a:t>	- talk with shawnie and other HAIL staff about techniques they use during interviews</a:t>
            </a:r>
          </a:p>
          <a:p>
            <a:pPr eaLnBrk="1" hangingPunct="1">
              <a:spcBef>
                <a:spcPct val="0"/>
              </a:spcBef>
            </a:pPr>
            <a:r>
              <a:rPr lang="en-US" smtClean="0">
                <a:ea typeface="MS PGothic"/>
              </a:rPr>
              <a:t>Reading material on different medical conditions and the nutrition relation</a:t>
            </a:r>
          </a:p>
          <a:p>
            <a:pPr eaLnBrk="1" hangingPunct="1">
              <a:spcBef>
                <a:spcPct val="0"/>
              </a:spcBef>
            </a:pPr>
            <a:r>
              <a:rPr lang="en-US" smtClean="0">
                <a:ea typeface="MS PGothic"/>
              </a:rPr>
              <a:t>Research to familiarized ourselves with disease clients may be dealing with</a:t>
            </a:r>
          </a:p>
          <a:p>
            <a:pPr eaLnBrk="1" hangingPunct="1">
              <a:spcBef>
                <a:spcPct val="0"/>
              </a:spcBef>
            </a:pPr>
            <a:r>
              <a:rPr lang="en-US" smtClean="0">
                <a:ea typeface="MS PGothic"/>
              </a:rPr>
              <a:t>	- provided some information to help with educating the client.</a:t>
            </a:r>
          </a:p>
          <a:p>
            <a:pPr eaLnBrk="1" hangingPunct="1">
              <a:spcBef>
                <a:spcPct val="0"/>
              </a:spcBef>
            </a:pPr>
            <a:endParaRPr lang="en-US" smtClean="0">
              <a:ea typeface="MS PGothic"/>
            </a:endParaRPr>
          </a:p>
          <a:p>
            <a:pPr eaLnBrk="1" hangingPunct="1">
              <a:spcBef>
                <a:spcPct val="0"/>
              </a:spcBef>
            </a:pPr>
            <a:endParaRPr lang="en-US" smtClean="0">
              <a:ea typeface="MS PGothic"/>
            </a:endParaRPr>
          </a:p>
        </p:txBody>
      </p:sp>
      <p:sp>
        <p:nvSpPr>
          <p:cNvPr id="37891" name="Slide Number Placeholder 3"/>
          <p:cNvSpPr>
            <a:spLocks noGrp="1"/>
          </p:cNvSpPr>
          <p:nvPr>
            <p:ph type="sldNum" sz="quarter" idx="5"/>
          </p:nvPr>
        </p:nvSpPr>
        <p:spPr bwMode="auto">
          <a:noFill/>
          <a:ln>
            <a:miter lim="800000"/>
            <a:headEnd/>
            <a:tailEnd/>
          </a:ln>
        </p:spPr>
        <p:txBody>
          <a:bodyPr/>
          <a:lstStyle/>
          <a:p>
            <a:fld id="{99D7BA7C-7B25-424D-81A4-015564AB7041}" type="slidenum">
              <a:rPr lang="en-US" smtClean="0">
                <a:ea typeface="MS PGothic"/>
                <a:cs typeface="MS PGothic"/>
              </a:rPr>
              <a:pPr/>
              <a:t>21</a:t>
            </a:fld>
            <a:endParaRPr lang="en-US" smtClean="0">
              <a:ea typeface="MS PGothic"/>
              <a:cs typeface="MS PGothic"/>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MS PGothic"/>
            </a:endParaRPr>
          </a:p>
          <a:p>
            <a:pPr eaLnBrk="1" hangingPunct="1">
              <a:spcBef>
                <a:spcPct val="0"/>
              </a:spcBef>
            </a:pPr>
            <a:r>
              <a:rPr lang="en-US" smtClean="0">
                <a:ea typeface="MS PGothic"/>
              </a:rPr>
              <a:t>Intro, review, rd edu, question, additional comments, thank you, reminder of sending a packet </a:t>
            </a:r>
          </a:p>
          <a:p>
            <a:pPr eaLnBrk="1" hangingPunct="1">
              <a:spcBef>
                <a:spcPct val="0"/>
              </a:spcBef>
            </a:pPr>
            <a:r>
              <a:rPr lang="en-US" smtClean="0">
                <a:ea typeface="MS PGothic"/>
              </a:rPr>
              <a:t>	additional comments: topics to cover research to do things to expnad on.</a:t>
            </a:r>
          </a:p>
        </p:txBody>
      </p:sp>
      <p:sp>
        <p:nvSpPr>
          <p:cNvPr id="39939" name="Slide Number Placeholder 3"/>
          <p:cNvSpPr>
            <a:spLocks noGrp="1"/>
          </p:cNvSpPr>
          <p:nvPr>
            <p:ph type="sldNum" sz="quarter" idx="5"/>
          </p:nvPr>
        </p:nvSpPr>
        <p:spPr bwMode="auto">
          <a:noFill/>
          <a:ln>
            <a:miter lim="800000"/>
            <a:headEnd/>
            <a:tailEnd/>
          </a:ln>
        </p:spPr>
        <p:txBody>
          <a:bodyPr/>
          <a:lstStyle/>
          <a:p>
            <a:fld id="{3C9CB3ED-7E58-408E-9500-72BE37155025}" type="slidenum">
              <a:rPr lang="en-US" smtClean="0">
                <a:ea typeface="MS PGothic"/>
                <a:cs typeface="MS PGothic"/>
              </a:rPr>
              <a:pPr/>
              <a:t>22</a:t>
            </a:fld>
            <a:endParaRPr lang="en-US" smtClean="0">
              <a:ea typeface="MS PGothic"/>
              <a:cs typeface="MS PGothic"/>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ea typeface="MS PGothic"/>
            </a:endParaRPr>
          </a:p>
        </p:txBody>
      </p:sp>
      <p:sp>
        <p:nvSpPr>
          <p:cNvPr id="45059" name="Slide Number Placeholder 3"/>
          <p:cNvSpPr>
            <a:spLocks noGrp="1"/>
          </p:cNvSpPr>
          <p:nvPr>
            <p:ph type="sldNum" sz="quarter" idx="5"/>
          </p:nvPr>
        </p:nvSpPr>
        <p:spPr bwMode="auto">
          <a:noFill/>
          <a:ln>
            <a:miter lim="800000"/>
            <a:headEnd/>
            <a:tailEnd/>
          </a:ln>
        </p:spPr>
        <p:txBody>
          <a:bodyPr/>
          <a:lstStyle/>
          <a:p>
            <a:fld id="{E3FDAA65-757F-4333-89AD-F01A712EFB33}" type="slidenum">
              <a:rPr lang="en-US" smtClean="0">
                <a:ea typeface="MS PGothic"/>
                <a:cs typeface="MS PGothic"/>
              </a:rPr>
              <a:pPr/>
              <a:t>26</a:t>
            </a:fld>
            <a:endParaRPr lang="en-US" smtClean="0">
              <a:ea typeface="MS PGothic"/>
              <a:cs typeface="MS PGothic"/>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endParaRPr lang="en-US" smtClean="0">
              <a:ea typeface="MS PGothic"/>
            </a:endParaRPr>
          </a:p>
          <a:p>
            <a:pPr eaLnBrk="1" hangingPunct="1">
              <a:spcBef>
                <a:spcPct val="0"/>
              </a:spcBef>
            </a:pPr>
            <a:endParaRPr lang="en-US" smtClean="0">
              <a:ea typeface="MS PGothic"/>
            </a:endParaRPr>
          </a:p>
          <a:p>
            <a:pPr eaLnBrk="1" hangingPunct="1">
              <a:spcBef>
                <a:spcPct val="0"/>
              </a:spcBef>
            </a:pPr>
            <a:endParaRPr lang="en-US" smtClean="0">
              <a:ea typeface="MS PGothic"/>
            </a:endParaRPr>
          </a:p>
        </p:txBody>
      </p:sp>
      <p:sp>
        <p:nvSpPr>
          <p:cNvPr id="47107" name="Slide Number Placeholder 3"/>
          <p:cNvSpPr>
            <a:spLocks noGrp="1"/>
          </p:cNvSpPr>
          <p:nvPr>
            <p:ph type="sldNum" sz="quarter" idx="5"/>
          </p:nvPr>
        </p:nvSpPr>
        <p:spPr bwMode="auto">
          <a:noFill/>
          <a:ln>
            <a:miter lim="800000"/>
            <a:headEnd/>
            <a:tailEnd/>
          </a:ln>
        </p:spPr>
        <p:txBody>
          <a:bodyPr/>
          <a:lstStyle/>
          <a:p>
            <a:fld id="{E51BE323-D6E7-4542-9D8A-5B921DCF3831}" type="slidenum">
              <a:rPr lang="en-US" smtClean="0">
                <a:ea typeface="MS PGothic"/>
                <a:cs typeface="MS PGothic"/>
              </a:rPr>
              <a:pPr/>
              <a:t>27</a:t>
            </a:fld>
            <a:endParaRPr lang="en-US" smtClean="0">
              <a:ea typeface="MS PGothic"/>
              <a:cs typeface="MS PGothic"/>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ea typeface="MS PGothic"/>
              </a:rPr>
              <a:t>-Most clients were receptive and seemed to take part in the lesson once you have successfully engaged them. </a:t>
            </a:r>
          </a:p>
          <a:p>
            <a:pPr eaLnBrk="1" hangingPunct="1">
              <a:spcBef>
                <a:spcPct val="0"/>
              </a:spcBef>
            </a:pPr>
            <a:r>
              <a:rPr lang="en-US" smtClean="0">
                <a:ea typeface="MS PGothic"/>
              </a:rPr>
              <a:t>-Clients were very happy about receiving information handouts that related to the lesson</a:t>
            </a:r>
          </a:p>
          <a:p>
            <a:pPr eaLnBrk="1" hangingPunct="1">
              <a:spcBef>
                <a:spcPct val="0"/>
              </a:spcBef>
            </a:pPr>
            <a:r>
              <a:rPr lang="en-US" smtClean="0">
                <a:ea typeface="MS PGothic"/>
              </a:rPr>
              <a:t>-As the semester progressed, we the students gained  more experience on how to handle questions and how to engage the client by using better techniques to present the lesson. Along with this, we received better feedback from the client. You can tell that many were interested in their improving their health. </a:t>
            </a:r>
          </a:p>
          <a:p>
            <a:pPr eaLnBrk="1" hangingPunct="1">
              <a:spcBef>
                <a:spcPct val="0"/>
              </a:spcBef>
              <a:buFontTx/>
              <a:buChar char="-"/>
            </a:pPr>
            <a:r>
              <a:rPr lang="en-US" smtClean="0">
                <a:ea typeface="MS PGothic"/>
              </a:rPr>
              <a:t>As the clients were becoming more informed about their nutritional status, they became more interested in learning more.</a:t>
            </a:r>
          </a:p>
          <a:p>
            <a:pPr eaLnBrk="1" hangingPunct="1">
              <a:spcBef>
                <a:spcPct val="0"/>
              </a:spcBef>
              <a:buFontTx/>
              <a:buChar char="-"/>
            </a:pPr>
            <a:endParaRPr lang="en-US" smtClean="0">
              <a:ea typeface="MS PGothic"/>
            </a:endParaRPr>
          </a:p>
          <a:p>
            <a:pPr eaLnBrk="1" hangingPunct="1">
              <a:spcBef>
                <a:spcPct val="0"/>
              </a:spcBef>
              <a:buFontTx/>
              <a:buChar char="-"/>
            </a:pPr>
            <a:r>
              <a:rPr lang="en-US" smtClean="0">
                <a:ea typeface="MS PGothic"/>
              </a:rPr>
              <a:t>As for us the student, the was a great learning experience and wonderful way to reach out to the community</a:t>
            </a:r>
          </a:p>
          <a:p>
            <a:pPr eaLnBrk="1" hangingPunct="1">
              <a:spcBef>
                <a:spcPct val="0"/>
              </a:spcBef>
              <a:buFontTx/>
              <a:buChar char="-"/>
            </a:pPr>
            <a:endParaRPr lang="en-US" smtClean="0">
              <a:ea typeface="MS PGothic"/>
            </a:endParaRPr>
          </a:p>
          <a:p>
            <a:pPr eaLnBrk="1" hangingPunct="1">
              <a:spcBef>
                <a:spcPct val="0"/>
              </a:spcBef>
            </a:pPr>
            <a:endParaRPr lang="en-US" smtClean="0">
              <a:ea typeface="MS PGothic"/>
            </a:endParaRPr>
          </a:p>
          <a:p>
            <a:pPr eaLnBrk="1" hangingPunct="1">
              <a:spcBef>
                <a:spcPct val="0"/>
              </a:spcBef>
            </a:pPr>
            <a:endParaRPr lang="en-US" smtClean="0">
              <a:ea typeface="MS PGothic"/>
            </a:endParaRPr>
          </a:p>
        </p:txBody>
      </p:sp>
      <p:sp>
        <p:nvSpPr>
          <p:cNvPr id="49155" name="Slide Number Placeholder 3"/>
          <p:cNvSpPr>
            <a:spLocks noGrp="1"/>
          </p:cNvSpPr>
          <p:nvPr>
            <p:ph type="sldNum" sz="quarter" idx="5"/>
          </p:nvPr>
        </p:nvSpPr>
        <p:spPr bwMode="auto">
          <a:noFill/>
          <a:ln>
            <a:miter lim="800000"/>
            <a:headEnd/>
            <a:tailEnd/>
          </a:ln>
        </p:spPr>
        <p:txBody>
          <a:bodyPr/>
          <a:lstStyle/>
          <a:p>
            <a:fld id="{D684732B-5EAC-4D4E-91D4-13E8E8209764}" type="slidenum">
              <a:rPr lang="en-US" smtClean="0">
                <a:ea typeface="MS PGothic"/>
                <a:cs typeface="MS PGothic"/>
              </a:rPr>
              <a:pPr/>
              <a:t>28</a:t>
            </a:fld>
            <a:endParaRPr lang="en-US" smtClean="0">
              <a:ea typeface="MS PGothic"/>
              <a:cs typeface="MS PGothic"/>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ea typeface="+mn-ea"/>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a:solidFill>
                  <a:srgbClr val="FFFFFF"/>
                </a:solidFill>
              </a:defRPr>
            </a:lvl1pPr>
          </a:lstStyle>
          <a:p>
            <a:pPr>
              <a:defRPr/>
            </a:pPr>
            <a:fld id="{856E7E44-1CC7-4220-BEAF-ECF599D9D1D4}" type="datetimeFigureOut">
              <a:rPr lang="en-US"/>
              <a:pPr>
                <a:defRPr/>
              </a:pPr>
              <a:t>4/12/2011</a:t>
            </a:fld>
            <a:endParaRPr lang="en-US"/>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BB03201A-6560-411C-BF78-0D4A682B502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EAC4EE6E-ABAF-4A4C-8611-F6AFFA2DEA64}" type="datetimeFigureOut">
              <a:rPr lang="en-US"/>
              <a:pPr>
                <a:defRPr/>
              </a:pPr>
              <a:t>4/12/2011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2F7FBE57-2BE6-412F-AC47-B3F7CD98D0A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pPr>
              <a:defRPr/>
            </a:pPr>
            <a:fld id="{AAFB44AD-35F7-4093-BDFF-0606F297A072}" type="datetimeFigureOut">
              <a:rPr lang="en-US"/>
              <a:pPr>
                <a:defRPr/>
              </a:pPr>
              <a:t>4/12/2011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pPr>
              <a:defRPr/>
            </a:pPr>
            <a:fld id="{EB1204AB-4A0F-4F1F-8D52-CB3A2B53B6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75BA56A-5DC5-4575-A1AB-F704B3591426}" type="datetimeFigureOut">
              <a:rPr lang="en-US"/>
              <a:pPr>
                <a:defRPr/>
              </a:pPr>
              <a:t>4/12/2011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pPr>
              <a:defRPr/>
            </a:pPr>
            <a:fld id="{333AFF12-6BBB-4C26-940C-69FC6CAF92E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lvl1pPr>
          </a:lstStyle>
          <a:p>
            <a:pPr>
              <a:defRPr/>
            </a:pPr>
            <a:fld id="{FB663C7D-6592-44B3-AAD4-E65BF968B78F}" type="datetimeFigureOut">
              <a:rPr lang="en-US"/>
              <a:pPr>
                <a:defRPr/>
              </a:pPr>
              <a:t>4/12/2011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pPr>
              <a:defRPr/>
            </a:pPr>
            <a:fld id="{D2BB0A21-E753-4FE3-AA2D-EC862C0EA4B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58AC8937-91AF-40D0-919E-88ED0C56EEA2}" type="datetimeFigureOut">
              <a:rPr lang="en-US"/>
              <a:pPr>
                <a:defRPr/>
              </a:pPr>
              <a:t>4/12/2011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C0BD431F-142E-4B52-9D03-5C79DC133E9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628C7D0D-297E-4219-899B-4ED59929CC96}" type="datetimeFigureOut">
              <a:rPr lang="en-US"/>
              <a:pPr>
                <a:defRPr/>
              </a:pPr>
              <a:t>4/12/2011</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BACC948D-2F50-42B6-84C0-561B0BBC05D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94BAAA1-8904-40F9-9CE5-28BA604BB104}" type="datetimeFigureOut">
              <a:rPr lang="en-US"/>
              <a:pPr>
                <a:defRPr/>
              </a:pPr>
              <a:t>4/12/2011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pPr>
              <a:defRPr/>
            </a:pPr>
            <a:fld id="{CAE3357A-9047-4DA5-92C8-F145542E6BC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DFFB24F-C3B4-4E23-A524-115B4EF3E165}" type="datetimeFigureOut">
              <a:rPr lang="en-US"/>
              <a:pPr>
                <a:defRPr/>
              </a:pPr>
              <a:t>4/12/2011</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pPr>
              <a:defRPr/>
            </a:pPr>
            <a:fld id="{44FA8F50-5330-497B-9DF6-065FDACDE81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7E8A7D6D-6876-4D43-9CF9-665037A9BF5B}" type="datetimeFigureOut">
              <a:rPr lang="en-US"/>
              <a:pPr>
                <a:defRPr/>
              </a:pPr>
              <a:t>4/12/2011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pPr>
              <a:defRPr/>
            </a:pPr>
            <a:fld id="{F99D1A0D-DDDF-4F75-BE81-9E43415C5BE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a:spLocks noChangeArrowheads="1"/>
          </p:cNvSpPr>
          <p:nvPr/>
        </p:nvSpPr>
        <p:spPr bwMode="auto">
          <a:xfrm rot="21240000">
            <a:off x="598488" y="1004888"/>
            <a:ext cx="4319587" cy="4311650"/>
          </a:xfrm>
          <a:prstGeom prst="rect">
            <a:avLst/>
          </a:prstGeom>
          <a:solidFill>
            <a:srgbClr val="FAFAFA"/>
          </a:solidFill>
          <a:ln w="1270" cap="rnd">
            <a:solidFill>
              <a:srgbClr val="EAEAEA"/>
            </a:solidFill>
            <a:miter lim="800000"/>
            <a:headEnd/>
            <a:tailEnd/>
          </a:ln>
          <a:effectLst>
            <a:outerShdw dist="12700" dir="5400000" algn="t" rotWithShape="0">
              <a:srgbClr val="808080">
                <a:alpha val="39999"/>
              </a:srgbClr>
            </a:outerShdw>
          </a:effectLst>
        </p:spPr>
        <p:txBody>
          <a:bodyPr anchor="ctr"/>
          <a:lstStyle>
            <a:extLst/>
          </a:lstStyle>
          <a:p>
            <a:pPr algn="ctr" fontAlgn="auto">
              <a:spcBef>
                <a:spcPts val="0"/>
              </a:spcBef>
              <a:spcAft>
                <a:spcPts val="0"/>
              </a:spcAft>
              <a:defRPr/>
            </a:pPr>
            <a:endParaRPr lang="en-US">
              <a:solidFill>
                <a:schemeClr val="lt1"/>
              </a:solidFill>
              <a:latin typeface="+mn-lt"/>
              <a:ea typeface="+mn-ea"/>
              <a:cs typeface="+mn-cs"/>
            </a:endParaRPr>
          </a:p>
        </p:txBody>
      </p:sp>
      <p:sp>
        <p:nvSpPr>
          <p:cNvPr id="6" name="Rectangle 5"/>
          <p:cNvSpPr>
            <a:spLocks noChangeArrowheads="1"/>
          </p:cNvSpPr>
          <p:nvPr/>
        </p:nvSpPr>
        <p:spPr bwMode="auto">
          <a:xfrm rot="21420000">
            <a:off x="596900" y="998538"/>
            <a:ext cx="4319588" cy="4313237"/>
          </a:xfrm>
          <a:prstGeom prst="rect">
            <a:avLst/>
          </a:prstGeom>
          <a:solidFill>
            <a:srgbClr val="FAFAFA"/>
          </a:solidFill>
          <a:ln w="1270" cap="rnd">
            <a:solidFill>
              <a:srgbClr val="EAEAEA"/>
            </a:solidFill>
            <a:miter lim="800000"/>
            <a:headEnd/>
            <a:tailEnd/>
          </a:ln>
          <a:effectLst>
            <a:outerShdw dist="12700" dir="5400000" algn="tl" rotWithShape="0">
              <a:srgbClr val="808080">
                <a:alpha val="39999"/>
              </a:srgbClr>
            </a:outerShdw>
          </a:effectLst>
        </p:spPr>
        <p:txBody>
          <a:bodyPr anchor="ctr"/>
          <a:lstStyle>
            <a:extLst/>
          </a:lstStyle>
          <a:p>
            <a:pPr algn="ctr" fontAlgn="auto">
              <a:spcBef>
                <a:spcPts val="0"/>
              </a:spcBef>
              <a:spcAft>
                <a:spcPts val="0"/>
              </a:spcAft>
              <a:defRPr/>
            </a:pPr>
            <a:endParaRPr lang="en-US">
              <a:solidFill>
                <a:schemeClr val="lt1"/>
              </a:solidFill>
              <a:latin typeface="+mn-lt"/>
              <a:ea typeface="+mn-ea"/>
              <a:cs typeface="+mn-cs"/>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pPr>
              <a:defRPr/>
            </a:pPr>
            <a:fld id="{7F6DBB99-F524-4E03-A53A-8DFEB153EED5}" type="datetimeFigureOut">
              <a:rPr lang="en-US"/>
              <a:pPr>
                <a:defRPr/>
              </a:pPr>
              <a:t>4/12/2011</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96B5A4F5-2689-4929-ADAB-102EEF833DC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ea typeface="MS PGothic" pitchFamily="34" charset="-128"/>
                <a:cs typeface="+mn-cs"/>
              </a:defRPr>
            </a:lvl1pPr>
          </a:lstStyle>
          <a:p>
            <a:pPr>
              <a:defRPr/>
            </a:pPr>
            <a:fld id="{DC3FBB51-12B8-4EB0-84AE-2FB1334F302C}" type="datetimeFigureOut">
              <a:rPr lang="en-US"/>
              <a:pPr>
                <a:defRPr/>
              </a:pPr>
              <a:t>4/12/2011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ea typeface="+mn-ea"/>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ea typeface="MS PGothic" pitchFamily="34" charset="-128"/>
                <a:cs typeface="+mn-cs"/>
              </a:defRPr>
            </a:lvl1pPr>
          </a:lstStyle>
          <a:p>
            <a:pPr>
              <a:defRPr/>
            </a:pPr>
            <a:fld id="{B91A4F44-CE37-4654-8721-C20262C61F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1" r:id="rId5"/>
    <p:sldLayoutId id="2147483680" r:id="rId6"/>
    <p:sldLayoutId id="2147483679" r:id="rId7"/>
    <p:sldLayoutId id="2147483678" r:id="rId8"/>
    <p:sldLayoutId id="2147483686" r:id="rId9"/>
    <p:sldLayoutId id="2147483677" r:id="rId10"/>
    <p:sldLayoutId id="214748368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S PGothic" pitchFamily="34" charset="-128"/>
          <a:cs typeface="MS PGothic"/>
        </a:defRPr>
      </a:lvl1pPr>
      <a:lvl2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2pPr>
      <a:lvl3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3pPr>
      <a:lvl4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4pPr>
      <a:lvl5pPr algn="l" rtl="0" eaLnBrk="0" fontAlgn="base" hangingPunct="0">
        <a:spcBef>
          <a:spcPct val="0"/>
        </a:spcBef>
        <a:spcAft>
          <a:spcPct val="0"/>
        </a:spcAft>
        <a:defRPr sz="3800" b="1">
          <a:solidFill>
            <a:schemeClr val="tx1"/>
          </a:solidFill>
          <a:latin typeface="Trebuchet MS" pitchFamily="34" charset="0"/>
          <a:ea typeface="MS PGothic" pitchFamily="34" charset="-128"/>
          <a:cs typeface="MS PGothic"/>
        </a:defRPr>
      </a:lvl5pPr>
      <a:lvl6pPr marL="457200" algn="l" rtl="0" fontAlgn="base">
        <a:spcBef>
          <a:spcPct val="0"/>
        </a:spcBef>
        <a:spcAft>
          <a:spcPct val="0"/>
        </a:spcAft>
        <a:defRPr sz="3800" b="1">
          <a:solidFill>
            <a:schemeClr val="tx1"/>
          </a:solidFill>
          <a:latin typeface="Trebuchet MS" pitchFamily="34" charset="0"/>
          <a:ea typeface="MS PGothic" pitchFamily="34" charset="-128"/>
        </a:defRPr>
      </a:lvl6pPr>
      <a:lvl7pPr marL="914400" algn="l" rtl="0" fontAlgn="base">
        <a:spcBef>
          <a:spcPct val="0"/>
        </a:spcBef>
        <a:spcAft>
          <a:spcPct val="0"/>
        </a:spcAft>
        <a:defRPr sz="3800" b="1">
          <a:solidFill>
            <a:schemeClr val="tx1"/>
          </a:solidFill>
          <a:latin typeface="Trebuchet MS" pitchFamily="34" charset="0"/>
          <a:ea typeface="MS PGothic" pitchFamily="34" charset="-128"/>
        </a:defRPr>
      </a:lvl7pPr>
      <a:lvl8pPr marL="1371600" algn="l" rtl="0" fontAlgn="base">
        <a:spcBef>
          <a:spcPct val="0"/>
        </a:spcBef>
        <a:spcAft>
          <a:spcPct val="0"/>
        </a:spcAft>
        <a:defRPr sz="3800" b="1">
          <a:solidFill>
            <a:schemeClr val="tx1"/>
          </a:solidFill>
          <a:latin typeface="Trebuchet MS" pitchFamily="34" charset="0"/>
          <a:ea typeface="MS PGothic" pitchFamily="34" charset="-128"/>
        </a:defRPr>
      </a:lvl8pPr>
      <a:lvl9pPr marL="1828800" algn="l" rtl="0" fontAlgn="base">
        <a:spcBef>
          <a:spcPct val="0"/>
        </a:spcBef>
        <a:spcAft>
          <a:spcPct val="0"/>
        </a:spcAft>
        <a:defRPr sz="3800" b="1">
          <a:solidFill>
            <a:schemeClr val="tx1"/>
          </a:solidFill>
          <a:latin typeface="Trebuchet MS" pitchFamily="34" charset="0"/>
          <a:ea typeface="MS PGothic" pitchFamily="34" charset="-128"/>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S PGothic" pitchFamily="34" charset="-128"/>
          <a:cs typeface="MS PGothic"/>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S PGothic" pitchFamily="34" charset="-128"/>
          <a:cs typeface="MS PGothic"/>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S PGothic" pitchFamily="34" charset="-128"/>
          <a:cs typeface="MS PGothic"/>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S PGothic" pitchFamily="34" charset="-128"/>
          <a:cs typeface="MS PGothic"/>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S PGothic" pitchFamily="34" charset="-128"/>
          <a:cs typeface="MS PGothic"/>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
            <a:ext cx="8686800" cy="1752600"/>
          </a:xfrm>
        </p:spPr>
        <p:txBody>
          <a:bodyPr>
            <a:normAutofit/>
          </a:bodyPr>
          <a:lstStyle/>
          <a:p>
            <a:pPr eaLnBrk="1" fontAlgn="auto" hangingPunct="1">
              <a:spcAft>
                <a:spcPts val="0"/>
              </a:spcAft>
              <a:defRPr/>
            </a:pPr>
            <a:r>
              <a:rPr lang="en-US" sz="2800" dirty="0" smtClean="0">
                <a:cs typeface="+mj-cs"/>
              </a:rPr>
              <a:t>Making a Difference in the Aging Community: A Service-Learning Initiative for Healthy Aging and Independent Living (HAIL)</a:t>
            </a:r>
            <a:endParaRPr lang="en-US" sz="2800" dirty="0">
              <a:ea typeface="+mj-ea"/>
              <a:cs typeface="+mj-cs"/>
            </a:endParaRPr>
          </a:p>
        </p:txBody>
      </p:sp>
      <p:sp>
        <p:nvSpPr>
          <p:cNvPr id="14338" name="Subtitle 2"/>
          <p:cNvSpPr>
            <a:spLocks noGrp="1"/>
          </p:cNvSpPr>
          <p:nvPr>
            <p:ph type="subTitle" idx="1"/>
          </p:nvPr>
        </p:nvSpPr>
        <p:spPr>
          <a:xfrm>
            <a:off x="609600" y="2819400"/>
            <a:ext cx="7848600" cy="1752600"/>
          </a:xfrm>
        </p:spPr>
        <p:txBody>
          <a:bodyPr/>
          <a:lstStyle/>
          <a:p>
            <a:pPr eaLnBrk="1" hangingPunct="1"/>
            <a:r>
              <a:rPr lang="en-US" smtClean="0">
                <a:solidFill>
                  <a:schemeClr val="tx1"/>
                </a:solidFill>
                <a:ea typeface="MS PGothic"/>
              </a:rPr>
              <a:t>Kathie Robinson, MS, RD, LD, CDE – HAIL Project Dietitian</a:t>
            </a:r>
          </a:p>
          <a:p>
            <a:pPr eaLnBrk="1" hangingPunct="1"/>
            <a:r>
              <a:rPr lang="en-US" smtClean="0">
                <a:solidFill>
                  <a:schemeClr val="tx1"/>
                </a:solidFill>
                <a:ea typeface="MS PGothic"/>
              </a:rPr>
              <a:t>Sherry Simon, RD LD – Director, MOW Nutrition Services</a:t>
            </a:r>
          </a:p>
          <a:p>
            <a:pPr eaLnBrk="1" hangingPunct="1"/>
            <a:r>
              <a:rPr lang="en-US" smtClean="0">
                <a:solidFill>
                  <a:schemeClr val="tx1"/>
                </a:solidFill>
                <a:ea typeface="MS PGothic"/>
              </a:rPr>
              <a:t> Lyn Dart, PhD RD LD – TCU Nutritional Sciences</a:t>
            </a:r>
          </a:p>
          <a:p>
            <a:pPr eaLnBrk="1" hangingPunct="1"/>
            <a:r>
              <a:rPr lang="en-US" smtClean="0">
                <a:solidFill>
                  <a:schemeClr val="tx1"/>
                </a:solidFill>
                <a:ea typeface="MS PGothic"/>
              </a:rPr>
              <a:t>Stephanie Luce &amp; Mirta Parra, TCU Coordinated Program in Dietetics – Class of 2012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MOW addressing Public Health Challenges</a:t>
            </a:r>
            <a:endParaRPr lang="en-US" dirty="0">
              <a:ea typeface="+mj-ea"/>
              <a:cs typeface="+mj-cs"/>
            </a:endParaRPr>
          </a:p>
        </p:txBody>
      </p:sp>
      <p:sp>
        <p:nvSpPr>
          <p:cNvPr id="23554" name="Content Placeholder 2"/>
          <p:cNvSpPr>
            <a:spLocks noGrp="1"/>
          </p:cNvSpPr>
          <p:nvPr>
            <p:ph idx="1"/>
          </p:nvPr>
        </p:nvSpPr>
        <p:spPr/>
        <p:txBody>
          <a:bodyPr/>
          <a:lstStyle/>
          <a:p>
            <a:pPr eaLnBrk="1" hangingPunct="1">
              <a:lnSpc>
                <a:spcPct val="90000"/>
              </a:lnSpc>
            </a:pPr>
            <a:r>
              <a:rPr lang="en-US" sz="2400" smtClean="0">
                <a:ea typeface="MS PGothic"/>
              </a:rPr>
              <a:t>Along with the rest of the nation, Tarrant County will soon be facing the challenge of an aging population</a:t>
            </a:r>
          </a:p>
          <a:p>
            <a:pPr eaLnBrk="1" hangingPunct="1">
              <a:lnSpc>
                <a:spcPct val="90000"/>
              </a:lnSpc>
            </a:pPr>
            <a:r>
              <a:rPr lang="en-US" sz="2400" smtClean="0">
                <a:ea typeface="MS PGothic"/>
              </a:rPr>
              <a:t>Far-reaching implications for unprecedented demands on health care system and aging services in the community</a:t>
            </a:r>
          </a:p>
          <a:p>
            <a:pPr eaLnBrk="1" hangingPunct="1">
              <a:lnSpc>
                <a:spcPct val="90000"/>
              </a:lnSpc>
            </a:pPr>
            <a:r>
              <a:rPr lang="en-US" sz="2400" smtClean="0">
                <a:ea typeface="MS PGothic"/>
              </a:rPr>
              <a:t>Local and state-level service agencies must provide innovative strategies in meeting these needs in coming years</a:t>
            </a:r>
          </a:p>
          <a:p>
            <a:pPr eaLnBrk="1" hangingPunct="1">
              <a:lnSpc>
                <a:spcPct val="90000"/>
              </a:lnSpc>
            </a:pPr>
            <a:r>
              <a:rPr lang="en-US" sz="2400" smtClean="0">
                <a:ea typeface="MS PGothic"/>
              </a:rPr>
              <a:t>Left unchecked – significant and unsustainable increases in health care costs and limited revenue to support social programs for aging adults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Healthy aging &amp; independent living (HAIL)     </a:t>
            </a:r>
            <a:endParaRPr lang="en-US" dirty="0">
              <a:ea typeface="+mj-ea"/>
              <a:cs typeface="+mj-cs"/>
            </a:endParaRPr>
          </a:p>
        </p:txBody>
      </p:sp>
      <p:sp>
        <p:nvSpPr>
          <p:cNvPr id="6" name="Content Placeholder 5"/>
          <p:cNvSpPr>
            <a:spLocks noGrp="1"/>
          </p:cNvSpPr>
          <p:nvPr>
            <p:ph idx="1"/>
          </p:nvPr>
        </p:nvSpPr>
        <p:spPr>
          <a:xfrm>
            <a:off x="457200" y="1706563"/>
            <a:ext cx="7239000" cy="4846637"/>
          </a:xfrm>
        </p:spPr>
        <p:txBody>
          <a:bodyPr>
            <a:normAutofit fontScale="85000" lnSpcReduction="20000"/>
          </a:bodyPr>
          <a:lstStyle/>
          <a:p>
            <a:pPr marL="274320" indent="-274320" eaLnBrk="1" fontAlgn="auto" hangingPunct="1">
              <a:spcAft>
                <a:spcPts val="0"/>
              </a:spcAft>
              <a:buFont typeface="Wingdings 2"/>
              <a:buChar char=""/>
              <a:defRPr/>
            </a:pPr>
            <a:r>
              <a:rPr lang="en-US" sz="2800" dirty="0" smtClean="0">
                <a:ea typeface="+mn-ea"/>
                <a:cs typeface="+mn-cs"/>
              </a:rPr>
              <a:t>HAIL initiative started as a strategy by the United Way of Tarrant County to help people with chronic disease and their caregivers to live well in their community for a longer period of time and avoid institutional placement or hospitalization</a:t>
            </a:r>
          </a:p>
          <a:p>
            <a:pPr marL="274320" indent="-274320" eaLnBrk="1" fontAlgn="auto" hangingPunct="1">
              <a:spcAft>
                <a:spcPts val="0"/>
              </a:spcAft>
              <a:buFont typeface="Wingdings 2"/>
              <a:buChar char=""/>
              <a:defRPr/>
            </a:pPr>
            <a:endParaRPr lang="en-US" sz="2800" dirty="0" smtClean="0">
              <a:ea typeface="+mn-ea"/>
              <a:cs typeface="+mn-cs"/>
            </a:endParaRPr>
          </a:p>
          <a:p>
            <a:pPr marL="274320" indent="-274320" eaLnBrk="1" fontAlgn="auto" hangingPunct="1">
              <a:spcAft>
                <a:spcPts val="0"/>
              </a:spcAft>
              <a:buFont typeface="Wingdings 2"/>
              <a:buChar char=""/>
              <a:defRPr/>
            </a:pPr>
            <a:r>
              <a:rPr lang="en-US" sz="2800" dirty="0" smtClean="0">
                <a:ea typeface="+mn-ea"/>
                <a:cs typeface="+mn-cs"/>
              </a:rPr>
              <a:t>HAIL has four prongs which Meals On Wheels just implements one of the four</a:t>
            </a:r>
          </a:p>
          <a:p>
            <a:pPr marL="274320" indent="-274320" eaLnBrk="1" fontAlgn="auto" hangingPunct="1">
              <a:spcAft>
                <a:spcPts val="0"/>
              </a:spcAft>
              <a:buFont typeface="Wingdings 2"/>
              <a:buChar char=""/>
              <a:defRPr/>
            </a:pPr>
            <a:endParaRPr lang="en-US" sz="2800" dirty="0" smtClean="0">
              <a:ea typeface="+mn-ea"/>
              <a:cs typeface="+mn-cs"/>
            </a:endParaRPr>
          </a:p>
          <a:p>
            <a:pPr marL="274320" indent="-274320" eaLnBrk="1" fontAlgn="auto" hangingPunct="1">
              <a:spcAft>
                <a:spcPts val="0"/>
              </a:spcAft>
              <a:buFont typeface="Wingdings 2"/>
              <a:buChar char=""/>
              <a:defRPr/>
            </a:pPr>
            <a:r>
              <a:rPr lang="en-US" sz="2800" dirty="0" smtClean="0">
                <a:ea typeface="+mn-ea"/>
                <a:cs typeface="+mn-cs"/>
              </a:rPr>
              <a:t>July 2010, Meals On Wheels was awarded funding for implementing a HAIL initiative targeting diabetes and nutritional risk screenings and interventions strategies for the clients we serve</a:t>
            </a:r>
          </a:p>
          <a:p>
            <a:pPr marL="274320" indent="-274320" eaLnBrk="1" fontAlgn="auto" hangingPunct="1">
              <a:spcAft>
                <a:spcPts val="0"/>
              </a:spcAft>
              <a:buFont typeface="Wingdings 2"/>
              <a:buChar char=""/>
              <a:defRPr/>
            </a:pPr>
            <a:endParaRPr lang="en-US" dirty="0">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5" name="Content Placeholder 4"/>
          <p:cNvSpPr>
            <a:spLocks noGrp="1"/>
          </p:cNvSpPr>
          <p:nvPr>
            <p:ph idx="1"/>
          </p:nvPr>
        </p:nvSpPr>
        <p:spPr>
          <a:xfrm>
            <a:off x="457200" y="1600200"/>
            <a:ext cx="7239000" cy="4846638"/>
          </a:xfrm>
        </p:spPr>
        <p:txBody>
          <a:bodyPr>
            <a:normAutofit fontScale="92500"/>
          </a:bodyPr>
          <a:lstStyle/>
          <a:p>
            <a:pPr marL="274320" indent="-274320" eaLnBrk="1" fontAlgn="auto" hangingPunct="1">
              <a:spcAft>
                <a:spcPts val="0"/>
              </a:spcAft>
              <a:buFont typeface="Wingdings 2"/>
              <a:buNone/>
              <a:defRPr/>
            </a:pPr>
            <a:r>
              <a:rPr lang="en-US" sz="3000" i="1" dirty="0" smtClean="0">
                <a:ea typeface="+mn-ea"/>
                <a:cs typeface="+mn-cs"/>
              </a:rPr>
              <a:t>Project Highlights:</a:t>
            </a:r>
          </a:p>
          <a:p>
            <a:pPr marL="274320" indent="-274320" eaLnBrk="1" fontAlgn="auto" hangingPunct="1">
              <a:spcAft>
                <a:spcPts val="0"/>
              </a:spcAft>
              <a:buFont typeface="Wingdings 2"/>
              <a:buChar char=""/>
              <a:defRPr/>
            </a:pPr>
            <a:r>
              <a:rPr lang="en-US" dirty="0" smtClean="0">
                <a:ea typeface="+mn-ea"/>
                <a:cs typeface="+mn-cs"/>
              </a:rPr>
              <a:t>To screen 3000 clients annually for Diabetes Diagnosis and/or risk and Nutritional Risk using proven screening tools</a:t>
            </a:r>
          </a:p>
          <a:p>
            <a:pPr marL="274320" indent="-274320" eaLnBrk="1" fontAlgn="auto" hangingPunct="1">
              <a:spcAft>
                <a:spcPts val="0"/>
              </a:spcAft>
              <a:buFont typeface="Wingdings 2"/>
              <a:buChar char=""/>
              <a:defRPr/>
            </a:pPr>
            <a:r>
              <a:rPr lang="en-US" dirty="0" smtClean="0">
                <a:ea typeface="+mn-ea"/>
                <a:cs typeface="+mn-cs"/>
              </a:rPr>
              <a:t>To provide more in-depth services including home visits with comprehensive nutritional assessment and nutrition and/or diabetes education to 500 clients</a:t>
            </a:r>
          </a:p>
          <a:p>
            <a:pPr marL="274320" indent="-274320" eaLnBrk="1" fontAlgn="auto" hangingPunct="1">
              <a:spcAft>
                <a:spcPts val="0"/>
              </a:spcAft>
              <a:buFont typeface="Wingdings 2"/>
              <a:buChar char=""/>
              <a:defRPr/>
            </a:pPr>
            <a:r>
              <a:rPr lang="en-US" dirty="0" smtClean="0">
                <a:ea typeface="+mn-ea"/>
                <a:cs typeface="+mn-cs"/>
              </a:rPr>
              <a:t>To make 1650 follow up calls following home visits to 500 clients</a:t>
            </a:r>
          </a:p>
          <a:p>
            <a:pPr marL="274320" indent="-274320" eaLnBrk="1" fontAlgn="auto" hangingPunct="1">
              <a:spcAft>
                <a:spcPts val="0"/>
              </a:spcAft>
              <a:buFont typeface="Wingdings 2"/>
              <a:buChar char=""/>
              <a:defRPr/>
            </a:pPr>
            <a:r>
              <a:rPr lang="en-US" dirty="0" smtClean="0">
                <a:ea typeface="+mn-ea"/>
                <a:cs typeface="+mn-cs"/>
              </a:rPr>
              <a:t>To reduce client hospitalizations and emergency visits to ultimately save tax payer dollars</a:t>
            </a:r>
          </a:p>
          <a:p>
            <a:pPr marL="274320" indent="-274320" eaLnBrk="1" fontAlgn="auto" hangingPunct="1">
              <a:spcAft>
                <a:spcPts val="0"/>
              </a:spcAft>
              <a:buFont typeface="Wingdings 2"/>
              <a:buChar char=""/>
              <a:defRPr/>
            </a:pPr>
            <a:endParaRPr lang="en-US" dirty="0">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6626" name="Rectangle 5"/>
          <p:cNvSpPr>
            <a:spLocks noChangeArrowheads="1"/>
          </p:cNvSpPr>
          <p:nvPr/>
        </p:nvSpPr>
        <p:spPr bwMode="auto">
          <a:xfrm>
            <a:off x="228600" y="1600200"/>
            <a:ext cx="7620000" cy="4530725"/>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200">
                <a:cs typeface="MS PGothic"/>
              </a:rPr>
              <a:t>Based on findings from the population of Meals on Wheels clientele:</a:t>
            </a:r>
          </a:p>
          <a:p>
            <a:pPr marL="273050" indent="-273050" eaLnBrk="0" hangingPunct="0">
              <a:spcBef>
                <a:spcPts val="600"/>
              </a:spcBef>
              <a:buClr>
                <a:schemeClr val="tx2"/>
              </a:buClr>
              <a:buSzPct val="73000"/>
              <a:buFont typeface="Wingdings 2" pitchFamily="18" charset="2"/>
              <a:buNone/>
            </a:pPr>
            <a:r>
              <a:rPr lang="en-US" sz="2000">
                <a:cs typeface="MS PGothic"/>
              </a:rPr>
              <a:t>Here are the assumptions…</a:t>
            </a:r>
          </a:p>
          <a:p>
            <a:pPr marL="520700" lvl="1" indent="-228600" eaLnBrk="0" hangingPunct="0">
              <a:spcBef>
                <a:spcPts val="500"/>
              </a:spcBef>
              <a:buClr>
                <a:srgbClr val="F9B639"/>
              </a:buClr>
              <a:buSzPct val="80000"/>
              <a:buFont typeface="Wingdings 2" pitchFamily="18" charset="2"/>
              <a:buChar char=""/>
            </a:pPr>
            <a:r>
              <a:rPr lang="en-US" sz="2000" i="1" u="sng">
                <a:solidFill>
                  <a:srgbClr val="6C6C6C"/>
                </a:solidFill>
                <a:cs typeface="MS PGothic"/>
              </a:rPr>
              <a:t>Nutritional Risk:</a:t>
            </a:r>
            <a:endParaRPr lang="en-US" sz="2000">
              <a:solidFill>
                <a:srgbClr val="6C6C6C"/>
              </a:solidFill>
              <a:cs typeface="MS PGothic"/>
            </a:endParaRPr>
          </a:p>
          <a:p>
            <a:pPr marL="273050" indent="-273050" eaLnBrk="0" hangingPunct="0">
              <a:spcBef>
                <a:spcPts val="600"/>
              </a:spcBef>
              <a:buClr>
                <a:schemeClr val="tx2"/>
              </a:buClr>
              <a:buSzPct val="73000"/>
            </a:pPr>
            <a:r>
              <a:rPr lang="en-US" sz="2000">
                <a:cs typeface="MS PGothic"/>
              </a:rPr>
              <a:t>	         50% High Nutritional Risk (HN): 250 persons</a:t>
            </a:r>
          </a:p>
          <a:p>
            <a:pPr marL="273050" indent="-273050" eaLnBrk="0" hangingPunct="0">
              <a:spcBef>
                <a:spcPts val="600"/>
              </a:spcBef>
              <a:buClr>
                <a:schemeClr val="tx2"/>
              </a:buClr>
              <a:buSzPct val="73000"/>
            </a:pPr>
            <a:r>
              <a:rPr lang="en-US" sz="2000">
                <a:cs typeface="MS PGothic"/>
              </a:rPr>
              <a:t>		30% Moderate Nutritional Risk (MN): 150 persons</a:t>
            </a:r>
          </a:p>
          <a:p>
            <a:pPr marL="273050" indent="-273050" eaLnBrk="0" hangingPunct="0">
              <a:spcBef>
                <a:spcPts val="600"/>
              </a:spcBef>
              <a:buClr>
                <a:schemeClr val="tx2"/>
              </a:buClr>
              <a:buSzPct val="73000"/>
            </a:pPr>
            <a:r>
              <a:rPr lang="en-US" sz="2000">
                <a:cs typeface="MS PGothic"/>
              </a:rPr>
              <a:t>		20% No Risk (NN): 100 persons</a:t>
            </a:r>
            <a:endParaRPr lang="en-US" sz="2000" i="1" u="sng">
              <a:cs typeface="MS PGothic"/>
            </a:endParaRPr>
          </a:p>
          <a:p>
            <a:pPr marL="520700" lvl="1" indent="-228600" eaLnBrk="0" hangingPunct="0">
              <a:spcBef>
                <a:spcPts val="500"/>
              </a:spcBef>
              <a:buClr>
                <a:srgbClr val="F9B639"/>
              </a:buClr>
              <a:buSzPct val="80000"/>
              <a:buFont typeface="Wingdings 2" pitchFamily="18" charset="2"/>
              <a:buChar char=""/>
            </a:pPr>
            <a:r>
              <a:rPr lang="en-US" sz="2000" i="1" u="sng">
                <a:solidFill>
                  <a:srgbClr val="6C6C6C"/>
                </a:solidFill>
                <a:cs typeface="MS PGothic"/>
              </a:rPr>
              <a:t>Diabetes and Diabetic Risk:</a:t>
            </a:r>
            <a:endParaRPr lang="en-US" sz="2000">
              <a:solidFill>
                <a:srgbClr val="6C6C6C"/>
              </a:solidFill>
              <a:cs typeface="MS PGothic"/>
            </a:endParaRPr>
          </a:p>
          <a:p>
            <a:pPr marL="273050" indent="-273050" eaLnBrk="0" hangingPunct="0">
              <a:spcBef>
                <a:spcPts val="600"/>
              </a:spcBef>
              <a:buClr>
                <a:schemeClr val="tx2"/>
              </a:buClr>
              <a:buSzPct val="73000"/>
            </a:pPr>
            <a:r>
              <a:rPr lang="en-US" sz="2000">
                <a:cs typeface="MS PGothic"/>
              </a:rPr>
              <a:t>		33% Diabetics (D): 165 persons</a:t>
            </a:r>
          </a:p>
          <a:p>
            <a:pPr marL="273050" indent="-273050" eaLnBrk="0" hangingPunct="0">
              <a:spcBef>
                <a:spcPts val="600"/>
              </a:spcBef>
              <a:buClr>
                <a:schemeClr val="tx2"/>
              </a:buClr>
              <a:buSzPct val="73000"/>
            </a:pPr>
            <a:r>
              <a:rPr lang="en-US" sz="2000">
                <a:cs typeface="MS PGothic"/>
              </a:rPr>
              <a:t>		33% At Risk for Developing Diabetes in the future (AR): 		165 persons</a:t>
            </a:r>
          </a:p>
          <a:p>
            <a:pPr marL="273050" indent="-273050" eaLnBrk="0" hangingPunct="0">
              <a:spcBef>
                <a:spcPts val="600"/>
              </a:spcBef>
              <a:buClr>
                <a:schemeClr val="tx2"/>
              </a:buClr>
              <a:buSzPct val="73000"/>
            </a:pPr>
            <a:r>
              <a:rPr lang="en-US" sz="2000">
                <a:cs typeface="MS PGothic"/>
              </a:rPr>
              <a:t>		33% No Risk (NR): 165 persons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7650" name="Rectangle 55"/>
          <p:cNvSpPr>
            <a:spLocks noChangeArrowheads="1"/>
          </p:cNvSpPr>
          <p:nvPr/>
        </p:nvSpPr>
        <p:spPr bwMode="auto">
          <a:xfrm>
            <a:off x="381000" y="1752600"/>
            <a:ext cx="4114800" cy="533400"/>
          </a:xfrm>
          <a:prstGeom prst="rect">
            <a:avLst/>
          </a:prstGeom>
          <a:noFill/>
          <a:ln w="9525">
            <a:noFill/>
            <a:miter lim="800000"/>
            <a:headEnd/>
            <a:tailEnd/>
          </a:ln>
        </p:spPr>
        <p:txBody>
          <a:bodyPr/>
          <a:lstStyle/>
          <a:p>
            <a:pPr eaLnBrk="0" hangingPunct="0"/>
            <a:r>
              <a:rPr lang="en-US" sz="2400" b="1" i="1">
                <a:cs typeface="MS PGothic"/>
              </a:rPr>
              <a:t>Flow of Project</a:t>
            </a:r>
          </a:p>
        </p:txBody>
      </p:sp>
      <p:sp>
        <p:nvSpPr>
          <p:cNvPr id="27651" name="Rectangle 56"/>
          <p:cNvSpPr>
            <a:spLocks noChangeArrowheads="1"/>
          </p:cNvSpPr>
          <p:nvPr/>
        </p:nvSpPr>
        <p:spPr bwMode="auto">
          <a:xfrm>
            <a:off x="381000" y="2209800"/>
            <a:ext cx="7543800" cy="4419600"/>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000">
                <a:cs typeface="MS PGothic"/>
              </a:rPr>
              <a:t>MOW Case Managers complete both a </a:t>
            </a:r>
            <a:r>
              <a:rPr lang="en-US" sz="2000" i="1">
                <a:cs typeface="MS PGothic"/>
              </a:rPr>
              <a:t>Nutritional Risk Screen </a:t>
            </a:r>
            <a:r>
              <a:rPr lang="en-US" sz="2000">
                <a:cs typeface="MS PGothic"/>
              </a:rPr>
              <a:t>Tool and a </a:t>
            </a:r>
            <a:r>
              <a:rPr lang="en-US" sz="2000" i="1">
                <a:cs typeface="MS PGothic"/>
              </a:rPr>
              <a:t>Diabetes Risk Screen </a:t>
            </a:r>
            <a:r>
              <a:rPr lang="en-US" sz="2000">
                <a:cs typeface="MS PGothic"/>
              </a:rPr>
              <a:t>Tool on all MOW clients annually.</a:t>
            </a:r>
          </a:p>
          <a:p>
            <a:pPr marL="273050" indent="-273050" eaLnBrk="0" hangingPunct="0">
              <a:spcBef>
                <a:spcPts val="600"/>
              </a:spcBef>
              <a:buClr>
                <a:schemeClr val="tx2"/>
              </a:buClr>
              <a:buSzPct val="73000"/>
              <a:buFont typeface="Wingdings 2" pitchFamily="18" charset="2"/>
              <a:buChar char=""/>
            </a:pPr>
            <a:r>
              <a:rPr lang="en-US" sz="2000">
                <a:cs typeface="MS PGothic"/>
              </a:rPr>
              <a:t>Clients are then categorized into high, moderate, &amp; low risk based on screening tools.</a:t>
            </a:r>
          </a:p>
          <a:p>
            <a:pPr marL="273050" indent="-273050" eaLnBrk="0" hangingPunct="0">
              <a:spcBef>
                <a:spcPts val="600"/>
              </a:spcBef>
              <a:buClr>
                <a:schemeClr val="tx2"/>
              </a:buClr>
              <a:buSzPct val="73000"/>
              <a:buFont typeface="Wingdings 2" pitchFamily="18" charset="2"/>
              <a:buChar char=""/>
            </a:pPr>
            <a:r>
              <a:rPr lang="en-US" sz="2000">
                <a:cs typeface="MS PGothic"/>
              </a:rPr>
              <a:t>HAIL Project Manager calls clients to set up appointments to meet with them in their home.</a:t>
            </a:r>
          </a:p>
          <a:p>
            <a:pPr marL="273050" indent="-273050" eaLnBrk="0" hangingPunct="0">
              <a:spcBef>
                <a:spcPts val="600"/>
              </a:spcBef>
              <a:buClr>
                <a:schemeClr val="tx2"/>
              </a:buClr>
              <a:buSzPct val="73000"/>
              <a:buFont typeface="Wingdings 2" pitchFamily="18" charset="2"/>
              <a:buChar char=""/>
            </a:pPr>
            <a:r>
              <a:rPr lang="en-US" sz="2000">
                <a:cs typeface="MS PGothic"/>
              </a:rPr>
              <a:t> Dietitian completes nutrition documentation &amp; formalizes education plan.</a:t>
            </a:r>
          </a:p>
          <a:p>
            <a:pPr marL="273050" indent="-273050" eaLnBrk="0" hangingPunct="0">
              <a:spcBef>
                <a:spcPts val="600"/>
              </a:spcBef>
              <a:buClr>
                <a:schemeClr val="tx2"/>
              </a:buClr>
              <a:buSzPct val="73000"/>
              <a:buFont typeface="Wingdings 2" pitchFamily="18" charset="2"/>
              <a:buNone/>
            </a:pPr>
            <a:endParaRPr lang="en-US" sz="2000">
              <a:cs typeface="MS PGothic"/>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targets diabetes &amp; nutritional risk</a:t>
            </a:r>
            <a:endParaRPr lang="en-US" dirty="0">
              <a:ea typeface="+mj-ea"/>
              <a:cs typeface="+mj-cs"/>
            </a:endParaRPr>
          </a:p>
        </p:txBody>
      </p:sp>
      <p:sp>
        <p:nvSpPr>
          <p:cNvPr id="28674" name="Rectangle 4"/>
          <p:cNvSpPr>
            <a:spLocks noChangeArrowheads="1"/>
          </p:cNvSpPr>
          <p:nvPr/>
        </p:nvSpPr>
        <p:spPr bwMode="auto">
          <a:xfrm>
            <a:off x="381000" y="1600200"/>
            <a:ext cx="4114800" cy="533400"/>
          </a:xfrm>
          <a:prstGeom prst="rect">
            <a:avLst/>
          </a:prstGeom>
          <a:noFill/>
          <a:ln w="9525">
            <a:noFill/>
            <a:miter lim="800000"/>
            <a:headEnd/>
            <a:tailEnd/>
          </a:ln>
        </p:spPr>
        <p:txBody>
          <a:bodyPr/>
          <a:lstStyle/>
          <a:p>
            <a:pPr eaLnBrk="0" hangingPunct="0"/>
            <a:r>
              <a:rPr lang="en-US" sz="2400" b="1" i="1">
                <a:cs typeface="MS PGothic"/>
              </a:rPr>
              <a:t>Flow of Project</a:t>
            </a:r>
          </a:p>
        </p:txBody>
      </p:sp>
      <p:sp>
        <p:nvSpPr>
          <p:cNvPr id="28675" name="Rectangle 5"/>
          <p:cNvSpPr>
            <a:spLocks noChangeArrowheads="1"/>
          </p:cNvSpPr>
          <p:nvPr/>
        </p:nvSpPr>
        <p:spPr bwMode="auto">
          <a:xfrm>
            <a:off x="381000" y="1981200"/>
            <a:ext cx="7543800" cy="4419600"/>
          </a:xfrm>
          <a:prstGeom prst="rect">
            <a:avLst/>
          </a:prstGeom>
          <a:noFill/>
          <a:ln w="9525">
            <a:noFill/>
            <a:miter lim="800000"/>
            <a:headEnd/>
            <a:tailEnd/>
          </a:ln>
        </p:spPr>
        <p:txBody>
          <a:bodyPr/>
          <a:lstStyle/>
          <a:p>
            <a:pPr marL="273050" indent="-273050" eaLnBrk="0" hangingPunct="0">
              <a:spcBef>
                <a:spcPts val="600"/>
              </a:spcBef>
              <a:buClr>
                <a:schemeClr val="tx2"/>
              </a:buClr>
              <a:buSzPct val="73000"/>
              <a:buFont typeface="Wingdings 2" pitchFamily="18" charset="2"/>
              <a:buChar char=""/>
            </a:pPr>
            <a:r>
              <a:rPr lang="en-US" sz="2000">
                <a:cs typeface="MS PGothic"/>
              </a:rPr>
              <a:t>Nutrition education materials are mailed to each client</a:t>
            </a:r>
            <a:r>
              <a:rPr lang="en-US" altLang="en-US" sz="2000">
                <a:cs typeface="MS PGothic"/>
              </a:rPr>
              <a:t>’</a:t>
            </a:r>
            <a:r>
              <a:rPr lang="en-US" sz="2000">
                <a:cs typeface="MS PGothic"/>
              </a:rPr>
              <a:t>s home and based on individual needs.</a:t>
            </a:r>
          </a:p>
          <a:p>
            <a:pPr marL="273050" indent="-273050" eaLnBrk="0" hangingPunct="0">
              <a:spcBef>
                <a:spcPts val="600"/>
              </a:spcBef>
              <a:buClr>
                <a:schemeClr val="tx2"/>
              </a:buClr>
              <a:buSzPct val="73000"/>
              <a:buFont typeface="Wingdings 2" pitchFamily="18" charset="2"/>
              <a:buChar char=""/>
            </a:pPr>
            <a:r>
              <a:rPr lang="en-US" sz="2000">
                <a:cs typeface="MS PGothic"/>
              </a:rPr>
              <a:t>Dietetics students follow-up with the initial nutrition assessment and perform nutrition education over the phone.</a:t>
            </a:r>
          </a:p>
          <a:p>
            <a:pPr marL="273050" indent="-273050" eaLnBrk="0" hangingPunct="0">
              <a:spcBef>
                <a:spcPts val="600"/>
              </a:spcBef>
              <a:buClr>
                <a:schemeClr val="tx2"/>
              </a:buClr>
              <a:buSzPct val="73000"/>
              <a:buFont typeface="Wingdings 2" pitchFamily="18" charset="2"/>
              <a:buChar char=""/>
            </a:pPr>
            <a:r>
              <a:rPr lang="en-US" sz="2000">
                <a:cs typeface="MS PGothic"/>
              </a:rPr>
              <a:t>Information is sent to the Dallas/Fort Worth Council to match names of clients seen to determine if there have been any hospitalizations and/or emergency room visits during the service period.</a:t>
            </a:r>
          </a:p>
          <a:p>
            <a:pPr marL="273050" indent="-273050" eaLnBrk="0" hangingPunct="0">
              <a:spcBef>
                <a:spcPts val="600"/>
              </a:spcBef>
              <a:buClr>
                <a:schemeClr val="tx2"/>
              </a:buClr>
              <a:buSzPct val="73000"/>
              <a:buFont typeface="Wingdings 2" pitchFamily="18" charset="2"/>
              <a:buChar char=""/>
            </a:pPr>
            <a:r>
              <a:rPr lang="en-US" sz="2000">
                <a:cs typeface="MS PGothic"/>
              </a:rPr>
              <a:t>Dietetics students participate in focus groups to evaluate their perception of program effectiveness and education delivered</a:t>
            </a:r>
          </a:p>
          <a:p>
            <a:pPr marL="273050" indent="-273050" eaLnBrk="0" hangingPunct="0">
              <a:spcBef>
                <a:spcPts val="600"/>
              </a:spcBef>
              <a:buClr>
                <a:schemeClr val="tx2"/>
              </a:buClr>
              <a:buSzPct val="73000"/>
              <a:buFont typeface="Wingdings 2" pitchFamily="18" charset="2"/>
              <a:buNone/>
            </a:pPr>
            <a:endParaRPr lang="en-US" sz="2000">
              <a:cs typeface="MS PGothic"/>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HAIL Evaluation Team</a:t>
            </a:r>
            <a:endParaRPr lang="en-US" dirty="0">
              <a:ea typeface="+mj-ea"/>
              <a:cs typeface="+mj-cs"/>
            </a:endParaRPr>
          </a:p>
        </p:txBody>
      </p:sp>
      <p:sp>
        <p:nvSpPr>
          <p:cNvPr id="29698" name="Content Placeholder 2"/>
          <p:cNvSpPr>
            <a:spLocks noGrp="1"/>
          </p:cNvSpPr>
          <p:nvPr>
            <p:ph idx="1"/>
          </p:nvPr>
        </p:nvSpPr>
        <p:spPr/>
        <p:txBody>
          <a:bodyPr/>
          <a:lstStyle/>
          <a:p>
            <a:pPr eaLnBrk="1" hangingPunct="1"/>
            <a:r>
              <a:rPr lang="en-US" i="1" smtClean="0">
                <a:ea typeface="MS PGothic"/>
              </a:rPr>
              <a:t>UNTHSC School of Public Health:</a:t>
            </a:r>
          </a:p>
          <a:p>
            <a:pPr lvl="1" eaLnBrk="1" hangingPunct="1"/>
            <a:r>
              <a:rPr lang="en-US" i="1" smtClean="0">
                <a:ea typeface="MS PGothic"/>
              </a:rPr>
              <a:t>Kristine Lykens, Ph.D</a:t>
            </a:r>
            <a:endParaRPr lang="en-US" smtClean="0">
              <a:ea typeface="MS PGothic"/>
            </a:endParaRPr>
          </a:p>
          <a:p>
            <a:pPr lvl="1" eaLnBrk="1" hangingPunct="1"/>
            <a:r>
              <a:rPr lang="en-US" i="1" smtClean="0">
                <a:ea typeface="MS PGothic"/>
              </a:rPr>
              <a:t>Swati Biswas, Ph.D</a:t>
            </a:r>
            <a:endParaRPr lang="en-US" smtClean="0">
              <a:ea typeface="MS PGothic"/>
            </a:endParaRPr>
          </a:p>
          <a:p>
            <a:pPr lvl="1" eaLnBrk="1" hangingPunct="1"/>
            <a:r>
              <a:rPr lang="en-US" smtClean="0">
                <a:ea typeface="MS PGothic"/>
              </a:rPr>
              <a:t>Neda Moayad, Dr.PH</a:t>
            </a:r>
          </a:p>
          <a:p>
            <a:pPr lvl="1" eaLnBrk="1" hangingPunct="1"/>
            <a:r>
              <a:rPr lang="en-US" smtClean="0">
                <a:ea typeface="MS PGothic"/>
              </a:rPr>
              <a:t>Carlos Reyes-Ortiz, Ph.D</a:t>
            </a:r>
          </a:p>
          <a:p>
            <a:pPr lvl="1" eaLnBrk="1" hangingPunct="1"/>
            <a:r>
              <a:rPr lang="en-US" smtClean="0">
                <a:ea typeface="MS PGothic"/>
              </a:rPr>
              <a:t>Karan Singh, Ph.D</a:t>
            </a:r>
          </a:p>
          <a:p>
            <a:pPr eaLnBrk="1" hangingPunct="1"/>
            <a:r>
              <a:rPr lang="en-US" smtClean="0">
                <a:ea typeface="MS PGothic"/>
              </a:rPr>
              <a:t>Pamela Doughty, Ph.D, DFW Hospital Council</a:t>
            </a:r>
          </a:p>
          <a:p>
            <a:pPr eaLnBrk="1" hangingPunct="1"/>
            <a:endParaRPr lang="en-US" smtClean="0">
              <a:ea typeface="MS PGothic"/>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HAIL Evaluation TEAM</a:t>
            </a:r>
            <a:endParaRPr lang="en-US" dirty="0">
              <a:ea typeface="+mj-ea"/>
              <a:cs typeface="+mj-cs"/>
            </a:endParaRPr>
          </a:p>
        </p:txBody>
      </p:sp>
      <p:sp>
        <p:nvSpPr>
          <p:cNvPr id="30722" name="Content Placeholder 2"/>
          <p:cNvSpPr>
            <a:spLocks noGrp="1"/>
          </p:cNvSpPr>
          <p:nvPr>
            <p:ph idx="1"/>
          </p:nvPr>
        </p:nvSpPr>
        <p:spPr>
          <a:xfrm>
            <a:off x="457200" y="1706563"/>
            <a:ext cx="7239000" cy="4846637"/>
          </a:xfrm>
        </p:spPr>
        <p:txBody>
          <a:bodyPr/>
          <a:lstStyle/>
          <a:p>
            <a:pPr eaLnBrk="1" hangingPunct="1"/>
            <a:r>
              <a:rPr lang="en-US" smtClean="0">
                <a:ea typeface="MS PGothic"/>
              </a:rPr>
              <a:t>HAIL Evaluation study consists of two  components</a:t>
            </a:r>
          </a:p>
          <a:p>
            <a:pPr lvl="1" eaLnBrk="1" hangingPunct="1"/>
            <a:r>
              <a:rPr lang="en-US" sz="2400" b="1" i="1" smtClean="0">
                <a:ea typeface="MS PGothic"/>
              </a:rPr>
              <a:t>Component 1</a:t>
            </a:r>
            <a:r>
              <a:rPr lang="en-US" sz="2400" b="1" smtClean="0">
                <a:ea typeface="MS PGothic"/>
              </a:rPr>
              <a:t>: </a:t>
            </a:r>
            <a:r>
              <a:rPr lang="en-US" sz="2400" smtClean="0">
                <a:ea typeface="MS PGothic"/>
              </a:rPr>
              <a:t>quantitative analysis of data provided by the Dallas Fort Worth Hospital Council (DFWHC) consisting of variables identified by the 4 service providers and matched with hospital admissions data</a:t>
            </a:r>
          </a:p>
          <a:p>
            <a:pPr lvl="1" eaLnBrk="1" hangingPunct="1"/>
            <a:r>
              <a:rPr lang="en-US" sz="2400" b="1" i="1" smtClean="0">
                <a:ea typeface="MS PGothic"/>
              </a:rPr>
              <a:t>Component 2: </a:t>
            </a:r>
            <a:r>
              <a:rPr lang="en-US" sz="2400" smtClean="0">
                <a:ea typeface="MS PGothic"/>
              </a:rPr>
              <a:t>qualitative analysis of the findings from focus groups for each of the service provider agencies</a:t>
            </a: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a:p>
            <a:pPr eaLnBrk="1" hangingPunct="1"/>
            <a:endParaRPr lang="en-US" sz="2400" smtClean="0">
              <a:ea typeface="MS PGothic"/>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TCU &amp; Service-learning</a:t>
            </a:r>
            <a:endParaRPr lang="en-US" dirty="0">
              <a:ea typeface="+mj-ea"/>
              <a:cs typeface="+mj-cs"/>
            </a:endParaRPr>
          </a:p>
        </p:txBody>
      </p:sp>
      <p:sp>
        <p:nvSpPr>
          <p:cNvPr id="31746" name="Content Placeholder 4"/>
          <p:cNvSpPr>
            <a:spLocks noGrp="1"/>
          </p:cNvSpPr>
          <p:nvPr>
            <p:ph idx="1"/>
          </p:nvPr>
        </p:nvSpPr>
        <p:spPr>
          <a:xfrm>
            <a:off x="457200" y="1706563"/>
            <a:ext cx="7239000" cy="4846637"/>
          </a:xfrm>
        </p:spPr>
        <p:txBody>
          <a:bodyPr/>
          <a:lstStyle/>
          <a:p>
            <a:pPr eaLnBrk="1" hangingPunct="1"/>
            <a:r>
              <a:rPr lang="en-US" sz="2000" smtClean="0">
                <a:ea typeface="MS PGothic"/>
              </a:rPr>
              <a:t>Dietetics students provide phone education sessions to clients under the guidance, mentoring, and monitoring of the HAIL Project Dietitian or another agency Dietitian. </a:t>
            </a:r>
          </a:p>
          <a:p>
            <a:pPr eaLnBrk="1" hangingPunct="1"/>
            <a:r>
              <a:rPr lang="en-US" sz="2000" smtClean="0">
                <a:ea typeface="MS PGothic"/>
              </a:rPr>
              <a:t>Dietetics students are trained in counseling skills, how to deal with elderly clients, and effective communication skills for phone consults </a:t>
            </a:r>
          </a:p>
          <a:p>
            <a:pPr eaLnBrk="1" hangingPunct="1"/>
            <a:r>
              <a:rPr lang="en-US" sz="2000" smtClean="0">
                <a:ea typeface="MS PGothic"/>
              </a:rPr>
              <a:t>Dietetics students make follow up phone calls to clients after the initial assessment and education has been delivered by the HAIL Project Dietitian based on a matrix of the clients nutritional and diabetes risk</a:t>
            </a:r>
          </a:p>
          <a:p>
            <a:pPr eaLnBrk="1" hangingPunct="1"/>
            <a:r>
              <a:rPr lang="en-US" sz="2000" smtClean="0">
                <a:ea typeface="MS PGothic"/>
              </a:rPr>
              <a:t>Dietetics students make home visits with the Dietitian 1-2 times prior to making education phone calls</a:t>
            </a:r>
          </a:p>
          <a:p>
            <a:pPr eaLnBrk="1" hangingPunct="1"/>
            <a:endParaRPr lang="en-US" sz="2000" smtClean="0">
              <a:ea typeface="MS PGothic"/>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Home Visits &amp; Client Assessment </a:t>
            </a:r>
            <a:endParaRPr lang="en-US" dirty="0">
              <a:ea typeface="+mj-ea"/>
              <a:cs typeface="+mj-cs"/>
            </a:endParaRPr>
          </a:p>
        </p:txBody>
      </p:sp>
      <p:sp>
        <p:nvSpPr>
          <p:cNvPr id="32770" name="Content Placeholder 2"/>
          <p:cNvSpPr>
            <a:spLocks noGrp="1"/>
          </p:cNvSpPr>
          <p:nvPr>
            <p:ph idx="1"/>
          </p:nvPr>
        </p:nvSpPr>
        <p:spPr>
          <a:xfrm>
            <a:off x="457200" y="1609725"/>
            <a:ext cx="7239000" cy="4943475"/>
          </a:xfrm>
        </p:spPr>
        <p:txBody>
          <a:bodyPr/>
          <a:lstStyle/>
          <a:p>
            <a:pPr eaLnBrk="1" hangingPunct="1"/>
            <a:r>
              <a:rPr lang="en-US" sz="2800" smtClean="0">
                <a:ea typeface="MS PGothic"/>
              </a:rPr>
              <a:t>MOW Case Study #1</a:t>
            </a:r>
          </a:p>
          <a:p>
            <a:pPr lvl="1" eaLnBrk="1" hangingPunct="1"/>
            <a:r>
              <a:rPr lang="en-US" sz="2400" smtClean="0">
                <a:ea typeface="MS PGothic"/>
              </a:rPr>
              <a:t>Purpose of home visit: follow up nutritional and diabetes risk assessment and diabetes education.</a:t>
            </a:r>
          </a:p>
          <a:p>
            <a:pPr lvl="1" eaLnBrk="1" hangingPunct="1"/>
            <a:r>
              <a:rPr lang="en-US" sz="2400" smtClean="0">
                <a:ea typeface="MS PGothic"/>
              </a:rPr>
              <a:t>Jacob Cardenas</a:t>
            </a:r>
          </a:p>
          <a:p>
            <a:pPr lvl="2" eaLnBrk="1" hangingPunct="1"/>
            <a:r>
              <a:rPr lang="en-US" smtClean="0">
                <a:ea typeface="MS PGothic"/>
              </a:rPr>
              <a:t>Male 81 y/o</a:t>
            </a:r>
          </a:p>
          <a:p>
            <a:pPr lvl="2" eaLnBrk="1" hangingPunct="1"/>
            <a:r>
              <a:rPr lang="en-US" smtClean="0">
                <a:ea typeface="MS PGothic"/>
              </a:rPr>
              <a:t>MOW client since July 2010</a:t>
            </a:r>
          </a:p>
          <a:p>
            <a:pPr lvl="2" eaLnBrk="1" hangingPunct="1"/>
            <a:r>
              <a:rPr lang="en-US" smtClean="0">
                <a:ea typeface="MS PGothic"/>
              </a:rPr>
              <a:t>Currently lives at home with wife as his primary caretaker </a:t>
            </a:r>
          </a:p>
          <a:p>
            <a:pPr lvl="2" eaLnBrk="1" hangingPunct="1"/>
            <a:r>
              <a:rPr lang="en-US" smtClean="0">
                <a:ea typeface="MS PGothic"/>
              </a:rPr>
              <a:t>Medical history</a:t>
            </a:r>
          </a:p>
          <a:p>
            <a:pPr lvl="2" eaLnBrk="1" hangingPunct="1"/>
            <a:r>
              <a:rPr lang="en-US" smtClean="0">
                <a:ea typeface="MS PGothic"/>
              </a:rPr>
              <a:t>Diet history</a:t>
            </a:r>
          </a:p>
          <a:p>
            <a:pPr lvl="2" eaLnBrk="1" hangingPunct="1"/>
            <a:r>
              <a:rPr lang="en-US" smtClean="0">
                <a:ea typeface="MS PGothic"/>
              </a:rPr>
              <a:t>Current health status</a:t>
            </a:r>
          </a:p>
          <a:p>
            <a:pPr lvl="2" eaLnBrk="1" hangingPunct="1"/>
            <a:r>
              <a:rPr lang="en-US" smtClean="0">
                <a:ea typeface="MS PGothic"/>
              </a:rPr>
              <a:t>My learning experience</a:t>
            </a:r>
          </a:p>
          <a:p>
            <a:pPr eaLnBrk="1" hangingPunct="1"/>
            <a:endParaRPr lang="en-US" smtClean="0">
              <a:ea typeface="MS PGothic"/>
            </a:endParaRPr>
          </a:p>
          <a:p>
            <a:pPr eaLnBrk="1" hangingPunct="1"/>
            <a:endParaRPr lang="en-US" smtClean="0">
              <a:ea typeface="MS P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Presentation Overview</a:t>
            </a:r>
            <a:endParaRPr lang="en-US" dirty="0">
              <a:ea typeface="+mj-ea"/>
              <a:cs typeface="+mj-cs"/>
            </a:endParaRPr>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Char char=""/>
              <a:defRPr/>
            </a:pPr>
            <a:r>
              <a:rPr lang="en-US" dirty="0" smtClean="0">
                <a:ea typeface="+mn-ea"/>
                <a:cs typeface="+mn-cs"/>
              </a:rPr>
              <a:t>Background history of collaboration and promoting service-learning in HAIL initiative</a:t>
            </a:r>
          </a:p>
          <a:p>
            <a:pPr marL="274320" indent="-274320" eaLnBrk="1" fontAlgn="auto" hangingPunct="1">
              <a:spcAft>
                <a:spcPts val="0"/>
              </a:spcAft>
              <a:buFont typeface="Wingdings 2"/>
              <a:buChar char=""/>
              <a:defRPr/>
            </a:pPr>
            <a:r>
              <a:rPr lang="en-US" dirty="0" smtClean="0">
                <a:ea typeface="+mn-ea"/>
                <a:cs typeface="+mn-cs"/>
              </a:rPr>
              <a:t>Overview of service-learning concepts and benefits for the student and the community</a:t>
            </a:r>
          </a:p>
          <a:p>
            <a:pPr marL="274320" indent="-274320" eaLnBrk="1" fontAlgn="auto" hangingPunct="1">
              <a:spcAft>
                <a:spcPts val="0"/>
              </a:spcAft>
              <a:buFont typeface="Wingdings 2"/>
              <a:buChar char=""/>
              <a:defRPr/>
            </a:pPr>
            <a:r>
              <a:rPr lang="en-US" dirty="0" smtClean="0">
                <a:ea typeface="+mn-ea"/>
                <a:cs typeface="+mn-cs"/>
              </a:rPr>
              <a:t>Meals on Wheels and HAIL program: enhancing quality of active life for the elderly</a:t>
            </a:r>
          </a:p>
          <a:p>
            <a:pPr marL="274320" indent="-274320" eaLnBrk="1" fontAlgn="auto" hangingPunct="1">
              <a:spcAft>
                <a:spcPts val="0"/>
              </a:spcAft>
              <a:buFont typeface="Wingdings 2"/>
              <a:buChar char=""/>
              <a:defRPr/>
            </a:pPr>
            <a:r>
              <a:rPr lang="en-US" dirty="0" smtClean="0">
                <a:ea typeface="+mn-ea"/>
                <a:cs typeface="+mn-cs"/>
              </a:rPr>
              <a:t>Dietetics students and evaluation of HAIL initiative: determining the effectiveness of service-learning in advancing the dissemination and sustainability of community health programming for older adults</a:t>
            </a:r>
            <a:endParaRPr lang="en-US" dirty="0">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Home Visits &amp; Client Assessment </a:t>
            </a:r>
            <a:endParaRPr lang="en-US" dirty="0">
              <a:ea typeface="+mj-ea"/>
              <a:cs typeface="+mj-cs"/>
            </a:endParaRPr>
          </a:p>
        </p:txBody>
      </p:sp>
      <p:sp>
        <p:nvSpPr>
          <p:cNvPr id="34818" name="Content Placeholder 2"/>
          <p:cNvSpPr>
            <a:spLocks noGrp="1"/>
          </p:cNvSpPr>
          <p:nvPr>
            <p:ph idx="1"/>
          </p:nvPr>
        </p:nvSpPr>
        <p:spPr>
          <a:xfrm>
            <a:off x="457200" y="1609725"/>
            <a:ext cx="7239000" cy="5019675"/>
          </a:xfrm>
        </p:spPr>
        <p:txBody>
          <a:bodyPr/>
          <a:lstStyle/>
          <a:p>
            <a:pPr eaLnBrk="1" hangingPunct="1"/>
            <a:r>
              <a:rPr lang="en-US" sz="2800" smtClean="0">
                <a:ea typeface="MS PGothic"/>
              </a:rPr>
              <a:t>MOW Case Study #2</a:t>
            </a:r>
          </a:p>
          <a:p>
            <a:pPr lvl="1" eaLnBrk="1" hangingPunct="1"/>
            <a:r>
              <a:rPr lang="en-US" sz="2400" smtClean="0">
                <a:ea typeface="MS PGothic"/>
              </a:rPr>
              <a:t>Purpose of home visit: Initial nutritional and diabetes risk assessment and education</a:t>
            </a:r>
          </a:p>
          <a:p>
            <a:pPr lvl="1" eaLnBrk="1" hangingPunct="1"/>
            <a:r>
              <a:rPr lang="en-US" sz="2400" smtClean="0">
                <a:ea typeface="MS PGothic"/>
              </a:rPr>
              <a:t>Libby Austin</a:t>
            </a:r>
          </a:p>
          <a:p>
            <a:pPr lvl="2" eaLnBrk="1" hangingPunct="1"/>
            <a:r>
              <a:rPr lang="en-US" smtClean="0">
                <a:ea typeface="MS PGothic"/>
              </a:rPr>
              <a:t>Female  94 y/o</a:t>
            </a:r>
          </a:p>
          <a:p>
            <a:pPr lvl="2" eaLnBrk="1" hangingPunct="1"/>
            <a:r>
              <a:rPr lang="en-US" smtClean="0">
                <a:ea typeface="MS PGothic"/>
              </a:rPr>
              <a:t>MOW client since October 2010</a:t>
            </a:r>
          </a:p>
          <a:p>
            <a:pPr lvl="2" eaLnBrk="1" hangingPunct="1"/>
            <a:r>
              <a:rPr lang="en-US" smtClean="0">
                <a:ea typeface="MS PGothic"/>
              </a:rPr>
              <a:t>Lives at home with daughter-in-law</a:t>
            </a:r>
          </a:p>
          <a:p>
            <a:pPr lvl="2" eaLnBrk="1" hangingPunct="1"/>
            <a:r>
              <a:rPr lang="en-US" smtClean="0">
                <a:ea typeface="MS PGothic"/>
              </a:rPr>
              <a:t>Medical history</a:t>
            </a:r>
          </a:p>
          <a:p>
            <a:pPr lvl="2" eaLnBrk="1" hangingPunct="1"/>
            <a:r>
              <a:rPr lang="en-US" smtClean="0">
                <a:ea typeface="MS PGothic"/>
              </a:rPr>
              <a:t>Diet history</a:t>
            </a:r>
          </a:p>
          <a:p>
            <a:pPr lvl="2" eaLnBrk="1" hangingPunct="1"/>
            <a:r>
              <a:rPr lang="en-US" smtClean="0">
                <a:ea typeface="MS PGothic"/>
              </a:rPr>
              <a:t>Current health status</a:t>
            </a:r>
          </a:p>
          <a:p>
            <a:pPr lvl="2" eaLnBrk="1" hangingPunct="1"/>
            <a:r>
              <a:rPr lang="en-US" smtClean="0">
                <a:ea typeface="MS PGothic"/>
              </a:rPr>
              <a:t>My learning experience</a:t>
            </a:r>
          </a:p>
          <a:p>
            <a:pPr eaLnBrk="1" hangingPunct="1"/>
            <a:endParaRPr lang="en-US" smtClean="0">
              <a:ea typeface="MS PGothic"/>
            </a:endParaRPr>
          </a:p>
          <a:p>
            <a:pPr eaLnBrk="1" hangingPunct="1"/>
            <a:endParaRPr lang="en-US" smtClean="0">
              <a:ea typeface="MS PGothic"/>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Phone Consults &amp; Client Education</a:t>
            </a:r>
            <a:endParaRPr lang="en-US" dirty="0">
              <a:ea typeface="+mj-ea"/>
              <a:cs typeface="+mj-cs"/>
            </a:endParaRPr>
          </a:p>
        </p:txBody>
      </p:sp>
      <p:sp>
        <p:nvSpPr>
          <p:cNvPr id="36866" name="Content Placeholder 2"/>
          <p:cNvSpPr>
            <a:spLocks noGrp="1"/>
          </p:cNvSpPr>
          <p:nvPr>
            <p:ph idx="1"/>
          </p:nvPr>
        </p:nvSpPr>
        <p:spPr>
          <a:xfrm>
            <a:off x="457200" y="1524000"/>
            <a:ext cx="7239000" cy="4846638"/>
          </a:xfrm>
        </p:spPr>
        <p:txBody>
          <a:bodyPr/>
          <a:lstStyle/>
          <a:p>
            <a:pPr eaLnBrk="1" hangingPunct="1"/>
            <a:r>
              <a:rPr lang="en-US" smtClean="0">
                <a:ea typeface="MS PGothic"/>
              </a:rPr>
              <a:t>Phone Consult Training &amp; Instruction</a:t>
            </a:r>
          </a:p>
          <a:p>
            <a:pPr lvl="1" eaLnBrk="1" hangingPunct="1"/>
            <a:r>
              <a:rPr lang="en-US" sz="2200" smtClean="0">
                <a:ea typeface="MS PGothic"/>
              </a:rPr>
              <a:t>General Overview of Diabetes &amp; Diet Interaction</a:t>
            </a:r>
          </a:p>
          <a:p>
            <a:pPr lvl="2" eaLnBrk="1" hangingPunct="1"/>
            <a:r>
              <a:rPr lang="en-US" sz="1900" smtClean="0">
                <a:ea typeface="MS PGothic"/>
              </a:rPr>
              <a:t>Types of Diabetes</a:t>
            </a:r>
          </a:p>
          <a:p>
            <a:pPr lvl="2" eaLnBrk="1" hangingPunct="1"/>
            <a:r>
              <a:rPr lang="en-US" sz="1900" smtClean="0">
                <a:ea typeface="MS PGothic"/>
              </a:rPr>
              <a:t>Physiological functions of insulin and glucagon and role in Diabetes</a:t>
            </a:r>
          </a:p>
          <a:p>
            <a:pPr lvl="2" eaLnBrk="1" hangingPunct="1"/>
            <a:r>
              <a:rPr lang="en-US" sz="1900" smtClean="0">
                <a:ea typeface="MS PGothic"/>
              </a:rPr>
              <a:t>Role of diet and specific foods that raise blood sugar</a:t>
            </a:r>
          </a:p>
          <a:p>
            <a:pPr lvl="3" eaLnBrk="1" hangingPunct="1"/>
            <a:r>
              <a:rPr lang="en-US" sz="1900" smtClean="0">
                <a:ea typeface="MS PGothic"/>
              </a:rPr>
              <a:t>Glycemic Index</a:t>
            </a:r>
          </a:p>
          <a:p>
            <a:pPr lvl="2" eaLnBrk="1" hangingPunct="1"/>
            <a:r>
              <a:rPr lang="en-US" sz="1900" smtClean="0">
                <a:ea typeface="MS PGothic"/>
              </a:rPr>
              <a:t>Creating a Diabetic Meal Plan and carbohydrate counting</a:t>
            </a:r>
          </a:p>
          <a:p>
            <a:pPr lvl="1" eaLnBrk="1" hangingPunct="1"/>
            <a:r>
              <a:rPr lang="en-US" sz="2200" smtClean="0">
                <a:ea typeface="MS PGothic"/>
              </a:rPr>
              <a:t>Counseling Techniques</a:t>
            </a:r>
          </a:p>
          <a:p>
            <a:pPr lvl="2" eaLnBrk="1" hangingPunct="1"/>
            <a:r>
              <a:rPr lang="en-US" sz="1900" smtClean="0">
                <a:ea typeface="MS PGothic"/>
              </a:rPr>
              <a:t>Mock counseling sessions</a:t>
            </a:r>
          </a:p>
          <a:p>
            <a:pPr lvl="2" eaLnBrk="1" hangingPunct="1"/>
            <a:r>
              <a:rPr lang="en-US" sz="1900" smtClean="0">
                <a:ea typeface="MS PGothic"/>
              </a:rPr>
              <a:t>MOW Staff always available for questions</a:t>
            </a:r>
          </a:p>
          <a:p>
            <a:pPr lvl="1" eaLnBrk="1" hangingPunct="1"/>
            <a:r>
              <a:rPr lang="en-US" sz="2200" smtClean="0">
                <a:ea typeface="MS PGothic"/>
              </a:rPr>
              <a:t>Research &amp; Resources: Nutrition Care Manuel </a:t>
            </a:r>
          </a:p>
          <a:p>
            <a:pPr lvl="2" eaLnBrk="1" hangingPunct="1"/>
            <a:r>
              <a:rPr lang="en-US" sz="1900" smtClean="0">
                <a:ea typeface="MS PGothic"/>
              </a:rPr>
              <a:t>Medical conditions and disease research</a:t>
            </a:r>
          </a:p>
          <a:p>
            <a:pPr lvl="2" eaLnBrk="1" hangingPunct="1"/>
            <a:r>
              <a:rPr lang="en-US" sz="1900" smtClean="0">
                <a:ea typeface="MS PGothic"/>
              </a:rPr>
              <a:t>Disease and relationship to diet and nutrition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Phone Consults &amp; Client Education</a:t>
            </a:r>
            <a:endParaRPr lang="en-US" dirty="0">
              <a:ea typeface="+mj-ea"/>
              <a:cs typeface="+mj-cs"/>
            </a:endParaRPr>
          </a:p>
        </p:txBody>
      </p:sp>
      <p:sp>
        <p:nvSpPr>
          <p:cNvPr id="38914" name="Content Placeholder 2"/>
          <p:cNvSpPr>
            <a:spLocks noGrp="1"/>
          </p:cNvSpPr>
          <p:nvPr>
            <p:ph idx="1"/>
          </p:nvPr>
        </p:nvSpPr>
        <p:spPr>
          <a:xfrm>
            <a:off x="457200" y="1447800"/>
            <a:ext cx="7239000" cy="5008563"/>
          </a:xfrm>
        </p:spPr>
        <p:txBody>
          <a:bodyPr/>
          <a:lstStyle/>
          <a:p>
            <a:pPr eaLnBrk="1" hangingPunct="1"/>
            <a:r>
              <a:rPr lang="en-US" smtClean="0">
                <a:ea typeface="MS PGothic"/>
              </a:rPr>
              <a:t>Client Instruction &amp; Counseling</a:t>
            </a:r>
          </a:p>
          <a:p>
            <a:pPr lvl="1" eaLnBrk="1" hangingPunct="1"/>
            <a:r>
              <a:rPr lang="en-US" smtClean="0">
                <a:ea typeface="MS PGothic"/>
              </a:rPr>
              <a:t>Goal of phone call</a:t>
            </a:r>
          </a:p>
          <a:p>
            <a:pPr lvl="2" eaLnBrk="1" hangingPunct="1"/>
            <a:r>
              <a:rPr lang="en-US" sz="1800" smtClean="0">
                <a:ea typeface="MS PGothic"/>
              </a:rPr>
              <a:t>Follow on the education given by the RD during the home visit.</a:t>
            </a:r>
          </a:p>
          <a:p>
            <a:pPr lvl="2" eaLnBrk="1" hangingPunct="1"/>
            <a:r>
              <a:rPr lang="en-US" sz="1800" smtClean="0">
                <a:ea typeface="MS PGothic"/>
              </a:rPr>
              <a:t>Expand on education and answer any additional question the client may have.</a:t>
            </a:r>
          </a:p>
          <a:p>
            <a:pPr lvl="2" eaLnBrk="1" hangingPunct="1"/>
            <a:r>
              <a:rPr lang="en-US" sz="1800" smtClean="0">
                <a:ea typeface="MS PGothic"/>
              </a:rPr>
              <a:t>Take diet history</a:t>
            </a:r>
            <a:r>
              <a:rPr lang="en-US" smtClean="0">
                <a:ea typeface="MS PGothic"/>
              </a:rPr>
              <a:t>.</a:t>
            </a:r>
          </a:p>
          <a:p>
            <a:pPr lvl="1" eaLnBrk="1" hangingPunct="1"/>
            <a:r>
              <a:rPr lang="en-US" smtClean="0">
                <a:ea typeface="MS PGothic"/>
              </a:rPr>
              <a:t>Target time frame was between 15-20 min.</a:t>
            </a:r>
          </a:p>
          <a:p>
            <a:pPr lvl="1" eaLnBrk="1" hangingPunct="1"/>
            <a:r>
              <a:rPr lang="en-US" smtClean="0">
                <a:ea typeface="MS PGothic"/>
              </a:rPr>
              <a:t>Lay out of phone call</a:t>
            </a:r>
          </a:p>
          <a:p>
            <a:pPr lvl="2" eaLnBrk="1" hangingPunct="1"/>
            <a:r>
              <a:rPr lang="en-US" sz="1800" smtClean="0">
                <a:ea typeface="MS PGothic"/>
              </a:rPr>
              <a:t>Introduced ourselves.</a:t>
            </a:r>
          </a:p>
          <a:p>
            <a:pPr lvl="2" eaLnBrk="1" hangingPunct="1"/>
            <a:r>
              <a:rPr lang="en-US" sz="1800" smtClean="0">
                <a:ea typeface="MS PGothic"/>
              </a:rPr>
              <a:t>Review and and expand upon areas the RD had discussed at the home visit.</a:t>
            </a:r>
          </a:p>
          <a:p>
            <a:pPr lvl="2" eaLnBrk="1" hangingPunct="1"/>
            <a:r>
              <a:rPr lang="en-US" sz="1800" smtClean="0">
                <a:ea typeface="MS PGothic"/>
              </a:rPr>
              <a:t>Allow time for questions.</a:t>
            </a:r>
          </a:p>
          <a:p>
            <a:pPr lvl="2" eaLnBrk="1" hangingPunct="1"/>
            <a:r>
              <a:rPr lang="en-US" sz="1800" smtClean="0">
                <a:ea typeface="MS PGothic"/>
              </a:rPr>
              <a:t>Inform clients that they would receive an educational packet</a:t>
            </a:r>
          </a:p>
          <a:p>
            <a:pPr lvl="2" eaLnBrk="1" hangingPunct="1"/>
            <a:r>
              <a:rPr lang="en-US" sz="1800" smtClean="0">
                <a:ea typeface="MS PGothic"/>
              </a:rPr>
              <a:t>Thank them for their time. </a:t>
            </a:r>
          </a:p>
          <a:p>
            <a:pPr lvl="1" eaLnBrk="1" hangingPunct="1"/>
            <a:endParaRPr lang="en-US" smtClean="0">
              <a:ea typeface="MS PGothic"/>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Dietetics Student Assignments</a:t>
            </a:r>
            <a:endParaRPr lang="en-US" dirty="0">
              <a:ea typeface="+mj-ea"/>
              <a:cs typeface="+mj-cs"/>
            </a:endParaRPr>
          </a:p>
        </p:txBody>
      </p:sp>
      <p:sp>
        <p:nvSpPr>
          <p:cNvPr id="40962" name="Content Placeholder 5"/>
          <p:cNvSpPr>
            <a:spLocks noGrp="1"/>
          </p:cNvSpPr>
          <p:nvPr>
            <p:ph idx="1"/>
          </p:nvPr>
        </p:nvSpPr>
        <p:spPr>
          <a:xfrm>
            <a:off x="457200" y="1782763"/>
            <a:ext cx="7239000" cy="4846637"/>
          </a:xfrm>
        </p:spPr>
        <p:txBody>
          <a:bodyPr/>
          <a:lstStyle/>
          <a:p>
            <a:pPr marL="342900" indent="-342900" eaLnBrk="1" hangingPunct="1">
              <a:lnSpc>
                <a:spcPct val="80000"/>
              </a:lnSpc>
              <a:buFont typeface="Wingdings 2" pitchFamily="18" charset="2"/>
              <a:buNone/>
            </a:pPr>
            <a:r>
              <a:rPr lang="en-US" sz="2200" b="1" i="1" smtClean="0">
                <a:ea typeface="MS PGothic"/>
              </a:rPr>
              <a:t>Student Assignment: Daily Journals</a:t>
            </a:r>
          </a:p>
          <a:p>
            <a:pPr marL="342900" indent="-342900" eaLnBrk="1" hangingPunct="1">
              <a:lnSpc>
                <a:spcPct val="80000"/>
              </a:lnSpc>
            </a:pPr>
            <a:r>
              <a:rPr lang="en-US" sz="2000" smtClean="0">
                <a:ea typeface="MS PGothic"/>
              </a:rPr>
              <a:t>Use the following format for daily journaling when documenting client consultations and education sessions: give an outline of today</a:t>
            </a:r>
            <a:r>
              <a:rPr lang="en-US" altLang="en-US" sz="2000" smtClean="0">
                <a:ea typeface="MS PGothic"/>
              </a:rPr>
              <a:t>’</a:t>
            </a:r>
            <a:r>
              <a:rPr lang="en-US" sz="2000" smtClean="0">
                <a:ea typeface="MS PGothic"/>
              </a:rPr>
              <a:t>s activities at MOW.</a:t>
            </a:r>
          </a:p>
          <a:p>
            <a:pPr marL="588963" lvl="1" indent="-342900" eaLnBrk="1" hangingPunct="1">
              <a:lnSpc>
                <a:spcPct val="80000"/>
              </a:lnSpc>
            </a:pPr>
            <a:r>
              <a:rPr lang="en-US" sz="2000" smtClean="0">
                <a:ea typeface="MS PGothic"/>
              </a:rPr>
              <a:t>What did you learn today?</a:t>
            </a:r>
          </a:p>
          <a:p>
            <a:pPr marL="588963" lvl="1" indent="-342900" eaLnBrk="1" hangingPunct="1">
              <a:lnSpc>
                <a:spcPct val="80000"/>
              </a:lnSpc>
            </a:pPr>
            <a:r>
              <a:rPr lang="en-US" sz="2000" smtClean="0">
                <a:ea typeface="MS PGothic"/>
              </a:rPr>
              <a:t>How did you gain this knowledge?</a:t>
            </a:r>
          </a:p>
          <a:p>
            <a:pPr marL="588963" lvl="1" indent="-342900" eaLnBrk="1" hangingPunct="1">
              <a:lnSpc>
                <a:spcPct val="80000"/>
              </a:lnSpc>
            </a:pPr>
            <a:r>
              <a:rPr lang="en-US" sz="2000" smtClean="0">
                <a:ea typeface="MS PGothic"/>
              </a:rPr>
              <a:t>What do you need further knowledge on?</a:t>
            </a:r>
          </a:p>
          <a:p>
            <a:pPr marL="588963" lvl="1" indent="-342900" eaLnBrk="1" hangingPunct="1">
              <a:lnSpc>
                <a:spcPct val="80000"/>
              </a:lnSpc>
            </a:pPr>
            <a:r>
              <a:rPr lang="en-US" sz="2000" smtClean="0">
                <a:ea typeface="MS PGothic"/>
              </a:rPr>
              <a:t>How do you think you will use this knowledge in the future?</a:t>
            </a:r>
          </a:p>
          <a:p>
            <a:pPr marL="588963" lvl="1" indent="-342900" eaLnBrk="1" hangingPunct="1">
              <a:lnSpc>
                <a:spcPct val="80000"/>
              </a:lnSpc>
            </a:pPr>
            <a:r>
              <a:rPr lang="en-US" sz="2000" smtClean="0">
                <a:ea typeface="MS PGothic"/>
              </a:rPr>
              <a:t>Talk about 1-2 of the phone calls you made today.</a:t>
            </a:r>
          </a:p>
          <a:p>
            <a:pPr marL="588963" lvl="1" indent="-342900" eaLnBrk="1" hangingPunct="1">
              <a:lnSpc>
                <a:spcPct val="80000"/>
              </a:lnSpc>
            </a:pPr>
            <a:r>
              <a:rPr lang="en-US" sz="2000" smtClean="0">
                <a:ea typeface="MS PGothic"/>
              </a:rPr>
              <a:t>What went well today?</a:t>
            </a:r>
          </a:p>
          <a:p>
            <a:pPr marL="588963" lvl="1" indent="-342900" eaLnBrk="1" hangingPunct="1">
              <a:lnSpc>
                <a:spcPct val="80000"/>
              </a:lnSpc>
            </a:pPr>
            <a:r>
              <a:rPr lang="en-US" sz="2000" smtClean="0">
                <a:ea typeface="MS PGothic"/>
              </a:rPr>
              <a:t>What positive feedback did you receive on the phone?</a:t>
            </a:r>
          </a:p>
          <a:p>
            <a:pPr marL="588963" lvl="1" indent="-342900" eaLnBrk="1" hangingPunct="1">
              <a:lnSpc>
                <a:spcPct val="80000"/>
              </a:lnSpc>
            </a:pPr>
            <a:r>
              <a:rPr lang="en-US" sz="2000" smtClean="0">
                <a:ea typeface="MS PGothic"/>
              </a:rPr>
              <a:t>How receptive were the clients to nutrition education on the phone?</a:t>
            </a:r>
          </a:p>
          <a:p>
            <a:pPr marL="588963" lvl="1" indent="-342900" eaLnBrk="1" hangingPunct="1">
              <a:lnSpc>
                <a:spcPct val="80000"/>
              </a:lnSpc>
            </a:pPr>
            <a:r>
              <a:rPr lang="en-US" sz="2000" smtClean="0">
                <a:ea typeface="MS PGothic"/>
              </a:rPr>
              <a:t>What do you think you could have improved on in your communications?</a:t>
            </a:r>
          </a:p>
          <a:p>
            <a:pPr marL="342900" indent="-342900" eaLnBrk="1" hangingPunct="1">
              <a:lnSpc>
                <a:spcPct val="80000"/>
              </a:lnSpc>
            </a:pPr>
            <a:endParaRPr lang="en-US" sz="1800" smtClean="0">
              <a:ea typeface="MS PGothic"/>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HAIL Evaluation TEAM – Focus Groups</a:t>
            </a:r>
            <a:endParaRPr lang="en-US" dirty="0">
              <a:ea typeface="+mj-ea"/>
              <a:cs typeface="+mj-cs"/>
            </a:endParaRPr>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en-US" dirty="0" smtClean="0">
                <a:ea typeface="+mn-ea"/>
                <a:cs typeface="+mn-cs"/>
              </a:rPr>
              <a:t>TCU Dietetics students were recruited to participate in focus groups by Meals On Wheels staff </a:t>
            </a:r>
          </a:p>
          <a:p>
            <a:pPr marL="274320" indent="-274320" eaLnBrk="1" fontAlgn="auto" hangingPunct="1">
              <a:spcAft>
                <a:spcPts val="0"/>
              </a:spcAft>
              <a:buFont typeface="Wingdings 2"/>
              <a:buChar char=""/>
              <a:defRPr/>
            </a:pPr>
            <a:r>
              <a:rPr lang="en-US" dirty="0" smtClean="0">
                <a:ea typeface="+mn-ea"/>
                <a:cs typeface="+mn-cs"/>
              </a:rPr>
              <a:t>Students were asked a set of questions regarding their interactions with MOW clients and the delivery of nutrition education</a:t>
            </a:r>
          </a:p>
          <a:p>
            <a:pPr marL="274320" indent="-274320" eaLnBrk="1" fontAlgn="auto" hangingPunct="1">
              <a:spcAft>
                <a:spcPts val="0"/>
              </a:spcAft>
              <a:buFont typeface="Wingdings 2"/>
              <a:buChar char=""/>
              <a:defRPr/>
            </a:pPr>
            <a:r>
              <a:rPr lang="en-US" dirty="0" smtClean="0">
                <a:ea typeface="+mn-ea"/>
                <a:cs typeface="+mn-cs"/>
              </a:rPr>
              <a:t>Evaluation Team members facilitated and recorded the focus groups</a:t>
            </a:r>
          </a:p>
          <a:p>
            <a:pPr marL="274320" indent="-274320" eaLnBrk="1" fontAlgn="auto" hangingPunct="1">
              <a:spcAft>
                <a:spcPts val="0"/>
              </a:spcAft>
              <a:buFont typeface="Wingdings 2"/>
              <a:buChar char=""/>
              <a:defRPr/>
            </a:pPr>
            <a:r>
              <a:rPr lang="en-US" dirty="0" smtClean="0">
                <a:ea typeface="+mn-ea"/>
                <a:cs typeface="+mn-cs"/>
              </a:rPr>
              <a:t>The first focus group summarized here, consisted of 11 students who assisted the MOW with nutrition education services during fall of 2010</a:t>
            </a:r>
            <a:endParaRPr lang="en-US" dirty="0">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HAIL Evaluation TEAM</a:t>
            </a:r>
            <a:endParaRPr lang="en-US" dirty="0">
              <a:ea typeface="+mj-ea"/>
              <a:cs typeface="+mj-cs"/>
            </a:endParaRPr>
          </a:p>
        </p:txBody>
      </p:sp>
      <p:sp>
        <p:nvSpPr>
          <p:cNvPr id="43010" name="Content Placeholder 2"/>
          <p:cNvSpPr>
            <a:spLocks noGrp="1"/>
          </p:cNvSpPr>
          <p:nvPr>
            <p:ph idx="1"/>
          </p:nvPr>
        </p:nvSpPr>
        <p:spPr>
          <a:xfrm>
            <a:off x="457200" y="1706563"/>
            <a:ext cx="7239000" cy="4846637"/>
          </a:xfrm>
        </p:spPr>
        <p:txBody>
          <a:bodyPr/>
          <a:lstStyle/>
          <a:p>
            <a:pPr eaLnBrk="1" hangingPunct="1"/>
            <a:r>
              <a:rPr lang="en-US" sz="3000" i="1" smtClean="0">
                <a:ea typeface="MS PGothic"/>
              </a:rPr>
              <a:t>Questions about students‘ interactions &amp; perceptions:</a:t>
            </a:r>
            <a:endParaRPr lang="en-US" i="1" smtClean="0">
              <a:ea typeface="MS PGothic"/>
            </a:endParaRPr>
          </a:p>
          <a:p>
            <a:pPr lvl="2" eaLnBrk="1" hangingPunct="1"/>
            <a:r>
              <a:rPr lang="en-US" sz="2600" smtClean="0">
                <a:ea typeface="MS PGothic"/>
              </a:rPr>
              <a:t>Client</a:t>
            </a:r>
            <a:r>
              <a:rPr lang="en-US" altLang="en-US" sz="2600" smtClean="0">
                <a:ea typeface="MS PGothic"/>
              </a:rPr>
              <a:t>’</a:t>
            </a:r>
            <a:r>
              <a:rPr lang="en-US" sz="2600" smtClean="0">
                <a:ea typeface="MS PGothic"/>
              </a:rPr>
              <a:t>s receptivity to the intervention</a:t>
            </a:r>
          </a:p>
          <a:p>
            <a:pPr lvl="2" eaLnBrk="1" hangingPunct="1"/>
            <a:r>
              <a:rPr lang="en-US" sz="2600" smtClean="0">
                <a:ea typeface="MS PGothic"/>
              </a:rPr>
              <a:t>Challenges with phone education sessions</a:t>
            </a:r>
          </a:p>
          <a:p>
            <a:pPr lvl="2" eaLnBrk="1" hangingPunct="1"/>
            <a:r>
              <a:rPr lang="en-US" sz="2600" smtClean="0">
                <a:ea typeface="MS PGothic"/>
              </a:rPr>
              <a:t>How they can best deliver the intervention and engage the clients</a:t>
            </a:r>
          </a:p>
          <a:p>
            <a:pPr lvl="2" eaLnBrk="1" hangingPunct="1"/>
            <a:r>
              <a:rPr lang="en-US" sz="2600" smtClean="0">
                <a:ea typeface="MS PGothic"/>
              </a:rPr>
              <a:t>Successful outcomes </a:t>
            </a:r>
          </a:p>
          <a:p>
            <a:pPr lvl="2" eaLnBrk="1" hangingPunct="1"/>
            <a:r>
              <a:rPr lang="en-US" sz="2600" smtClean="0">
                <a:ea typeface="MS PGothic"/>
              </a:rPr>
              <a:t>Value of this experience to their education and professional development</a:t>
            </a:r>
            <a:r>
              <a:rPr lang="en-US" smtClean="0">
                <a:ea typeface="MS PGothic"/>
              </a:rPr>
              <a:t> </a:t>
            </a:r>
          </a:p>
          <a:p>
            <a:pPr eaLnBrk="1" hangingPunct="1">
              <a:buFont typeface="Wingdings 2" pitchFamily="18" charset="2"/>
              <a:buNone/>
            </a:pPr>
            <a:endParaRPr lang="en-US" smtClean="0">
              <a:ea typeface="MS PGothic"/>
            </a:endParaRPr>
          </a:p>
          <a:p>
            <a:pPr eaLnBrk="1" hangingPunct="1">
              <a:buFont typeface="Wingdings 2" pitchFamily="18" charset="2"/>
              <a:buNone/>
            </a:pPr>
            <a:r>
              <a:rPr lang="en-US" smtClean="0">
                <a:ea typeface="MS PGothic"/>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44034" name="Content Placeholder 2"/>
          <p:cNvSpPr>
            <a:spLocks noGrp="1"/>
          </p:cNvSpPr>
          <p:nvPr>
            <p:ph idx="1"/>
          </p:nvPr>
        </p:nvSpPr>
        <p:spPr/>
        <p:txBody>
          <a:bodyPr/>
          <a:lstStyle/>
          <a:p>
            <a:pPr eaLnBrk="1" hangingPunct="1"/>
            <a:r>
              <a:rPr lang="en-US" sz="2800" i="1" smtClean="0">
                <a:ea typeface="MS PGothic"/>
              </a:rPr>
              <a:t>Challenges</a:t>
            </a:r>
            <a:r>
              <a:rPr lang="en-US" sz="2800" smtClean="0">
                <a:ea typeface="MS PGothic"/>
              </a:rPr>
              <a:t> experienced by students in the delivery of intervention and strategies for solving:</a:t>
            </a:r>
          </a:p>
          <a:p>
            <a:pPr lvl="1" eaLnBrk="1" hangingPunct="1"/>
            <a:r>
              <a:rPr lang="en-US" sz="2600" smtClean="0">
                <a:ea typeface="MS PGothic"/>
              </a:rPr>
              <a:t>Hearing loss</a:t>
            </a:r>
          </a:p>
          <a:p>
            <a:pPr lvl="1" eaLnBrk="1" hangingPunct="1"/>
            <a:r>
              <a:rPr lang="en-US" sz="2600" smtClean="0">
                <a:ea typeface="MS PGothic"/>
              </a:rPr>
              <a:t>Difficulty recalling information </a:t>
            </a:r>
          </a:p>
          <a:p>
            <a:pPr lvl="1" eaLnBrk="1" hangingPunct="1"/>
            <a:r>
              <a:rPr lang="en-US" sz="2600" smtClean="0">
                <a:ea typeface="MS PGothic"/>
              </a:rPr>
              <a:t>Limited time on the phone</a:t>
            </a:r>
          </a:p>
          <a:p>
            <a:pPr lvl="1" eaLnBrk="1" hangingPunct="1"/>
            <a:r>
              <a:rPr lang="en-US" sz="2600" smtClean="0">
                <a:ea typeface="MS PGothic"/>
              </a:rPr>
              <a:t>Client honesty and attentiveness</a:t>
            </a:r>
          </a:p>
          <a:p>
            <a:pPr lvl="1" eaLnBrk="1" hangingPunct="1"/>
            <a:r>
              <a:rPr lang="en-US" sz="2600" smtClean="0">
                <a:ea typeface="MS PGothic"/>
              </a:rPr>
              <a:t>Keeping the conversation focused on nutrition and dietary/lifestyle practices for improving health</a:t>
            </a:r>
          </a:p>
          <a:p>
            <a:pPr lvl="1" eaLnBrk="1" hangingPunct="1"/>
            <a:endParaRPr lang="en-US" smtClean="0">
              <a:ea typeface="MS PGothic"/>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46082" name="Content Placeholder 2"/>
          <p:cNvSpPr>
            <a:spLocks noGrp="1"/>
          </p:cNvSpPr>
          <p:nvPr>
            <p:ph idx="1"/>
          </p:nvPr>
        </p:nvSpPr>
        <p:spPr/>
        <p:txBody>
          <a:bodyPr/>
          <a:lstStyle/>
          <a:p>
            <a:pPr eaLnBrk="1" hangingPunct="1"/>
            <a:r>
              <a:rPr lang="en-US" sz="2800" i="1" smtClean="0">
                <a:ea typeface="MS PGothic"/>
              </a:rPr>
              <a:t>Successful outcomes </a:t>
            </a:r>
            <a:r>
              <a:rPr lang="en-US" sz="2800" smtClean="0">
                <a:ea typeface="MS PGothic"/>
              </a:rPr>
              <a:t>experienced by students in the delivery of intervention:</a:t>
            </a:r>
          </a:p>
          <a:p>
            <a:pPr lvl="1" eaLnBrk="1" hangingPunct="1"/>
            <a:r>
              <a:rPr lang="en-US" sz="2400" smtClean="0">
                <a:ea typeface="MS PGothic"/>
              </a:rPr>
              <a:t>Most clients were receptive, engaged in the lesson, and gained something from the phone consult</a:t>
            </a:r>
          </a:p>
          <a:p>
            <a:pPr lvl="1" eaLnBrk="1" hangingPunct="1"/>
            <a:r>
              <a:rPr lang="en-US" sz="2400" smtClean="0">
                <a:ea typeface="MS PGothic"/>
              </a:rPr>
              <a:t>Handouts that clients received were much appreciated</a:t>
            </a:r>
          </a:p>
          <a:p>
            <a:pPr lvl="1" eaLnBrk="1" hangingPunct="1"/>
            <a:r>
              <a:rPr lang="en-US" sz="2400" smtClean="0">
                <a:ea typeface="MS PGothic"/>
              </a:rPr>
              <a:t>As the semester progressed, we gained more experience that help us better handle and engage the client in phone calls and feedback</a:t>
            </a:r>
          </a:p>
          <a:p>
            <a:pPr lvl="1" eaLnBrk="1" hangingPunct="1"/>
            <a:r>
              <a:rPr lang="en-US" sz="2400" smtClean="0">
                <a:ea typeface="MS PGothic"/>
              </a:rPr>
              <a:t>Clients showed an interest in learning more about their nutritional status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Service-Learning Outcomes</a:t>
            </a:r>
            <a:endParaRPr lang="en-US" dirty="0">
              <a:ea typeface="+mj-ea"/>
              <a:cs typeface="+mj-cs"/>
            </a:endParaRPr>
          </a:p>
        </p:txBody>
      </p:sp>
      <p:sp>
        <p:nvSpPr>
          <p:cNvPr id="48130" name="Content Placeholder 2"/>
          <p:cNvSpPr>
            <a:spLocks noGrp="1"/>
          </p:cNvSpPr>
          <p:nvPr>
            <p:ph idx="1"/>
          </p:nvPr>
        </p:nvSpPr>
        <p:spPr/>
        <p:txBody>
          <a:bodyPr/>
          <a:lstStyle/>
          <a:p>
            <a:pPr eaLnBrk="1" hangingPunct="1"/>
            <a:r>
              <a:rPr lang="en-US" sz="2800" i="1" smtClean="0">
                <a:ea typeface="MS PGothic"/>
              </a:rPr>
              <a:t>Enhanced Professional Skills</a:t>
            </a:r>
            <a:r>
              <a:rPr lang="en-US" sz="2800" smtClean="0">
                <a:ea typeface="MS PGothic"/>
              </a:rPr>
              <a:t>:</a:t>
            </a:r>
          </a:p>
          <a:p>
            <a:pPr lvl="1" eaLnBrk="1" hangingPunct="1"/>
            <a:r>
              <a:rPr lang="en-US" sz="2500" smtClean="0">
                <a:ea typeface="MS PGothic"/>
              </a:rPr>
              <a:t>Great exposure to the geriatric population</a:t>
            </a:r>
          </a:p>
          <a:p>
            <a:pPr lvl="1" eaLnBrk="1" hangingPunct="1"/>
            <a:r>
              <a:rPr lang="en-US" sz="2500" smtClean="0">
                <a:ea typeface="MS PGothic"/>
              </a:rPr>
              <a:t>Learned to tailor education pieces according to patient’s needs and understanding</a:t>
            </a:r>
          </a:p>
          <a:p>
            <a:pPr lvl="1" eaLnBrk="1" hangingPunct="1"/>
            <a:r>
              <a:rPr lang="en-US" sz="2500" smtClean="0">
                <a:ea typeface="MS PGothic"/>
              </a:rPr>
              <a:t>Explored and utilized Nutrition resources to advance our knowledge</a:t>
            </a:r>
          </a:p>
          <a:p>
            <a:pPr lvl="1" eaLnBrk="1" hangingPunct="1"/>
            <a:r>
              <a:rPr lang="en-US" sz="2500" smtClean="0">
                <a:ea typeface="MS PGothic"/>
              </a:rPr>
              <a:t>Strengthened counseling techniques such as:</a:t>
            </a:r>
          </a:p>
          <a:p>
            <a:pPr lvl="2" eaLnBrk="1" hangingPunct="1"/>
            <a:r>
              <a:rPr lang="en-US" sz="2200" smtClean="0">
                <a:ea typeface="MS PGothic"/>
              </a:rPr>
              <a:t>Importance of eye contact</a:t>
            </a:r>
          </a:p>
          <a:p>
            <a:pPr lvl="2" eaLnBrk="1" hangingPunct="1"/>
            <a:r>
              <a:rPr lang="en-US" sz="2200" smtClean="0">
                <a:ea typeface="MS PGothic"/>
              </a:rPr>
              <a:t>Pitch of voice with the elderly population</a:t>
            </a:r>
          </a:p>
          <a:p>
            <a:pPr lvl="2" eaLnBrk="1" hangingPunct="1"/>
            <a:r>
              <a:rPr lang="en-US" sz="2200" smtClean="0">
                <a:ea typeface="MS PGothic"/>
              </a:rPr>
              <a:t>Connecting with the client before the education session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20040"/>
            <a:ext cx="7620000" cy="1143000"/>
          </a:xfrm>
        </p:spPr>
        <p:txBody>
          <a:bodyPr>
            <a:normAutofit fontScale="90000"/>
          </a:bodyPr>
          <a:lstStyle/>
          <a:p>
            <a:pPr eaLnBrk="1" fontAlgn="auto" hangingPunct="1">
              <a:spcAft>
                <a:spcPts val="0"/>
              </a:spcAft>
              <a:defRPr/>
            </a:pPr>
            <a:r>
              <a:rPr lang="en-US" dirty="0" smtClean="0">
                <a:ea typeface="+mj-ea"/>
                <a:cs typeface="+mj-cs"/>
              </a:rPr>
              <a:t>Hail Initiative &amp; Service-Learning</a:t>
            </a:r>
            <a:endParaRPr lang="en-US" dirty="0">
              <a:ea typeface="+mj-ea"/>
              <a:cs typeface="+mj-cs"/>
            </a:endParaRPr>
          </a:p>
        </p:txBody>
      </p:sp>
      <p:sp>
        <p:nvSpPr>
          <p:cNvPr id="50178" name="Content Placeholder 2"/>
          <p:cNvSpPr>
            <a:spLocks noGrp="1"/>
          </p:cNvSpPr>
          <p:nvPr>
            <p:ph idx="1"/>
          </p:nvPr>
        </p:nvSpPr>
        <p:spPr/>
        <p:txBody>
          <a:bodyPr/>
          <a:lstStyle/>
          <a:p>
            <a:pPr eaLnBrk="1" hangingPunct="1">
              <a:lnSpc>
                <a:spcPct val="80000"/>
              </a:lnSpc>
              <a:buFont typeface="Wingdings 2" pitchFamily="18" charset="2"/>
              <a:buNone/>
            </a:pPr>
            <a:r>
              <a:rPr lang="en-US" sz="2500" i="1" smtClean="0">
                <a:ea typeface="MS PGothic"/>
              </a:rPr>
              <a:t>Where do we go from here?</a:t>
            </a:r>
          </a:p>
          <a:p>
            <a:pPr eaLnBrk="1" hangingPunct="1">
              <a:lnSpc>
                <a:spcPct val="80000"/>
              </a:lnSpc>
            </a:pPr>
            <a:r>
              <a:rPr lang="en-US" sz="2000" smtClean="0">
                <a:ea typeface="MS PGothic"/>
              </a:rPr>
              <a:t>Strengthen students orientation prior to making calls about lowering their voice and strategies to make sure the communication stays on track</a:t>
            </a:r>
          </a:p>
          <a:p>
            <a:pPr eaLnBrk="1" hangingPunct="1">
              <a:lnSpc>
                <a:spcPct val="80000"/>
              </a:lnSpc>
            </a:pPr>
            <a:r>
              <a:rPr lang="en-US" sz="2000" smtClean="0">
                <a:ea typeface="MS PGothic"/>
              </a:rPr>
              <a:t>Instruct students to begin with more direct and closed-ended questions and progress into open-ended questions</a:t>
            </a:r>
          </a:p>
          <a:p>
            <a:pPr eaLnBrk="1" hangingPunct="1">
              <a:lnSpc>
                <a:spcPct val="80000"/>
              </a:lnSpc>
            </a:pPr>
            <a:r>
              <a:rPr lang="en-US" sz="2000" smtClean="0">
                <a:ea typeface="MS PGothic"/>
              </a:rPr>
              <a:t>Re-check calculations for the number of hours needed for student phone calls</a:t>
            </a:r>
          </a:p>
          <a:p>
            <a:pPr eaLnBrk="1" hangingPunct="1">
              <a:lnSpc>
                <a:spcPct val="80000"/>
              </a:lnSpc>
            </a:pPr>
            <a:r>
              <a:rPr lang="en-US" sz="2000" smtClean="0">
                <a:ea typeface="MS PGothic"/>
              </a:rPr>
              <a:t>Link student research to this project</a:t>
            </a:r>
          </a:p>
          <a:p>
            <a:pPr eaLnBrk="1" hangingPunct="1">
              <a:lnSpc>
                <a:spcPct val="80000"/>
              </a:lnSpc>
            </a:pPr>
            <a:r>
              <a:rPr lang="en-US" sz="2000" smtClean="0">
                <a:ea typeface="MS PGothic"/>
              </a:rPr>
              <a:t>Get student assistant for project Dietitian to help with paperwork, setting up appointments, and making additional phone calls</a:t>
            </a:r>
          </a:p>
          <a:p>
            <a:pPr eaLnBrk="1" hangingPunct="1">
              <a:lnSpc>
                <a:spcPct val="80000"/>
              </a:lnSpc>
            </a:pPr>
            <a:r>
              <a:rPr lang="en-US" sz="2000" smtClean="0">
                <a:ea typeface="MS PGothic"/>
              </a:rPr>
              <a:t>In process of submitting an application to extend this project for another 1 year – with triple $$$ funding to expand on client services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Community Collaboration</a:t>
            </a:r>
            <a:endParaRPr lang="en-US" dirty="0">
              <a:ea typeface="+mj-ea"/>
              <a:cs typeface="+mj-cs"/>
            </a:endParaRPr>
          </a:p>
        </p:txBody>
      </p:sp>
      <p:sp>
        <p:nvSpPr>
          <p:cNvPr id="16386" name="Content Placeholder 2"/>
          <p:cNvSpPr>
            <a:spLocks noGrp="1"/>
          </p:cNvSpPr>
          <p:nvPr>
            <p:ph idx="1"/>
          </p:nvPr>
        </p:nvSpPr>
        <p:spPr/>
        <p:txBody>
          <a:bodyPr/>
          <a:lstStyle/>
          <a:p>
            <a:pPr eaLnBrk="1" hangingPunct="1"/>
            <a:r>
              <a:rPr lang="en-US" smtClean="0">
                <a:ea typeface="MS PGothic"/>
              </a:rPr>
              <a:t>TCU Coordinated Program in Dietetics (CP)</a:t>
            </a:r>
          </a:p>
          <a:p>
            <a:pPr lvl="1" eaLnBrk="1" hangingPunct="1"/>
            <a:r>
              <a:rPr lang="en-US" smtClean="0">
                <a:solidFill>
                  <a:schemeClr val="tx1"/>
                </a:solidFill>
                <a:ea typeface="MS PGothic"/>
              </a:rPr>
              <a:t>Professional program combining academics and supervised practice/internship hours</a:t>
            </a:r>
          </a:p>
          <a:p>
            <a:pPr lvl="1" eaLnBrk="1" hangingPunct="1"/>
            <a:r>
              <a:rPr lang="en-US" smtClean="0">
                <a:solidFill>
                  <a:schemeClr val="tx1"/>
                </a:solidFill>
                <a:ea typeface="MS PGothic"/>
              </a:rPr>
              <a:t>Supervised practice hours satisfy course objectives and knowledge and skill competency learning outcomes (American Dietetic Association, Commission on Accreditation for Dietetics Education)</a:t>
            </a:r>
          </a:p>
          <a:p>
            <a:pPr lvl="1" eaLnBrk="1" hangingPunct="1"/>
            <a:r>
              <a:rPr lang="en-US" smtClean="0">
                <a:solidFill>
                  <a:schemeClr val="tx1"/>
                </a:solidFill>
                <a:ea typeface="MS PGothic"/>
              </a:rPr>
              <a:t>Students participate in collaborative community-based programs that also address a need or provide a service in the community</a:t>
            </a:r>
          </a:p>
          <a:p>
            <a:pPr lvl="1" eaLnBrk="1" hangingPunct="1"/>
            <a:endParaRPr lang="en-US" smtClean="0">
              <a:solidFill>
                <a:schemeClr val="tx1"/>
              </a:solidFill>
              <a:ea typeface="MS PGothic"/>
            </a:endParaRPr>
          </a:p>
          <a:p>
            <a:pPr lvl="1" eaLnBrk="1" hangingPunct="1">
              <a:buFont typeface="Wingdings 2" pitchFamily="18" charset="2"/>
              <a:buNone/>
            </a:pPr>
            <a:r>
              <a:rPr lang="en-US" smtClean="0">
                <a:solidFill>
                  <a:schemeClr val="tx1"/>
                </a:solidFill>
                <a:ea typeface="MS PGothic"/>
              </a:rPr>
              <a:t> </a:t>
            </a:r>
            <a:r>
              <a:rPr lang="en-US" smtClean="0">
                <a:ea typeface="MS PGothic"/>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800" y="1752600"/>
            <a:ext cx="6636488" cy="1362075"/>
          </a:xfrm>
        </p:spPr>
        <p:txBody>
          <a:bodyPr>
            <a:normAutofit fontScale="90000"/>
          </a:bodyPr>
          <a:lstStyle/>
          <a:p>
            <a:pPr algn="ctr" eaLnBrk="1" fontAlgn="auto" hangingPunct="1">
              <a:spcAft>
                <a:spcPts val="0"/>
              </a:spcAft>
              <a:defRPr/>
            </a:pPr>
            <a:r>
              <a:rPr lang="en-US" dirty="0" smtClean="0">
                <a:ea typeface="+mj-ea"/>
                <a:cs typeface="+mj-cs"/>
              </a:rPr>
              <a:t>Thank You For Joining Us</a:t>
            </a:r>
            <a:br>
              <a:rPr lang="en-US" dirty="0" smtClean="0">
                <a:ea typeface="+mj-ea"/>
                <a:cs typeface="+mj-cs"/>
              </a:rPr>
            </a:br>
            <a:r>
              <a:rPr lang="en-US" dirty="0" smtClean="0">
                <a:ea typeface="+mj-ea"/>
                <a:cs typeface="+mj-cs"/>
              </a:rPr>
              <a:t/>
            </a:r>
            <a:br>
              <a:rPr lang="en-US" dirty="0" smtClean="0">
                <a:ea typeface="+mj-ea"/>
                <a:cs typeface="+mj-cs"/>
              </a:rPr>
            </a:br>
            <a:r>
              <a:rPr lang="en-US" dirty="0" smtClean="0">
                <a:ea typeface="+mj-ea"/>
                <a:cs typeface="+mj-cs"/>
              </a:rPr>
              <a:t>Any Questions?</a:t>
            </a:r>
            <a:endParaRPr lang="en-US" dirty="0">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ea typeface="+mj-ea"/>
                <a:cs typeface="+mj-cs"/>
              </a:rPr>
              <a:t>Service-Learning in the community</a:t>
            </a:r>
            <a:endParaRPr lang="en-US" dirty="0">
              <a:ea typeface="+mj-ea"/>
              <a:cs typeface="+mj-cs"/>
            </a:endParaRPr>
          </a:p>
        </p:txBody>
      </p:sp>
      <p:sp>
        <p:nvSpPr>
          <p:cNvPr id="17410" name="Content Placeholder 2"/>
          <p:cNvSpPr>
            <a:spLocks noGrp="1"/>
          </p:cNvSpPr>
          <p:nvPr>
            <p:ph idx="1"/>
          </p:nvPr>
        </p:nvSpPr>
        <p:spPr/>
        <p:txBody>
          <a:bodyPr/>
          <a:lstStyle/>
          <a:p>
            <a:pPr eaLnBrk="1" hangingPunct="1"/>
            <a:r>
              <a:rPr lang="en-US" smtClean="0">
                <a:ea typeface="MS PGothic"/>
              </a:rPr>
              <a:t>What is service-learning?</a:t>
            </a:r>
          </a:p>
          <a:p>
            <a:pPr lvl="1" eaLnBrk="1" hangingPunct="1"/>
            <a:r>
              <a:rPr lang="en-US" smtClean="0">
                <a:ea typeface="MS PGothic"/>
              </a:rPr>
              <a:t>Service-learning is a method of teaching, learning and reflecting that combines academic classroom curriculum with meaningful service, frequently youth service, throughout the community. As a teaching methodology, it falls under the philosophy of experiential education.</a:t>
            </a:r>
          </a:p>
          <a:p>
            <a:pPr lvl="1" eaLnBrk="1" hangingPunct="1">
              <a:buFont typeface="Wingdings 2" pitchFamily="18" charset="2"/>
              <a:buNone/>
            </a:pPr>
            <a:r>
              <a:rPr lang="en-US" smtClean="0">
                <a:ea typeface="MS PGothic"/>
              </a:rPr>
              <a:t> </a:t>
            </a:r>
          </a:p>
          <a:p>
            <a:pPr lvl="1" eaLnBrk="1" hangingPunct="1"/>
            <a:r>
              <a:rPr lang="en-US" smtClean="0">
                <a:ea typeface="MS PGothic"/>
              </a:rPr>
              <a:t>Service-learning is a process whereby students learn and develop through active participation in organized service experiences that actually meet community needs.</a:t>
            </a:r>
          </a:p>
          <a:p>
            <a:pPr lvl="1" eaLnBrk="1" hangingPunct="1"/>
            <a:endParaRPr lang="en-US" smtClean="0">
              <a:ea typeface="MS P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Dietetics &amp; Service-learning</a:t>
            </a:r>
            <a:endParaRPr lang="en-US" dirty="0">
              <a:ea typeface="+mj-ea"/>
              <a:cs typeface="+mj-cs"/>
            </a:endParaRPr>
          </a:p>
        </p:txBody>
      </p:sp>
      <p:sp>
        <p:nvSpPr>
          <p:cNvPr id="18434" name="Content Placeholder 2"/>
          <p:cNvSpPr>
            <a:spLocks noGrp="1"/>
          </p:cNvSpPr>
          <p:nvPr>
            <p:ph idx="1"/>
          </p:nvPr>
        </p:nvSpPr>
        <p:spPr/>
        <p:txBody>
          <a:bodyPr/>
          <a:lstStyle/>
          <a:p>
            <a:pPr eaLnBrk="1" hangingPunct="1"/>
            <a:r>
              <a:rPr lang="en-US" smtClean="0">
                <a:ea typeface="MS PGothic"/>
              </a:rPr>
              <a:t>Community agencies and organizations CPs have worked with in the past</a:t>
            </a:r>
          </a:p>
          <a:p>
            <a:pPr lvl="1" eaLnBrk="1" hangingPunct="1"/>
            <a:r>
              <a:rPr lang="en-US" smtClean="0">
                <a:ea typeface="MS PGothic"/>
              </a:rPr>
              <a:t>Tarrant Area Food Bank</a:t>
            </a:r>
          </a:p>
          <a:p>
            <a:pPr lvl="1" eaLnBrk="1" hangingPunct="1"/>
            <a:r>
              <a:rPr lang="en-US" smtClean="0">
                <a:ea typeface="MS PGothic"/>
              </a:rPr>
              <a:t>Tarrant County Master Gardener Association</a:t>
            </a:r>
          </a:p>
          <a:p>
            <a:pPr lvl="1" eaLnBrk="1" hangingPunct="1"/>
            <a:r>
              <a:rPr lang="en-US" smtClean="0">
                <a:ea typeface="MS PGothic"/>
              </a:rPr>
              <a:t>Senior Citizen Services of Tarrant County</a:t>
            </a:r>
          </a:p>
          <a:p>
            <a:pPr lvl="1" eaLnBrk="1" hangingPunct="1"/>
            <a:r>
              <a:rPr lang="en-US" smtClean="0">
                <a:ea typeface="MS PGothic"/>
              </a:rPr>
              <a:t>Texas AgriLife Extension Services</a:t>
            </a:r>
          </a:p>
          <a:p>
            <a:pPr lvl="1" eaLnBrk="1" hangingPunct="1"/>
            <a:r>
              <a:rPr lang="en-US" smtClean="0">
                <a:ea typeface="MS PGothic"/>
              </a:rPr>
              <a:t>Fort Worth &amp; Birdville Independent School Districts</a:t>
            </a:r>
          </a:p>
          <a:p>
            <a:pPr lvl="1" eaLnBrk="1" hangingPunct="1"/>
            <a:r>
              <a:rPr lang="en-US" smtClean="0">
                <a:ea typeface="MS PGothic"/>
              </a:rPr>
              <a:t>Fort Worth Dietetic Association</a:t>
            </a:r>
          </a:p>
          <a:p>
            <a:pPr lvl="1" eaLnBrk="1" hangingPunct="1"/>
            <a:r>
              <a:rPr lang="en-US" smtClean="0">
                <a:ea typeface="MS PGothic"/>
              </a:rPr>
              <a:t>TCU Campus-Life Health Promotion</a:t>
            </a:r>
          </a:p>
          <a:p>
            <a:pPr lvl="1" eaLnBrk="1" hangingPunct="1"/>
            <a:endParaRPr lang="en-US" smtClean="0">
              <a:ea typeface="MS PGothic"/>
            </a:endParaRPr>
          </a:p>
          <a:p>
            <a:pPr lvl="1" eaLnBrk="1" hangingPunct="1"/>
            <a:endParaRPr lang="en-US" smtClean="0">
              <a:ea typeface="MS PGothic"/>
            </a:endParaRPr>
          </a:p>
          <a:p>
            <a:pPr eaLnBrk="1" hangingPunct="1">
              <a:buFont typeface="Wingdings 2" pitchFamily="18" charset="2"/>
              <a:buNone/>
            </a:pPr>
            <a:endParaRPr lang="en-US" smtClean="0">
              <a:ea typeface="MS P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cs typeface="+mj-cs"/>
              </a:rPr>
              <a:t>Dietetics &amp; Service-Learning At Meals on Wheels</a:t>
            </a:r>
            <a:endParaRPr lang="en-US" dirty="0">
              <a:cs typeface="+mj-cs"/>
            </a:endParaRPr>
          </a:p>
        </p:txBody>
      </p:sp>
      <p:sp>
        <p:nvSpPr>
          <p:cNvPr id="19458" name="Content Placeholder 2"/>
          <p:cNvSpPr>
            <a:spLocks noGrp="1"/>
          </p:cNvSpPr>
          <p:nvPr>
            <p:ph idx="1"/>
          </p:nvPr>
        </p:nvSpPr>
        <p:spPr/>
        <p:txBody>
          <a:bodyPr/>
          <a:lstStyle/>
          <a:p>
            <a:pPr eaLnBrk="1" hangingPunct="1"/>
            <a:r>
              <a:rPr lang="en-US" i="1" smtClean="0">
                <a:ea typeface="MS PGothic"/>
              </a:rPr>
              <a:t>Healthy Aging &amp; Independent Living </a:t>
            </a:r>
            <a:r>
              <a:rPr lang="en-US" smtClean="0">
                <a:ea typeface="MS PGothic"/>
              </a:rPr>
              <a:t>initiative service-learning outcomes:</a:t>
            </a:r>
          </a:p>
          <a:p>
            <a:pPr lvl="1" eaLnBrk="1" hangingPunct="1"/>
            <a:r>
              <a:rPr lang="en-US" smtClean="0">
                <a:ea typeface="MS PGothic"/>
              </a:rPr>
              <a:t>Focus on Dietetics students increasing new knowledge in addressing growing public health needs of an aging population</a:t>
            </a:r>
          </a:p>
          <a:p>
            <a:pPr lvl="1" eaLnBrk="1" hangingPunct="1"/>
            <a:r>
              <a:rPr lang="en-US" smtClean="0">
                <a:ea typeface="MS PGothic"/>
              </a:rPr>
              <a:t>Fosters teaching/counseling skills for effective public health practice in Dietetics</a:t>
            </a:r>
          </a:p>
          <a:p>
            <a:pPr lvl="1" eaLnBrk="1" hangingPunct="1"/>
            <a:r>
              <a:rPr lang="en-US" smtClean="0">
                <a:ea typeface="MS PGothic"/>
              </a:rPr>
              <a:t>Allows Dietetics students to collaborate with community and provide a service</a:t>
            </a:r>
          </a:p>
          <a:p>
            <a:pPr eaLnBrk="1" hangingPunct="1"/>
            <a:endParaRPr lang="en-US" smtClean="0">
              <a:ea typeface="MS P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0482" name="Text Box 5"/>
          <p:cNvSpPr txBox="1">
            <a:spLocks noChangeArrowheads="1"/>
          </p:cNvSpPr>
          <p:nvPr/>
        </p:nvSpPr>
        <p:spPr bwMode="auto">
          <a:xfrm>
            <a:off x="457200" y="1970088"/>
            <a:ext cx="7543800" cy="3108325"/>
          </a:xfrm>
          <a:prstGeom prst="rect">
            <a:avLst/>
          </a:prstGeom>
          <a:noFill/>
          <a:ln w="9525">
            <a:noFill/>
            <a:miter lim="800000"/>
            <a:headEnd/>
            <a:tailEnd/>
          </a:ln>
        </p:spPr>
        <p:txBody>
          <a:bodyPr>
            <a:spAutoFit/>
          </a:bodyPr>
          <a:lstStyle/>
          <a:p>
            <a:pPr algn="ctr"/>
            <a:r>
              <a:rPr lang="en-US" sz="2800" i="1">
                <a:cs typeface="MS PGothic"/>
              </a:rPr>
              <a:t>Mission Statement</a:t>
            </a:r>
          </a:p>
          <a:p>
            <a:pPr algn="ctr"/>
            <a:r>
              <a:rPr lang="en-US" sz="2800" i="1">
                <a:cs typeface="MS PGothic"/>
              </a:rPr>
              <a:t> </a:t>
            </a:r>
          </a:p>
          <a:p>
            <a:pPr algn="ctr"/>
            <a:r>
              <a:rPr lang="en-US" sz="2800" i="1">
                <a:cs typeface="MS PGothic"/>
              </a:rPr>
              <a:t>To promote the dignity and independence of older adults, persons with disabilities, and other homebound persons by delivering nutritious meals and providing or coordinating needed services.</a:t>
            </a:r>
            <a:endParaRPr lang="en-US" sz="2800">
              <a:cs typeface="MS PGothic"/>
            </a:endParaRPr>
          </a:p>
        </p:txBody>
      </p:sp>
      <p:pic>
        <p:nvPicPr>
          <p:cNvPr id="20483" name="Content Placeholder 4" descr="MOW Logo"/>
          <p:cNvPicPr>
            <a:picLocks noGrp="1" noChangeAspect="1" noChangeArrowheads="1"/>
          </p:cNvPicPr>
          <p:nvPr>
            <p:ph idx="4294967295"/>
          </p:nvPr>
        </p:nvPicPr>
        <p:blipFill>
          <a:blip r:embed="rId2"/>
          <a:srcRect/>
          <a:stretch>
            <a:fillRect/>
          </a:stretch>
        </p:blipFill>
        <p:spPr>
          <a:xfrm>
            <a:off x="6324600" y="685800"/>
            <a:ext cx="784225" cy="76200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1506" name="Content Placeholder 4"/>
          <p:cNvSpPr>
            <a:spLocks noGrp="1"/>
          </p:cNvSpPr>
          <p:nvPr>
            <p:ph idx="1"/>
          </p:nvPr>
        </p:nvSpPr>
        <p:spPr/>
        <p:txBody>
          <a:bodyPr/>
          <a:lstStyle/>
          <a:p>
            <a:pPr eaLnBrk="1" hangingPunct="1">
              <a:buFont typeface="Wingdings 2" pitchFamily="18" charset="2"/>
              <a:buNone/>
            </a:pPr>
            <a:r>
              <a:rPr lang="en-US" sz="3000" i="1" smtClean="0">
                <a:ea typeface="MS PGothic"/>
              </a:rPr>
              <a:t>Who we are…</a:t>
            </a:r>
          </a:p>
          <a:p>
            <a:pPr eaLnBrk="1" hangingPunct="1"/>
            <a:r>
              <a:rPr lang="en-US" sz="2400" smtClean="0">
                <a:ea typeface="MS PGothic"/>
              </a:rPr>
              <a:t>We are a 501 (c) (3) not-for-profit charitable organization</a:t>
            </a:r>
          </a:p>
          <a:p>
            <a:pPr eaLnBrk="1" hangingPunct="1"/>
            <a:r>
              <a:rPr lang="en-US" sz="2400" smtClean="0">
                <a:ea typeface="MS PGothic"/>
              </a:rPr>
              <a:t>We have operated in Tarrant County since 1973</a:t>
            </a:r>
          </a:p>
          <a:p>
            <a:pPr eaLnBrk="1" hangingPunct="1"/>
            <a:r>
              <a:rPr lang="en-US" sz="2400" smtClean="0">
                <a:ea typeface="MS PGothic"/>
              </a:rPr>
              <a:t>We provide nourishing meals to homebound elderly and disabled persons who are unable to prepare a meal for themselves or who does not have anyone in the home to make a nutritious meal for them</a:t>
            </a:r>
          </a:p>
          <a:p>
            <a:pPr eaLnBrk="1" hangingPunct="1"/>
            <a:r>
              <a:rPr lang="en-US" sz="2400" smtClean="0">
                <a:ea typeface="MS PGothic"/>
              </a:rPr>
              <a:t>We provide professional case management to every client</a:t>
            </a:r>
          </a:p>
          <a:p>
            <a:pPr eaLnBrk="1" hangingPunct="1"/>
            <a:endParaRPr lang="en-US" sz="2800" smtClean="0">
              <a:ea typeface="MS PGothic"/>
            </a:endParaRPr>
          </a:p>
          <a:p>
            <a:pPr eaLnBrk="1" hangingPunct="1"/>
            <a:endParaRPr lang="en-US" smtClean="0">
              <a:ea typeface="MS PGothic"/>
            </a:endParaRPr>
          </a:p>
        </p:txBody>
      </p:sp>
      <p:sp>
        <p:nvSpPr>
          <p:cNvPr id="21507" name="Text Box 4"/>
          <p:cNvSpPr txBox="1">
            <a:spLocks noChangeArrowheads="1"/>
          </p:cNvSpPr>
          <p:nvPr/>
        </p:nvSpPr>
        <p:spPr bwMode="auto">
          <a:xfrm>
            <a:off x="7924800" y="152400"/>
            <a:ext cx="7010400" cy="461963"/>
          </a:xfrm>
          <a:prstGeom prst="rect">
            <a:avLst/>
          </a:prstGeom>
          <a:noFill/>
          <a:ln w="9525">
            <a:noFill/>
            <a:miter lim="800000"/>
            <a:headEnd/>
            <a:tailEnd/>
          </a:ln>
        </p:spPr>
        <p:txBody>
          <a:bodyPr>
            <a:spAutoFit/>
          </a:bodyPr>
          <a:lstStyle/>
          <a:p>
            <a:r>
              <a:rPr lang="en-US" sz="2400">
                <a:cs typeface="MS PGothic"/>
              </a:rPr>
              <a:t>-</a:t>
            </a:r>
          </a:p>
        </p:txBody>
      </p:sp>
      <p:pic>
        <p:nvPicPr>
          <p:cNvPr id="21508" name="Picture 4" descr="MOW Logo"/>
          <p:cNvPicPr>
            <a:picLocks noChangeAspect="1" noChangeArrowheads="1"/>
          </p:cNvPicPr>
          <p:nvPr/>
        </p:nvPicPr>
        <p:blipFill>
          <a:blip r:embed="rId2"/>
          <a:srcRect/>
          <a:stretch>
            <a:fillRect/>
          </a:stretch>
        </p:blipFill>
        <p:spPr bwMode="auto">
          <a:xfrm>
            <a:off x="6248400" y="558800"/>
            <a:ext cx="914400" cy="889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ea typeface="+mj-ea"/>
                <a:cs typeface="+mj-cs"/>
              </a:rPr>
              <a:t>Meals on Wheels, Inc.  </a:t>
            </a:r>
            <a:endParaRPr lang="en-US" dirty="0">
              <a:ea typeface="+mj-ea"/>
              <a:cs typeface="+mj-cs"/>
            </a:endParaRPr>
          </a:p>
        </p:txBody>
      </p:sp>
      <p:sp>
        <p:nvSpPr>
          <p:cNvPr id="22530" name="Content Placeholder 5"/>
          <p:cNvSpPr>
            <a:spLocks noGrp="1"/>
          </p:cNvSpPr>
          <p:nvPr>
            <p:ph idx="1"/>
          </p:nvPr>
        </p:nvSpPr>
        <p:spPr/>
        <p:txBody>
          <a:bodyPr/>
          <a:lstStyle/>
          <a:p>
            <a:pPr eaLnBrk="1" hangingPunct="1">
              <a:buFont typeface="Wingdings 2" pitchFamily="18" charset="2"/>
              <a:buNone/>
            </a:pPr>
            <a:r>
              <a:rPr lang="en-US" sz="2800" i="1" smtClean="0">
                <a:ea typeface="MS PGothic"/>
              </a:rPr>
              <a:t>Who we are (continued)…</a:t>
            </a:r>
          </a:p>
          <a:p>
            <a:pPr eaLnBrk="1" hangingPunct="1"/>
            <a:r>
              <a:rPr lang="en-US" sz="2400" smtClean="0">
                <a:ea typeface="MS PGothic"/>
              </a:rPr>
              <a:t>The meals, daily contact by caring volunteers, and professional case management allow frail homebound persons to remain in their homes.</a:t>
            </a:r>
          </a:p>
          <a:p>
            <a:pPr eaLnBrk="1" hangingPunct="1"/>
            <a:r>
              <a:rPr lang="en-US" sz="2400" smtClean="0">
                <a:ea typeface="MS PGothic"/>
              </a:rPr>
              <a:t>We have a volunteer force of 5000 volunteers delivering to over 4000 persons each year</a:t>
            </a:r>
          </a:p>
          <a:p>
            <a:pPr eaLnBrk="1" hangingPunct="1"/>
            <a:r>
              <a:rPr lang="en-US" sz="2400" smtClean="0">
                <a:ea typeface="MS PGothic"/>
              </a:rPr>
              <a:t>Other projects</a:t>
            </a:r>
          </a:p>
          <a:p>
            <a:pPr lvl="1" eaLnBrk="1" hangingPunct="1"/>
            <a:r>
              <a:rPr lang="en-US" sz="2200" smtClean="0">
                <a:ea typeface="MS PGothic"/>
              </a:rPr>
              <a:t>Pet Food Program</a:t>
            </a:r>
          </a:p>
          <a:p>
            <a:pPr lvl="1" eaLnBrk="1" hangingPunct="1"/>
            <a:r>
              <a:rPr lang="en-US" sz="2200" smtClean="0">
                <a:ea typeface="MS PGothic"/>
              </a:rPr>
              <a:t>Supplemental Groceries</a:t>
            </a:r>
          </a:p>
          <a:p>
            <a:pPr lvl="1" eaLnBrk="1" hangingPunct="1"/>
            <a:r>
              <a:rPr lang="en-US" sz="2200" smtClean="0">
                <a:ea typeface="MS PGothic"/>
              </a:rPr>
              <a:t>Medical Equipment</a:t>
            </a:r>
          </a:p>
          <a:p>
            <a:pPr lvl="1" eaLnBrk="1" hangingPunct="1"/>
            <a:r>
              <a:rPr lang="en-US" sz="2200" smtClean="0">
                <a:ea typeface="MS PGothic"/>
              </a:rPr>
              <a:t>Friendly Visits</a:t>
            </a:r>
          </a:p>
          <a:p>
            <a:pPr eaLnBrk="1" hangingPunct="1"/>
            <a:endParaRPr lang="en-US" smtClean="0">
              <a:ea typeface="MS PGothic"/>
            </a:endParaRPr>
          </a:p>
        </p:txBody>
      </p:sp>
      <p:pic>
        <p:nvPicPr>
          <p:cNvPr id="22531" name="Picture 3" descr="MOW Logo"/>
          <p:cNvPicPr>
            <a:picLocks noChangeAspect="1" noChangeArrowheads="1"/>
          </p:cNvPicPr>
          <p:nvPr/>
        </p:nvPicPr>
        <p:blipFill>
          <a:blip r:embed="rId2"/>
          <a:srcRect/>
          <a:stretch>
            <a:fillRect/>
          </a:stretch>
        </p:blipFill>
        <p:spPr bwMode="auto">
          <a:xfrm>
            <a:off x="6400800" y="609600"/>
            <a:ext cx="784225" cy="7620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883</TotalTime>
  <Words>2209</Words>
  <Application>Microsoft Office PowerPoint</Application>
  <PresentationFormat>On-screen Show (4:3)</PresentationFormat>
  <Paragraphs>241</Paragraphs>
  <Slides>30</Slides>
  <Notes>7</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30</vt:i4>
      </vt:variant>
    </vt:vector>
  </HeadingPairs>
  <TitlesOfParts>
    <vt:vector size="41" baseType="lpstr">
      <vt:lpstr>Trebuchet MS</vt:lpstr>
      <vt:lpstr>MS PGothic</vt:lpstr>
      <vt:lpstr>Arial</vt:lpstr>
      <vt:lpstr>Wingdings 2</vt:lpstr>
      <vt:lpstr>Wingdings</vt:lpstr>
      <vt:lpstr>Calibri</vt:lpstr>
      <vt:lpstr>Opulent</vt:lpstr>
      <vt:lpstr>Opulent</vt:lpstr>
      <vt:lpstr>Opulent</vt:lpstr>
      <vt:lpstr>Opulent</vt:lpstr>
      <vt:lpstr>Opulent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Texas Christian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Effectiveness of Public Health Service-Learning for Healthy Aging and Independent Living (HAIL)</dc:title>
  <dc:creator>owner</dc:creator>
  <cp:lastModifiedBy>sherry simon</cp:lastModifiedBy>
  <cp:revision>86</cp:revision>
  <dcterms:created xsi:type="dcterms:W3CDTF">2011-03-20T15:22:03Z</dcterms:created>
  <dcterms:modified xsi:type="dcterms:W3CDTF">2011-04-12T16:17:23Z</dcterms:modified>
</cp:coreProperties>
</file>