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2"/>
  </p:notesMasterIdLst>
  <p:handoutMasterIdLst>
    <p:handoutMasterId r:id="rId43"/>
  </p:handoutMasterIdLst>
  <p:sldIdLst>
    <p:sldId id="476" r:id="rId2"/>
    <p:sldId id="475" r:id="rId3"/>
    <p:sldId id="338" r:id="rId4"/>
    <p:sldId id="403" r:id="rId5"/>
    <p:sldId id="417" r:id="rId6"/>
    <p:sldId id="419" r:id="rId7"/>
    <p:sldId id="450" r:id="rId8"/>
    <p:sldId id="477" r:id="rId9"/>
    <p:sldId id="453" r:id="rId10"/>
    <p:sldId id="454" r:id="rId11"/>
    <p:sldId id="485" r:id="rId12"/>
    <p:sldId id="456" r:id="rId13"/>
    <p:sldId id="479" r:id="rId14"/>
    <p:sldId id="460" r:id="rId15"/>
    <p:sldId id="480" r:id="rId16"/>
    <p:sldId id="462" r:id="rId17"/>
    <p:sldId id="463" r:id="rId18"/>
    <p:sldId id="434" r:id="rId19"/>
    <p:sldId id="464" r:id="rId20"/>
    <p:sldId id="488" r:id="rId21"/>
    <p:sldId id="489" r:id="rId22"/>
    <p:sldId id="490" r:id="rId23"/>
    <p:sldId id="491" r:id="rId24"/>
    <p:sldId id="433" r:id="rId25"/>
    <p:sldId id="447" r:id="rId26"/>
    <p:sldId id="448" r:id="rId27"/>
    <p:sldId id="392" r:id="rId28"/>
    <p:sldId id="449" r:id="rId29"/>
    <p:sldId id="487" r:id="rId30"/>
    <p:sldId id="436" r:id="rId31"/>
    <p:sldId id="437" r:id="rId32"/>
    <p:sldId id="438" r:id="rId33"/>
    <p:sldId id="439" r:id="rId34"/>
    <p:sldId id="440" r:id="rId35"/>
    <p:sldId id="442" r:id="rId36"/>
    <p:sldId id="444" r:id="rId37"/>
    <p:sldId id="445" r:id="rId38"/>
    <p:sldId id="446" r:id="rId39"/>
    <p:sldId id="465" r:id="rId40"/>
    <p:sldId id="486" r:id="rId41"/>
  </p:sldIdLst>
  <p:sldSz cx="9144000" cy="6858000" type="screen4x3"/>
  <p:notesSz cx="7086600" cy="93726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94B6"/>
    <a:srgbClr val="010000"/>
    <a:srgbClr val="0189BF"/>
    <a:srgbClr val="ACCDD7"/>
    <a:srgbClr val="DB8F45"/>
    <a:srgbClr val="DE9045"/>
    <a:srgbClr val="DF8B3D"/>
    <a:srgbClr val="E485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5" autoAdjust="0"/>
    <p:restoredTop sz="94660"/>
  </p:normalViewPr>
  <p:slideViewPr>
    <p:cSldViewPr snapToGrid="0">
      <p:cViewPr varScale="1">
        <p:scale>
          <a:sx n="93" d="100"/>
          <a:sy n="93" d="100"/>
        </p:scale>
        <p:origin x="-174" y="-102"/>
      </p:cViewPr>
      <p:guideLst>
        <p:guide orient="horz" pos="4181"/>
        <p:guide pos="2880"/>
        <p:guide pos="372"/>
        <p:guide pos="54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8" d="100"/>
          <a:sy n="78" d="100"/>
        </p:scale>
        <p:origin x="-1968" y="-102"/>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hPercent val="80"/>
      <c:rotY val="18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spPr>
            <a:solidFill>
              <a:srgbClr val="2B7593"/>
            </a:solidFill>
            <a:ln w="25368">
              <a:noFill/>
            </a:ln>
          </c:spPr>
          <c:cat>
            <c:strRef>
              <c:f>Sheet1!$A$2:$A$3</c:f>
              <c:strCache>
                <c:ptCount val="2"/>
                <c:pt idx="0">
                  <c:v>all</c:v>
                </c:pt>
                <c:pt idx="1">
                  <c:v>risk</c:v>
                </c:pt>
              </c:strCache>
            </c:strRef>
          </c:cat>
          <c:val>
            <c:numRef>
              <c:f>Sheet1!$B$2:$B$3</c:f>
              <c:numCache>
                <c:formatCode>General</c:formatCode>
                <c:ptCount val="2"/>
                <c:pt idx="0">
                  <c:v>927</c:v>
                </c:pt>
                <c:pt idx="1">
                  <c:v>332</c:v>
                </c:pt>
              </c:numCache>
            </c:numRef>
          </c:val>
        </c:ser>
        <c:dLbls>
          <c:showLegendKey val="0"/>
          <c:showVal val="0"/>
          <c:showCatName val="0"/>
          <c:showSerName val="0"/>
          <c:showPercent val="0"/>
          <c:showBubbleSize val="0"/>
          <c:showLeaderLines val="1"/>
        </c:dLbls>
      </c:pie3DChart>
      <c:spPr>
        <a:noFill/>
        <a:ln w="25390">
          <a:noFill/>
        </a:ln>
      </c:spPr>
    </c:plotArea>
    <c:plotVisOnly val="1"/>
    <c:dispBlanksAs val="zero"/>
    <c:showDLblsOverMax val="0"/>
  </c:chart>
  <c:spPr>
    <a:noFill/>
    <a:ln>
      <a:noFill/>
    </a:ln>
  </c:spPr>
  <c:txPr>
    <a:bodyPr/>
    <a:lstStyle/>
    <a:p>
      <a:pPr>
        <a:defRPr sz="1784" b="0" i="0" u="none" strike="noStrike" baseline="0">
          <a:solidFill>
            <a:srgbClr val="000000"/>
          </a:solidFill>
          <a:latin typeface="Calibri"/>
          <a:ea typeface="Calibri"/>
          <a:cs typeface="Calibri"/>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6AE124-D6A2-41F1-B035-5E1A1981EB5D}" type="doc">
      <dgm:prSet loTypeId="urn:microsoft.com/office/officeart/2005/8/layout/venn2" loCatId="relationship" qsTypeId="urn:microsoft.com/office/officeart/2005/8/quickstyle/simple5" qsCatId="simple" csTypeId="urn:microsoft.com/office/officeart/2005/8/colors/accent1_3" csCatId="accent1" phldr="1"/>
      <dgm:spPr/>
      <dgm:t>
        <a:bodyPr/>
        <a:lstStyle/>
        <a:p>
          <a:endParaRPr lang="en-US"/>
        </a:p>
      </dgm:t>
    </dgm:pt>
    <dgm:pt modelId="{2E6B8539-EEC7-495B-B3B8-2BDDC763EA3F}">
      <dgm:prSet phldrT="[Text]" custT="1"/>
      <dgm:spPr>
        <a:solidFill>
          <a:schemeClr val="accent1">
            <a:lumMod val="50000"/>
          </a:schemeClr>
        </a:solidFill>
      </dgm:spPr>
      <dgm:t>
        <a:bodyPr/>
        <a:lstStyle/>
        <a:p>
          <a:pPr>
            <a:spcAft>
              <a:spcPts val="0"/>
            </a:spcAft>
          </a:pPr>
          <a:r>
            <a:rPr lang="en-US" sz="1400" dirty="0" smtClean="0">
              <a:solidFill>
                <a:schemeClr val="tx2">
                  <a:lumMod val="20000"/>
                  <a:lumOff val="80000"/>
                </a:schemeClr>
              </a:solidFill>
              <a:latin typeface="Arial" pitchFamily="34" charset="0"/>
              <a:cs typeface="Arial" pitchFamily="34" charset="0"/>
            </a:rPr>
            <a:t>2030</a:t>
          </a:r>
        </a:p>
        <a:p>
          <a:pPr>
            <a:spcAft>
              <a:spcPts val="0"/>
            </a:spcAft>
          </a:pP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112</a:t>
          </a:r>
          <a:endParaRPr lang="en-US"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dgm:t>
    </dgm:pt>
    <dgm:pt modelId="{2AC5804C-6512-4A1A-872F-C27571AE0042}" type="parTrans" cxnId="{5490AB69-D84E-472E-8121-AC3CC12DA23A}">
      <dgm:prSet/>
      <dgm:spPr/>
      <dgm:t>
        <a:bodyPr/>
        <a:lstStyle/>
        <a:p>
          <a:endParaRPr lang="en-US" sz="1600"/>
        </a:p>
      </dgm:t>
    </dgm:pt>
    <dgm:pt modelId="{B0D21DBA-D6B5-46E8-B619-6870EB479867}" type="sibTrans" cxnId="{5490AB69-D84E-472E-8121-AC3CC12DA23A}">
      <dgm:prSet/>
      <dgm:spPr/>
      <dgm:t>
        <a:bodyPr/>
        <a:lstStyle/>
        <a:p>
          <a:endParaRPr lang="en-US" sz="1600"/>
        </a:p>
      </dgm:t>
    </dgm:pt>
    <dgm:pt modelId="{4DA0FDA9-5EE3-4C9B-B4D0-FFBC20722A15}">
      <dgm:prSet phldrT="[Text]" custT="1"/>
      <dgm:spPr>
        <a:solidFill>
          <a:schemeClr val="accent1">
            <a:lumMod val="75000"/>
          </a:schemeClr>
        </a:solidFill>
      </dgm:spPr>
      <dgm:t>
        <a:bodyPr bIns="0"/>
        <a:lstStyle/>
        <a:p>
          <a:pPr>
            <a:spcAft>
              <a:spcPts val="0"/>
            </a:spcAft>
          </a:pPr>
          <a:r>
            <a:rPr lang="en-US" sz="1400" dirty="0" smtClean="0">
              <a:solidFill>
                <a:schemeClr val="tx2">
                  <a:lumMod val="20000"/>
                  <a:lumOff val="80000"/>
                </a:schemeClr>
              </a:solidFill>
              <a:latin typeface="Arial" pitchFamily="34" charset="0"/>
              <a:cs typeface="Arial" pitchFamily="34" charset="0"/>
            </a:rPr>
            <a:t>2020</a:t>
          </a:r>
        </a:p>
        <a:p>
          <a:pPr>
            <a:spcAft>
              <a:spcPts val="0"/>
            </a:spcAft>
          </a:pP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98</a:t>
          </a:r>
        </a:p>
      </dgm:t>
    </dgm:pt>
    <dgm:pt modelId="{5073FF18-591A-4F42-85C1-18308E0B5722}" type="parTrans" cxnId="{F9F8C970-BD5C-4B99-A8D2-4C6EDF0C891D}">
      <dgm:prSet/>
      <dgm:spPr/>
      <dgm:t>
        <a:bodyPr/>
        <a:lstStyle/>
        <a:p>
          <a:endParaRPr lang="en-US" sz="1600"/>
        </a:p>
      </dgm:t>
    </dgm:pt>
    <dgm:pt modelId="{973022DB-A20A-4ED1-A176-B097570F68DD}" type="sibTrans" cxnId="{F9F8C970-BD5C-4B99-A8D2-4C6EDF0C891D}">
      <dgm:prSet/>
      <dgm:spPr/>
      <dgm:t>
        <a:bodyPr/>
        <a:lstStyle/>
        <a:p>
          <a:endParaRPr lang="en-US" sz="1600"/>
        </a:p>
      </dgm:t>
    </dgm:pt>
    <dgm:pt modelId="{2B3D403C-B9FA-4081-BF13-65AD8E66A20A}">
      <dgm:prSet phldrT="[Text]" custT="1"/>
      <dgm:spPr>
        <a:solidFill>
          <a:schemeClr val="accent1"/>
        </a:solidFill>
      </dgm:spPr>
      <dgm:t>
        <a:bodyPr/>
        <a:lstStyle/>
        <a:p>
          <a:pPr>
            <a:spcAft>
              <a:spcPts val="0"/>
            </a:spcAft>
          </a:pPr>
          <a:r>
            <a:rPr lang="en-US" sz="1400" dirty="0" smtClean="0">
              <a:solidFill>
                <a:schemeClr val="tx2">
                  <a:lumMod val="20000"/>
                  <a:lumOff val="80000"/>
                </a:schemeClr>
              </a:solidFill>
              <a:latin typeface="Arial" pitchFamily="34" charset="0"/>
              <a:cs typeface="Arial" pitchFamily="34" charset="0"/>
            </a:rPr>
            <a:t>2010</a:t>
          </a:r>
        </a:p>
        <a:p>
          <a:pPr>
            <a:spcAft>
              <a:spcPts val="0"/>
            </a:spcAft>
          </a:pP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77</a:t>
          </a:r>
        </a:p>
      </dgm:t>
    </dgm:pt>
    <dgm:pt modelId="{418B39EE-CEF7-4636-8455-27C72AE52547}" type="parTrans" cxnId="{E556A41D-754D-4785-8C23-A7EDAE06D591}">
      <dgm:prSet/>
      <dgm:spPr/>
      <dgm:t>
        <a:bodyPr/>
        <a:lstStyle/>
        <a:p>
          <a:endParaRPr lang="en-US" sz="1600"/>
        </a:p>
      </dgm:t>
    </dgm:pt>
    <dgm:pt modelId="{AAC1A743-0D91-4BAA-A039-0F3329AA9806}" type="sibTrans" cxnId="{E556A41D-754D-4785-8C23-A7EDAE06D591}">
      <dgm:prSet/>
      <dgm:spPr/>
      <dgm:t>
        <a:bodyPr/>
        <a:lstStyle/>
        <a:p>
          <a:endParaRPr lang="en-US" sz="1600"/>
        </a:p>
      </dgm:t>
    </dgm:pt>
    <dgm:pt modelId="{2504B255-4ABF-4A98-8939-7202019C30EC}" type="pres">
      <dgm:prSet presAssocID="{406AE124-D6A2-41F1-B035-5E1A1981EB5D}" presName="Name0" presStyleCnt="0">
        <dgm:presLayoutVars>
          <dgm:chMax val="7"/>
          <dgm:resizeHandles val="exact"/>
        </dgm:presLayoutVars>
      </dgm:prSet>
      <dgm:spPr/>
      <dgm:t>
        <a:bodyPr/>
        <a:lstStyle/>
        <a:p>
          <a:endParaRPr lang="en-US"/>
        </a:p>
      </dgm:t>
    </dgm:pt>
    <dgm:pt modelId="{7B00EA48-5ED6-4EE2-9E1B-750D87FB1C01}" type="pres">
      <dgm:prSet presAssocID="{406AE124-D6A2-41F1-B035-5E1A1981EB5D}" presName="comp1" presStyleCnt="0"/>
      <dgm:spPr/>
    </dgm:pt>
    <dgm:pt modelId="{A43B25C5-AB25-4825-AEDC-BB94CA6156BC}" type="pres">
      <dgm:prSet presAssocID="{406AE124-D6A2-41F1-B035-5E1A1981EB5D}" presName="circle1" presStyleLbl="node1" presStyleIdx="0" presStyleCnt="3"/>
      <dgm:spPr/>
      <dgm:t>
        <a:bodyPr/>
        <a:lstStyle/>
        <a:p>
          <a:endParaRPr lang="en-US"/>
        </a:p>
      </dgm:t>
    </dgm:pt>
    <dgm:pt modelId="{D156526A-2076-42C2-978C-48837BF3876B}" type="pres">
      <dgm:prSet presAssocID="{406AE124-D6A2-41F1-B035-5E1A1981EB5D}" presName="c1text" presStyleLbl="node1" presStyleIdx="0" presStyleCnt="3">
        <dgm:presLayoutVars>
          <dgm:bulletEnabled val="1"/>
        </dgm:presLayoutVars>
      </dgm:prSet>
      <dgm:spPr/>
      <dgm:t>
        <a:bodyPr/>
        <a:lstStyle/>
        <a:p>
          <a:endParaRPr lang="en-US"/>
        </a:p>
      </dgm:t>
    </dgm:pt>
    <dgm:pt modelId="{CE718BA6-13C1-42AB-BFF1-7C4F8EA34BD5}" type="pres">
      <dgm:prSet presAssocID="{406AE124-D6A2-41F1-B035-5E1A1981EB5D}" presName="comp2" presStyleCnt="0"/>
      <dgm:spPr/>
    </dgm:pt>
    <dgm:pt modelId="{E04F5983-E4DC-4F1D-95A3-B808BE0A68B6}" type="pres">
      <dgm:prSet presAssocID="{406AE124-D6A2-41F1-B035-5E1A1981EB5D}" presName="circle2" presStyleLbl="node1" presStyleIdx="1" presStyleCnt="3"/>
      <dgm:spPr/>
      <dgm:t>
        <a:bodyPr/>
        <a:lstStyle/>
        <a:p>
          <a:endParaRPr lang="en-US"/>
        </a:p>
      </dgm:t>
    </dgm:pt>
    <dgm:pt modelId="{E8CF9E49-8FB0-45F1-843D-041793C4D45A}" type="pres">
      <dgm:prSet presAssocID="{406AE124-D6A2-41F1-B035-5E1A1981EB5D}" presName="c2text" presStyleLbl="node1" presStyleIdx="1" presStyleCnt="3">
        <dgm:presLayoutVars>
          <dgm:bulletEnabled val="1"/>
        </dgm:presLayoutVars>
      </dgm:prSet>
      <dgm:spPr/>
      <dgm:t>
        <a:bodyPr/>
        <a:lstStyle/>
        <a:p>
          <a:endParaRPr lang="en-US"/>
        </a:p>
      </dgm:t>
    </dgm:pt>
    <dgm:pt modelId="{1CC11C36-49DF-4F13-995D-679D35F15878}" type="pres">
      <dgm:prSet presAssocID="{406AE124-D6A2-41F1-B035-5E1A1981EB5D}" presName="comp3" presStyleCnt="0"/>
      <dgm:spPr/>
    </dgm:pt>
    <dgm:pt modelId="{C2192BD4-86E0-456E-8D2E-261B5354623E}" type="pres">
      <dgm:prSet presAssocID="{406AE124-D6A2-41F1-B035-5E1A1981EB5D}" presName="circle3" presStyleLbl="node1" presStyleIdx="2" presStyleCnt="3"/>
      <dgm:spPr/>
      <dgm:t>
        <a:bodyPr/>
        <a:lstStyle/>
        <a:p>
          <a:endParaRPr lang="en-US"/>
        </a:p>
      </dgm:t>
    </dgm:pt>
    <dgm:pt modelId="{42EB67B1-43C7-4D13-8B9B-B638B62A8CBB}" type="pres">
      <dgm:prSet presAssocID="{406AE124-D6A2-41F1-B035-5E1A1981EB5D}" presName="c3text" presStyleLbl="node1" presStyleIdx="2" presStyleCnt="3">
        <dgm:presLayoutVars>
          <dgm:bulletEnabled val="1"/>
        </dgm:presLayoutVars>
      </dgm:prSet>
      <dgm:spPr/>
      <dgm:t>
        <a:bodyPr/>
        <a:lstStyle/>
        <a:p>
          <a:endParaRPr lang="en-US"/>
        </a:p>
      </dgm:t>
    </dgm:pt>
  </dgm:ptLst>
  <dgm:cxnLst>
    <dgm:cxn modelId="{D19BD621-E6E2-43BC-AD6F-6857B144A2D8}" type="presOf" srcId="{4DA0FDA9-5EE3-4C9B-B4D0-FFBC20722A15}" destId="{E8CF9E49-8FB0-45F1-843D-041793C4D45A}" srcOrd="1" destOrd="0" presId="urn:microsoft.com/office/officeart/2005/8/layout/venn2"/>
    <dgm:cxn modelId="{877D4166-CAD6-4E07-BB7E-BA629687654A}" type="presOf" srcId="{2B3D403C-B9FA-4081-BF13-65AD8E66A20A}" destId="{C2192BD4-86E0-456E-8D2E-261B5354623E}" srcOrd="0" destOrd="0" presId="urn:microsoft.com/office/officeart/2005/8/layout/venn2"/>
    <dgm:cxn modelId="{5490AB69-D84E-472E-8121-AC3CC12DA23A}" srcId="{406AE124-D6A2-41F1-B035-5E1A1981EB5D}" destId="{2E6B8539-EEC7-495B-B3B8-2BDDC763EA3F}" srcOrd="0" destOrd="0" parTransId="{2AC5804C-6512-4A1A-872F-C27571AE0042}" sibTransId="{B0D21DBA-D6B5-46E8-B619-6870EB479867}"/>
    <dgm:cxn modelId="{F020B2C8-0494-418E-8F88-031857A9BED5}" type="presOf" srcId="{2E6B8539-EEC7-495B-B3B8-2BDDC763EA3F}" destId="{A43B25C5-AB25-4825-AEDC-BB94CA6156BC}" srcOrd="0" destOrd="0" presId="urn:microsoft.com/office/officeart/2005/8/layout/venn2"/>
    <dgm:cxn modelId="{3661A264-D02A-418B-AB95-03044AF15E58}" type="presOf" srcId="{406AE124-D6A2-41F1-B035-5E1A1981EB5D}" destId="{2504B255-4ABF-4A98-8939-7202019C30EC}" srcOrd="0" destOrd="0" presId="urn:microsoft.com/office/officeart/2005/8/layout/venn2"/>
    <dgm:cxn modelId="{2F38F623-278C-4F5B-9B47-FB6693011ECC}" type="presOf" srcId="{4DA0FDA9-5EE3-4C9B-B4D0-FFBC20722A15}" destId="{E04F5983-E4DC-4F1D-95A3-B808BE0A68B6}" srcOrd="0" destOrd="0" presId="urn:microsoft.com/office/officeart/2005/8/layout/venn2"/>
    <dgm:cxn modelId="{94D018D4-EF08-4A84-8870-03F52C9670C6}" type="presOf" srcId="{2B3D403C-B9FA-4081-BF13-65AD8E66A20A}" destId="{42EB67B1-43C7-4D13-8B9B-B638B62A8CBB}" srcOrd="1" destOrd="0" presId="urn:microsoft.com/office/officeart/2005/8/layout/venn2"/>
    <dgm:cxn modelId="{F9F8C970-BD5C-4B99-A8D2-4C6EDF0C891D}" srcId="{406AE124-D6A2-41F1-B035-5E1A1981EB5D}" destId="{4DA0FDA9-5EE3-4C9B-B4D0-FFBC20722A15}" srcOrd="1" destOrd="0" parTransId="{5073FF18-591A-4F42-85C1-18308E0B5722}" sibTransId="{973022DB-A20A-4ED1-A176-B097570F68DD}"/>
    <dgm:cxn modelId="{E556A41D-754D-4785-8C23-A7EDAE06D591}" srcId="{406AE124-D6A2-41F1-B035-5E1A1981EB5D}" destId="{2B3D403C-B9FA-4081-BF13-65AD8E66A20A}" srcOrd="2" destOrd="0" parTransId="{418B39EE-CEF7-4636-8455-27C72AE52547}" sibTransId="{AAC1A743-0D91-4BAA-A039-0F3329AA9806}"/>
    <dgm:cxn modelId="{F6660DF8-21E9-44F9-A105-F3E18C2EA60D}" type="presOf" srcId="{2E6B8539-EEC7-495B-B3B8-2BDDC763EA3F}" destId="{D156526A-2076-42C2-978C-48837BF3876B}" srcOrd="1" destOrd="0" presId="urn:microsoft.com/office/officeart/2005/8/layout/venn2"/>
    <dgm:cxn modelId="{9EE1D7A1-0B46-4731-B6BD-12951D9ECF6F}" type="presParOf" srcId="{2504B255-4ABF-4A98-8939-7202019C30EC}" destId="{7B00EA48-5ED6-4EE2-9E1B-750D87FB1C01}" srcOrd="0" destOrd="0" presId="urn:microsoft.com/office/officeart/2005/8/layout/venn2"/>
    <dgm:cxn modelId="{B37EF8FB-F310-4EC8-8DBC-1E52FCC7ACA0}" type="presParOf" srcId="{7B00EA48-5ED6-4EE2-9E1B-750D87FB1C01}" destId="{A43B25C5-AB25-4825-AEDC-BB94CA6156BC}" srcOrd="0" destOrd="0" presId="urn:microsoft.com/office/officeart/2005/8/layout/venn2"/>
    <dgm:cxn modelId="{5B01C45F-56C8-4224-91F6-717614AB5623}" type="presParOf" srcId="{7B00EA48-5ED6-4EE2-9E1B-750D87FB1C01}" destId="{D156526A-2076-42C2-978C-48837BF3876B}" srcOrd="1" destOrd="0" presId="urn:microsoft.com/office/officeart/2005/8/layout/venn2"/>
    <dgm:cxn modelId="{1FD5CD6E-1097-483B-BCB5-DE3EEC3E93B6}" type="presParOf" srcId="{2504B255-4ABF-4A98-8939-7202019C30EC}" destId="{CE718BA6-13C1-42AB-BFF1-7C4F8EA34BD5}" srcOrd="1" destOrd="0" presId="urn:microsoft.com/office/officeart/2005/8/layout/venn2"/>
    <dgm:cxn modelId="{F65223AD-8049-4A64-BF11-AD17BD25C27D}" type="presParOf" srcId="{CE718BA6-13C1-42AB-BFF1-7C4F8EA34BD5}" destId="{E04F5983-E4DC-4F1D-95A3-B808BE0A68B6}" srcOrd="0" destOrd="0" presId="urn:microsoft.com/office/officeart/2005/8/layout/venn2"/>
    <dgm:cxn modelId="{D5A15CE6-83D1-4AC1-9514-902F193CC9D4}" type="presParOf" srcId="{CE718BA6-13C1-42AB-BFF1-7C4F8EA34BD5}" destId="{E8CF9E49-8FB0-45F1-843D-041793C4D45A}" srcOrd="1" destOrd="0" presId="urn:microsoft.com/office/officeart/2005/8/layout/venn2"/>
    <dgm:cxn modelId="{2CF5EC9C-4D65-40F5-8885-19DBB29E9EBF}" type="presParOf" srcId="{2504B255-4ABF-4A98-8939-7202019C30EC}" destId="{1CC11C36-49DF-4F13-995D-679D35F15878}" srcOrd="2" destOrd="0" presId="urn:microsoft.com/office/officeart/2005/8/layout/venn2"/>
    <dgm:cxn modelId="{2463ECAC-FF04-4AD3-B7AE-066C27D40E61}" type="presParOf" srcId="{1CC11C36-49DF-4F13-995D-679D35F15878}" destId="{C2192BD4-86E0-456E-8D2E-261B5354623E}" srcOrd="0" destOrd="0" presId="urn:microsoft.com/office/officeart/2005/8/layout/venn2"/>
    <dgm:cxn modelId="{7A08E862-87B7-4373-B620-C31183598D13}" type="presParOf" srcId="{1CC11C36-49DF-4F13-995D-679D35F15878}" destId="{42EB67B1-43C7-4D13-8B9B-B638B62A8CB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C4EA66-03B8-4035-85ED-4765795B2F72}" type="doc">
      <dgm:prSet loTypeId="urn:microsoft.com/office/officeart/2005/8/layout/hProcess9" loCatId="process" qsTypeId="urn:microsoft.com/office/officeart/2005/8/quickstyle/simple1" qsCatId="simple" csTypeId="urn:microsoft.com/office/officeart/2005/8/colors/accent1_2" csCatId="accent1" phldr="1"/>
      <dgm:spPr/>
    </dgm:pt>
    <dgm:pt modelId="{9A81CFCF-808F-4EBB-8D30-C6FB88CFE586}">
      <dgm:prSet phldrT="[Text]"/>
      <dgm:spPr>
        <a:solidFill>
          <a:srgbClr val="FF0000">
            <a:alpha val="59000"/>
          </a:srgbClr>
        </a:solidFill>
      </dgm:spPr>
      <dgm:t>
        <a:bodyPr/>
        <a:lstStyle/>
        <a:p>
          <a:r>
            <a:rPr lang="en-US" dirty="0" smtClean="0"/>
            <a:t>51% At Risk</a:t>
          </a:r>
          <a:r>
            <a:rPr lang="en-US" baseline="30000" dirty="0" smtClean="0"/>
            <a:t>4</a:t>
          </a:r>
          <a:endParaRPr lang="en-US" baseline="30000" dirty="0"/>
        </a:p>
      </dgm:t>
    </dgm:pt>
    <dgm:pt modelId="{A27A6A82-2C1F-44C1-8D32-7912952EF096}" type="parTrans" cxnId="{949A3CB3-2A6E-4D37-B256-50B3173244AB}">
      <dgm:prSet/>
      <dgm:spPr/>
      <dgm:t>
        <a:bodyPr/>
        <a:lstStyle/>
        <a:p>
          <a:endParaRPr lang="en-US"/>
        </a:p>
      </dgm:t>
    </dgm:pt>
    <dgm:pt modelId="{01EA1B3F-6C85-4E60-9CA4-45C524CCA6B4}" type="sibTrans" cxnId="{949A3CB3-2A6E-4D37-B256-50B3173244AB}">
      <dgm:prSet/>
      <dgm:spPr/>
      <dgm:t>
        <a:bodyPr/>
        <a:lstStyle/>
        <a:p>
          <a:endParaRPr lang="en-US"/>
        </a:p>
      </dgm:t>
    </dgm:pt>
    <dgm:pt modelId="{3A081945-4EBE-481F-A252-2A7A50F6A786}" type="pres">
      <dgm:prSet presAssocID="{65C4EA66-03B8-4035-85ED-4765795B2F72}" presName="CompostProcess" presStyleCnt="0">
        <dgm:presLayoutVars>
          <dgm:dir/>
          <dgm:resizeHandles val="exact"/>
        </dgm:presLayoutVars>
      </dgm:prSet>
      <dgm:spPr/>
    </dgm:pt>
    <dgm:pt modelId="{179CE929-8470-4249-8737-8890F05A50DA}" type="pres">
      <dgm:prSet presAssocID="{65C4EA66-03B8-4035-85ED-4765795B2F72}" presName="arrow" presStyleLbl="bgShp" presStyleIdx="0" presStyleCnt="1"/>
      <dgm:spPr/>
    </dgm:pt>
    <dgm:pt modelId="{D69E449A-2CCA-45E2-8F16-88AC0BE8B89F}" type="pres">
      <dgm:prSet presAssocID="{65C4EA66-03B8-4035-85ED-4765795B2F72}" presName="linearProcess" presStyleCnt="0"/>
      <dgm:spPr/>
    </dgm:pt>
    <dgm:pt modelId="{84E24CC6-7222-49E6-8B64-1C8786709738}" type="pres">
      <dgm:prSet presAssocID="{9A81CFCF-808F-4EBB-8D30-C6FB88CFE586}" presName="textNode" presStyleLbl="node1" presStyleIdx="0" presStyleCnt="1" custLinFactNeighborX="-9004">
        <dgm:presLayoutVars>
          <dgm:bulletEnabled val="1"/>
        </dgm:presLayoutVars>
      </dgm:prSet>
      <dgm:spPr/>
      <dgm:t>
        <a:bodyPr/>
        <a:lstStyle/>
        <a:p>
          <a:endParaRPr lang="en-US"/>
        </a:p>
      </dgm:t>
    </dgm:pt>
  </dgm:ptLst>
  <dgm:cxnLst>
    <dgm:cxn modelId="{949A3CB3-2A6E-4D37-B256-50B3173244AB}" srcId="{65C4EA66-03B8-4035-85ED-4765795B2F72}" destId="{9A81CFCF-808F-4EBB-8D30-C6FB88CFE586}" srcOrd="0" destOrd="0" parTransId="{A27A6A82-2C1F-44C1-8D32-7912952EF096}" sibTransId="{01EA1B3F-6C85-4E60-9CA4-45C524CCA6B4}"/>
    <dgm:cxn modelId="{3E108884-2AFB-48C3-8C8F-BF8196358F6F}" type="presOf" srcId="{9A81CFCF-808F-4EBB-8D30-C6FB88CFE586}" destId="{84E24CC6-7222-49E6-8B64-1C8786709738}" srcOrd="0" destOrd="0" presId="urn:microsoft.com/office/officeart/2005/8/layout/hProcess9"/>
    <dgm:cxn modelId="{81D1FF13-2665-4F65-BC17-BFA4169DCE18}" type="presOf" srcId="{65C4EA66-03B8-4035-85ED-4765795B2F72}" destId="{3A081945-4EBE-481F-A252-2A7A50F6A786}" srcOrd="0" destOrd="0" presId="urn:microsoft.com/office/officeart/2005/8/layout/hProcess9"/>
    <dgm:cxn modelId="{2E58B051-F59F-48FB-869F-B312B33F7EF6}" type="presParOf" srcId="{3A081945-4EBE-481F-A252-2A7A50F6A786}" destId="{179CE929-8470-4249-8737-8890F05A50DA}" srcOrd="0" destOrd="0" presId="urn:microsoft.com/office/officeart/2005/8/layout/hProcess9"/>
    <dgm:cxn modelId="{4D494170-8AB0-43E6-8285-FE0E1191A273}" type="presParOf" srcId="{3A081945-4EBE-481F-A252-2A7A50F6A786}" destId="{D69E449A-2CCA-45E2-8F16-88AC0BE8B89F}" srcOrd="1" destOrd="0" presId="urn:microsoft.com/office/officeart/2005/8/layout/hProcess9"/>
    <dgm:cxn modelId="{4A1C9FBB-0E20-4CFF-AE0F-E4393B2AD889}" type="presParOf" srcId="{D69E449A-2CCA-45E2-8F16-88AC0BE8B89F}" destId="{84E24CC6-7222-49E6-8B64-1C8786709738}"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12B66B-23C2-44E0-8EE4-ABF7D5C6A19F}" type="doc">
      <dgm:prSet loTypeId="urn:microsoft.com/office/officeart/2005/8/layout/chevron1" loCatId="process" qsTypeId="urn:microsoft.com/office/officeart/2005/8/quickstyle/simple5" qsCatId="simple" csTypeId="urn:microsoft.com/office/officeart/2005/8/colors/accent4_2" csCatId="accent4" phldr="1"/>
      <dgm:spPr/>
    </dgm:pt>
    <dgm:pt modelId="{7A156A16-B6C6-411B-95E8-775622D15F0A}">
      <dgm:prSet phldrT="[Text]"/>
      <dgm:spPr>
        <a:solidFill>
          <a:srgbClr val="E16D32"/>
        </a:solidFill>
      </dgm:spPr>
      <dgm:t>
        <a:bodyPr/>
        <a:lstStyle/>
        <a:p>
          <a:r>
            <a:rPr lang="en-US" b="1" dirty="0" smtClean="0"/>
            <a:t>Personal Health Record</a:t>
          </a:r>
          <a:endParaRPr lang="en-US" b="1" dirty="0"/>
        </a:p>
      </dgm:t>
    </dgm:pt>
    <dgm:pt modelId="{F295C4C6-D4D9-47A3-AF18-1010CD19B639}" type="parTrans" cxnId="{570078EC-1968-40AD-8464-8906F8B9A6FE}">
      <dgm:prSet/>
      <dgm:spPr/>
      <dgm:t>
        <a:bodyPr/>
        <a:lstStyle/>
        <a:p>
          <a:endParaRPr lang="en-US"/>
        </a:p>
      </dgm:t>
    </dgm:pt>
    <dgm:pt modelId="{08173A1F-A917-4275-B4EE-ED8862E32768}" type="sibTrans" cxnId="{570078EC-1968-40AD-8464-8906F8B9A6FE}">
      <dgm:prSet/>
      <dgm:spPr/>
      <dgm:t>
        <a:bodyPr/>
        <a:lstStyle/>
        <a:p>
          <a:endParaRPr lang="en-US"/>
        </a:p>
      </dgm:t>
    </dgm:pt>
    <dgm:pt modelId="{0670E25D-F7BF-48AB-A67D-9F49B25D1700}">
      <dgm:prSet phldrT="[Text]"/>
      <dgm:spPr>
        <a:solidFill>
          <a:srgbClr val="E16D32"/>
        </a:solidFill>
      </dgm:spPr>
      <dgm:t>
        <a:bodyPr/>
        <a:lstStyle/>
        <a:p>
          <a:r>
            <a:rPr lang="en-US" b="1" dirty="0" smtClean="0"/>
            <a:t>Physician Follow-Up</a:t>
          </a:r>
          <a:endParaRPr lang="en-US" b="1" dirty="0"/>
        </a:p>
      </dgm:t>
    </dgm:pt>
    <dgm:pt modelId="{90EE8A7E-D037-43BA-BAF2-FFB5F34803FE}" type="parTrans" cxnId="{7D7A9B18-2DAF-4C39-8A79-ED8A74AC7EE2}">
      <dgm:prSet/>
      <dgm:spPr/>
      <dgm:t>
        <a:bodyPr/>
        <a:lstStyle/>
        <a:p>
          <a:endParaRPr lang="en-US"/>
        </a:p>
      </dgm:t>
    </dgm:pt>
    <dgm:pt modelId="{072C9D77-B876-4D50-A75B-12D61DAD0654}" type="sibTrans" cxnId="{7D7A9B18-2DAF-4C39-8A79-ED8A74AC7EE2}">
      <dgm:prSet/>
      <dgm:spPr/>
      <dgm:t>
        <a:bodyPr/>
        <a:lstStyle/>
        <a:p>
          <a:endParaRPr lang="en-US"/>
        </a:p>
      </dgm:t>
    </dgm:pt>
    <dgm:pt modelId="{821CEA8E-BCDA-4257-BA1B-8BDA6124E43F}">
      <dgm:prSet phldrT="[Text]"/>
      <dgm:spPr>
        <a:solidFill>
          <a:srgbClr val="E16D32"/>
        </a:solidFill>
      </dgm:spPr>
      <dgm:t>
        <a:bodyPr/>
        <a:lstStyle/>
        <a:p>
          <a:r>
            <a:rPr lang="en-US" b="1" dirty="0" smtClean="0"/>
            <a:t>Red Flags Signs &amp; Symptoms</a:t>
          </a:r>
          <a:endParaRPr lang="en-US" b="1" dirty="0"/>
        </a:p>
      </dgm:t>
    </dgm:pt>
    <dgm:pt modelId="{5A8F7619-2BCD-4C39-8C0F-ADFB8B6D9B14}" type="parTrans" cxnId="{0F12D74D-D5E7-434E-B143-0DC7FC03CED6}">
      <dgm:prSet/>
      <dgm:spPr/>
      <dgm:t>
        <a:bodyPr/>
        <a:lstStyle/>
        <a:p>
          <a:endParaRPr lang="en-US"/>
        </a:p>
      </dgm:t>
    </dgm:pt>
    <dgm:pt modelId="{A94069A3-09D8-4EEF-BC47-4886E404EA93}" type="sibTrans" cxnId="{0F12D74D-D5E7-434E-B143-0DC7FC03CED6}">
      <dgm:prSet/>
      <dgm:spPr/>
      <dgm:t>
        <a:bodyPr/>
        <a:lstStyle/>
        <a:p>
          <a:endParaRPr lang="en-US"/>
        </a:p>
      </dgm:t>
    </dgm:pt>
    <dgm:pt modelId="{6C262372-B0BA-4BAD-9565-A98F471A6B2D}">
      <dgm:prSet/>
      <dgm:spPr>
        <a:solidFill>
          <a:srgbClr val="E16D32"/>
        </a:solidFill>
      </dgm:spPr>
      <dgm:t>
        <a:bodyPr/>
        <a:lstStyle/>
        <a:p>
          <a:r>
            <a:rPr lang="en-US" b="1" dirty="0" smtClean="0"/>
            <a:t>Nutrition Management</a:t>
          </a:r>
          <a:endParaRPr lang="en-US" b="1" dirty="0"/>
        </a:p>
      </dgm:t>
    </dgm:pt>
    <dgm:pt modelId="{8AA735EA-54C7-42A7-B866-633030CA186A}" type="parTrans" cxnId="{A32905C9-3BB9-474B-8B7C-B1DA151DFFAB}">
      <dgm:prSet/>
      <dgm:spPr/>
      <dgm:t>
        <a:bodyPr/>
        <a:lstStyle/>
        <a:p>
          <a:endParaRPr lang="en-US"/>
        </a:p>
      </dgm:t>
    </dgm:pt>
    <dgm:pt modelId="{D5DF2DB1-C630-43BE-8E87-8BEB8156B515}" type="sibTrans" cxnId="{A32905C9-3BB9-474B-8B7C-B1DA151DFFAB}">
      <dgm:prSet/>
      <dgm:spPr/>
      <dgm:t>
        <a:bodyPr/>
        <a:lstStyle/>
        <a:p>
          <a:endParaRPr lang="en-US"/>
        </a:p>
      </dgm:t>
    </dgm:pt>
    <dgm:pt modelId="{6DFD5D2A-5553-4EAD-ADC3-01A663A1F31C}">
      <dgm:prSet/>
      <dgm:spPr>
        <a:solidFill>
          <a:srgbClr val="E16D32"/>
        </a:solidFill>
      </dgm:spPr>
      <dgm:t>
        <a:bodyPr/>
        <a:lstStyle/>
        <a:p>
          <a:r>
            <a:rPr lang="en-US" b="1" dirty="0" smtClean="0"/>
            <a:t>Medication Management</a:t>
          </a:r>
          <a:endParaRPr lang="en-US" b="1" dirty="0"/>
        </a:p>
      </dgm:t>
    </dgm:pt>
    <dgm:pt modelId="{61CE48C4-1E93-442C-B1EC-631634CB78F2}" type="parTrans" cxnId="{840CB1A0-AA6B-4381-BEB2-9BB8882D7550}">
      <dgm:prSet/>
      <dgm:spPr/>
      <dgm:t>
        <a:bodyPr/>
        <a:lstStyle/>
        <a:p>
          <a:endParaRPr lang="en-US"/>
        </a:p>
      </dgm:t>
    </dgm:pt>
    <dgm:pt modelId="{50CC6884-45F4-4B85-93C8-331C854166A6}" type="sibTrans" cxnId="{840CB1A0-AA6B-4381-BEB2-9BB8882D7550}">
      <dgm:prSet/>
      <dgm:spPr/>
      <dgm:t>
        <a:bodyPr/>
        <a:lstStyle/>
        <a:p>
          <a:endParaRPr lang="en-US"/>
        </a:p>
      </dgm:t>
    </dgm:pt>
    <dgm:pt modelId="{0108E8F3-438C-41B8-9868-A7EC8AAB741A}" type="pres">
      <dgm:prSet presAssocID="{4712B66B-23C2-44E0-8EE4-ABF7D5C6A19F}" presName="Name0" presStyleCnt="0">
        <dgm:presLayoutVars>
          <dgm:dir/>
          <dgm:animLvl val="lvl"/>
          <dgm:resizeHandles val="exact"/>
        </dgm:presLayoutVars>
      </dgm:prSet>
      <dgm:spPr/>
    </dgm:pt>
    <dgm:pt modelId="{1A791190-F1ED-4252-92F0-7444D33D87D3}" type="pres">
      <dgm:prSet presAssocID="{6DFD5D2A-5553-4EAD-ADC3-01A663A1F31C}" presName="parTxOnly" presStyleLbl="node1" presStyleIdx="0" presStyleCnt="5" custLinFactNeighborY="4272">
        <dgm:presLayoutVars>
          <dgm:chMax val="0"/>
          <dgm:chPref val="0"/>
          <dgm:bulletEnabled val="1"/>
        </dgm:presLayoutVars>
      </dgm:prSet>
      <dgm:spPr/>
      <dgm:t>
        <a:bodyPr/>
        <a:lstStyle/>
        <a:p>
          <a:endParaRPr lang="en-US"/>
        </a:p>
      </dgm:t>
    </dgm:pt>
    <dgm:pt modelId="{5479F1C0-62C8-48EB-B659-9826FA136797}" type="pres">
      <dgm:prSet presAssocID="{50CC6884-45F4-4B85-93C8-331C854166A6}" presName="parTxOnlySpace" presStyleCnt="0"/>
      <dgm:spPr/>
    </dgm:pt>
    <dgm:pt modelId="{DE31419C-E954-4B73-A226-60A41110B3E6}" type="pres">
      <dgm:prSet presAssocID="{6C262372-B0BA-4BAD-9565-A98F471A6B2D}" presName="parTxOnly" presStyleLbl="node1" presStyleIdx="1" presStyleCnt="5" custLinFactNeighborY="-760">
        <dgm:presLayoutVars>
          <dgm:chMax val="0"/>
          <dgm:chPref val="0"/>
          <dgm:bulletEnabled val="1"/>
        </dgm:presLayoutVars>
      </dgm:prSet>
      <dgm:spPr/>
      <dgm:t>
        <a:bodyPr/>
        <a:lstStyle/>
        <a:p>
          <a:endParaRPr lang="en-US"/>
        </a:p>
      </dgm:t>
    </dgm:pt>
    <dgm:pt modelId="{D33F2907-87B7-4C49-99EA-9076D1310C64}" type="pres">
      <dgm:prSet presAssocID="{D5DF2DB1-C630-43BE-8E87-8BEB8156B515}" presName="parTxOnlySpace" presStyleCnt="0"/>
      <dgm:spPr/>
    </dgm:pt>
    <dgm:pt modelId="{2F59971F-9756-4E74-B7F0-55A6D8BE8A47}" type="pres">
      <dgm:prSet presAssocID="{7A156A16-B6C6-411B-95E8-775622D15F0A}" presName="parTxOnly" presStyleLbl="node1" presStyleIdx="2" presStyleCnt="5">
        <dgm:presLayoutVars>
          <dgm:chMax val="0"/>
          <dgm:chPref val="0"/>
          <dgm:bulletEnabled val="1"/>
        </dgm:presLayoutVars>
      </dgm:prSet>
      <dgm:spPr/>
      <dgm:t>
        <a:bodyPr/>
        <a:lstStyle/>
        <a:p>
          <a:endParaRPr lang="en-US"/>
        </a:p>
      </dgm:t>
    </dgm:pt>
    <dgm:pt modelId="{BC755342-A807-4778-B559-304F24936BF9}" type="pres">
      <dgm:prSet presAssocID="{08173A1F-A917-4275-B4EE-ED8862E32768}" presName="parTxOnlySpace" presStyleCnt="0"/>
      <dgm:spPr/>
    </dgm:pt>
    <dgm:pt modelId="{BB74FFD8-85C7-4BDB-A0BF-F916F0C0B883}" type="pres">
      <dgm:prSet presAssocID="{0670E25D-F7BF-48AB-A67D-9F49B25D1700}" presName="parTxOnly" presStyleLbl="node1" presStyleIdx="3" presStyleCnt="5">
        <dgm:presLayoutVars>
          <dgm:chMax val="0"/>
          <dgm:chPref val="0"/>
          <dgm:bulletEnabled val="1"/>
        </dgm:presLayoutVars>
      </dgm:prSet>
      <dgm:spPr/>
      <dgm:t>
        <a:bodyPr/>
        <a:lstStyle/>
        <a:p>
          <a:endParaRPr lang="en-US"/>
        </a:p>
      </dgm:t>
    </dgm:pt>
    <dgm:pt modelId="{C4790725-DC54-46E4-B67F-7915692DC7E4}" type="pres">
      <dgm:prSet presAssocID="{072C9D77-B876-4D50-A75B-12D61DAD0654}" presName="parTxOnlySpace" presStyleCnt="0"/>
      <dgm:spPr/>
    </dgm:pt>
    <dgm:pt modelId="{D1E43F1E-1458-48B7-894B-C7939C808525}" type="pres">
      <dgm:prSet presAssocID="{821CEA8E-BCDA-4257-BA1B-8BDA6124E43F}" presName="parTxOnly" presStyleLbl="node1" presStyleIdx="4" presStyleCnt="5">
        <dgm:presLayoutVars>
          <dgm:chMax val="0"/>
          <dgm:chPref val="0"/>
          <dgm:bulletEnabled val="1"/>
        </dgm:presLayoutVars>
      </dgm:prSet>
      <dgm:spPr/>
      <dgm:t>
        <a:bodyPr/>
        <a:lstStyle/>
        <a:p>
          <a:endParaRPr lang="en-US"/>
        </a:p>
      </dgm:t>
    </dgm:pt>
  </dgm:ptLst>
  <dgm:cxnLst>
    <dgm:cxn modelId="{840CB1A0-AA6B-4381-BEB2-9BB8882D7550}" srcId="{4712B66B-23C2-44E0-8EE4-ABF7D5C6A19F}" destId="{6DFD5D2A-5553-4EAD-ADC3-01A663A1F31C}" srcOrd="0" destOrd="0" parTransId="{61CE48C4-1E93-442C-B1EC-631634CB78F2}" sibTransId="{50CC6884-45F4-4B85-93C8-331C854166A6}"/>
    <dgm:cxn modelId="{081E1CDA-F62E-4E87-B809-576F28F94B13}" type="presOf" srcId="{6C262372-B0BA-4BAD-9565-A98F471A6B2D}" destId="{DE31419C-E954-4B73-A226-60A41110B3E6}" srcOrd="0" destOrd="0" presId="urn:microsoft.com/office/officeart/2005/8/layout/chevron1"/>
    <dgm:cxn modelId="{9EF1D3D2-4F69-4EE0-93A0-B60E81360FA9}" type="presOf" srcId="{6DFD5D2A-5553-4EAD-ADC3-01A663A1F31C}" destId="{1A791190-F1ED-4252-92F0-7444D33D87D3}" srcOrd="0" destOrd="0" presId="urn:microsoft.com/office/officeart/2005/8/layout/chevron1"/>
    <dgm:cxn modelId="{6F1224CD-0C29-4CE5-A95A-6F406849EC07}" type="presOf" srcId="{4712B66B-23C2-44E0-8EE4-ABF7D5C6A19F}" destId="{0108E8F3-438C-41B8-9868-A7EC8AAB741A}" srcOrd="0" destOrd="0" presId="urn:microsoft.com/office/officeart/2005/8/layout/chevron1"/>
    <dgm:cxn modelId="{4A441D7D-55A1-4BE3-9666-3D9DD24D601D}" type="presOf" srcId="{821CEA8E-BCDA-4257-BA1B-8BDA6124E43F}" destId="{D1E43F1E-1458-48B7-894B-C7939C808525}" srcOrd="0" destOrd="0" presId="urn:microsoft.com/office/officeart/2005/8/layout/chevron1"/>
    <dgm:cxn modelId="{7D7A9B18-2DAF-4C39-8A79-ED8A74AC7EE2}" srcId="{4712B66B-23C2-44E0-8EE4-ABF7D5C6A19F}" destId="{0670E25D-F7BF-48AB-A67D-9F49B25D1700}" srcOrd="3" destOrd="0" parTransId="{90EE8A7E-D037-43BA-BAF2-FFB5F34803FE}" sibTransId="{072C9D77-B876-4D50-A75B-12D61DAD0654}"/>
    <dgm:cxn modelId="{0F12D74D-D5E7-434E-B143-0DC7FC03CED6}" srcId="{4712B66B-23C2-44E0-8EE4-ABF7D5C6A19F}" destId="{821CEA8E-BCDA-4257-BA1B-8BDA6124E43F}" srcOrd="4" destOrd="0" parTransId="{5A8F7619-2BCD-4C39-8C0F-ADFB8B6D9B14}" sibTransId="{A94069A3-09D8-4EEF-BC47-4886E404EA93}"/>
    <dgm:cxn modelId="{570078EC-1968-40AD-8464-8906F8B9A6FE}" srcId="{4712B66B-23C2-44E0-8EE4-ABF7D5C6A19F}" destId="{7A156A16-B6C6-411B-95E8-775622D15F0A}" srcOrd="2" destOrd="0" parTransId="{F295C4C6-D4D9-47A3-AF18-1010CD19B639}" sibTransId="{08173A1F-A917-4275-B4EE-ED8862E32768}"/>
    <dgm:cxn modelId="{315E6F64-B31D-4DB6-840C-AC0A5270D03A}" type="presOf" srcId="{0670E25D-F7BF-48AB-A67D-9F49B25D1700}" destId="{BB74FFD8-85C7-4BDB-A0BF-F916F0C0B883}" srcOrd="0" destOrd="0" presId="urn:microsoft.com/office/officeart/2005/8/layout/chevron1"/>
    <dgm:cxn modelId="{482E0A95-48F7-4A27-A32B-67C3AE55EEA5}" type="presOf" srcId="{7A156A16-B6C6-411B-95E8-775622D15F0A}" destId="{2F59971F-9756-4E74-B7F0-55A6D8BE8A47}" srcOrd="0" destOrd="0" presId="urn:microsoft.com/office/officeart/2005/8/layout/chevron1"/>
    <dgm:cxn modelId="{A32905C9-3BB9-474B-8B7C-B1DA151DFFAB}" srcId="{4712B66B-23C2-44E0-8EE4-ABF7D5C6A19F}" destId="{6C262372-B0BA-4BAD-9565-A98F471A6B2D}" srcOrd="1" destOrd="0" parTransId="{8AA735EA-54C7-42A7-B866-633030CA186A}" sibTransId="{D5DF2DB1-C630-43BE-8E87-8BEB8156B515}"/>
    <dgm:cxn modelId="{3285DB20-8164-4E4C-BDBE-CF74D5D7A5E3}" type="presParOf" srcId="{0108E8F3-438C-41B8-9868-A7EC8AAB741A}" destId="{1A791190-F1ED-4252-92F0-7444D33D87D3}" srcOrd="0" destOrd="0" presId="urn:microsoft.com/office/officeart/2005/8/layout/chevron1"/>
    <dgm:cxn modelId="{1D569474-064F-4220-8D7F-88724900FAFE}" type="presParOf" srcId="{0108E8F3-438C-41B8-9868-A7EC8AAB741A}" destId="{5479F1C0-62C8-48EB-B659-9826FA136797}" srcOrd="1" destOrd="0" presId="urn:microsoft.com/office/officeart/2005/8/layout/chevron1"/>
    <dgm:cxn modelId="{7505D9D5-68A2-4C6B-A666-320141750BAC}" type="presParOf" srcId="{0108E8F3-438C-41B8-9868-A7EC8AAB741A}" destId="{DE31419C-E954-4B73-A226-60A41110B3E6}" srcOrd="2" destOrd="0" presId="urn:microsoft.com/office/officeart/2005/8/layout/chevron1"/>
    <dgm:cxn modelId="{1869AAFA-F03D-4ABD-9775-6C34F4B956DD}" type="presParOf" srcId="{0108E8F3-438C-41B8-9868-A7EC8AAB741A}" destId="{D33F2907-87B7-4C49-99EA-9076D1310C64}" srcOrd="3" destOrd="0" presId="urn:microsoft.com/office/officeart/2005/8/layout/chevron1"/>
    <dgm:cxn modelId="{C08B7F65-2990-4933-B787-9A74FA2886E7}" type="presParOf" srcId="{0108E8F3-438C-41B8-9868-A7EC8AAB741A}" destId="{2F59971F-9756-4E74-B7F0-55A6D8BE8A47}" srcOrd="4" destOrd="0" presId="urn:microsoft.com/office/officeart/2005/8/layout/chevron1"/>
    <dgm:cxn modelId="{1445FA6C-830D-49F3-8F25-35FAA370C3CC}" type="presParOf" srcId="{0108E8F3-438C-41B8-9868-A7EC8AAB741A}" destId="{BC755342-A807-4778-B559-304F24936BF9}" srcOrd="5" destOrd="0" presId="urn:microsoft.com/office/officeart/2005/8/layout/chevron1"/>
    <dgm:cxn modelId="{5470C81E-B451-49E6-9C3F-305029BEB572}" type="presParOf" srcId="{0108E8F3-438C-41B8-9868-A7EC8AAB741A}" destId="{BB74FFD8-85C7-4BDB-A0BF-F916F0C0B883}" srcOrd="6" destOrd="0" presId="urn:microsoft.com/office/officeart/2005/8/layout/chevron1"/>
    <dgm:cxn modelId="{6AA161BC-0D3F-4888-B72C-9FFEEEC6403B}" type="presParOf" srcId="{0108E8F3-438C-41B8-9868-A7EC8AAB741A}" destId="{C4790725-DC54-46E4-B67F-7915692DC7E4}" srcOrd="7" destOrd="0" presId="urn:microsoft.com/office/officeart/2005/8/layout/chevron1"/>
    <dgm:cxn modelId="{D0B4480C-C28B-4DA0-AF4D-C8F7DDA1ABD7}" type="presParOf" srcId="{0108E8F3-438C-41B8-9868-A7EC8AAB741A}" destId="{D1E43F1E-1458-48B7-894B-C7939C808525}" srcOrd="8"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B25C5-AB25-4825-AEDC-BB94CA6156BC}">
      <dsp:nvSpPr>
        <dsp:cNvPr id="0" name=""/>
        <dsp:cNvSpPr/>
      </dsp:nvSpPr>
      <dsp:spPr>
        <a:xfrm>
          <a:off x="0" y="197443"/>
          <a:ext cx="2335686" cy="2335686"/>
        </a:xfrm>
        <a:prstGeom prst="ellipse">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ts val="0"/>
            </a:spcAft>
          </a:pPr>
          <a:r>
            <a:rPr lang="en-US" sz="1400" kern="1200" dirty="0" smtClean="0">
              <a:solidFill>
                <a:schemeClr val="tx2">
                  <a:lumMod val="20000"/>
                  <a:lumOff val="80000"/>
                </a:schemeClr>
              </a:solidFill>
              <a:latin typeface="Arial" pitchFamily="34" charset="0"/>
              <a:cs typeface="Arial" pitchFamily="34" charset="0"/>
            </a:rPr>
            <a:t>2030</a:t>
          </a:r>
        </a:p>
        <a:p>
          <a:pPr lvl="0" algn="ctr" defTabSz="622300">
            <a:lnSpc>
              <a:spcPct val="90000"/>
            </a:lnSpc>
            <a:spcBef>
              <a:spcPct val="0"/>
            </a:spcBef>
            <a:spcAft>
              <a:spcPts val="0"/>
            </a:spcAft>
          </a:pPr>
          <a:r>
            <a:rPr lang="en-US" sz="1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112</a:t>
          </a:r>
          <a:endParaRPr lang="en-US" sz="1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dsp:txBody>
      <dsp:txXfrm>
        <a:off x="759681" y="314227"/>
        <a:ext cx="816322" cy="350352"/>
      </dsp:txXfrm>
    </dsp:sp>
    <dsp:sp modelId="{E04F5983-E4DC-4F1D-95A3-B808BE0A68B6}">
      <dsp:nvSpPr>
        <dsp:cNvPr id="0" name=""/>
        <dsp:cNvSpPr/>
      </dsp:nvSpPr>
      <dsp:spPr>
        <a:xfrm>
          <a:off x="291960" y="781364"/>
          <a:ext cx="1751764" cy="1751764"/>
        </a:xfrm>
        <a:prstGeom prst="ellipse">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0" numCol="1" spcCol="1270" anchor="ctr" anchorCtr="0">
          <a:noAutofit/>
        </a:bodyPr>
        <a:lstStyle/>
        <a:p>
          <a:pPr lvl="0" algn="ctr" defTabSz="622300">
            <a:lnSpc>
              <a:spcPct val="90000"/>
            </a:lnSpc>
            <a:spcBef>
              <a:spcPct val="0"/>
            </a:spcBef>
            <a:spcAft>
              <a:spcPts val="0"/>
            </a:spcAft>
          </a:pPr>
          <a:r>
            <a:rPr lang="en-US" sz="1400" kern="1200" dirty="0" smtClean="0">
              <a:solidFill>
                <a:schemeClr val="tx2">
                  <a:lumMod val="20000"/>
                  <a:lumOff val="80000"/>
                </a:schemeClr>
              </a:solidFill>
              <a:latin typeface="Arial" pitchFamily="34" charset="0"/>
              <a:cs typeface="Arial" pitchFamily="34" charset="0"/>
            </a:rPr>
            <a:t>2020</a:t>
          </a:r>
        </a:p>
        <a:p>
          <a:pPr lvl="0" algn="ctr" defTabSz="622300">
            <a:lnSpc>
              <a:spcPct val="90000"/>
            </a:lnSpc>
            <a:spcBef>
              <a:spcPct val="0"/>
            </a:spcBef>
            <a:spcAft>
              <a:spcPts val="0"/>
            </a:spcAft>
          </a:pPr>
          <a:r>
            <a:rPr lang="en-US" sz="1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98</a:t>
          </a:r>
        </a:p>
      </dsp:txBody>
      <dsp:txXfrm>
        <a:off x="759681" y="890849"/>
        <a:ext cx="816322" cy="328455"/>
      </dsp:txXfrm>
    </dsp:sp>
    <dsp:sp modelId="{C2192BD4-86E0-456E-8D2E-261B5354623E}">
      <dsp:nvSpPr>
        <dsp:cNvPr id="0" name=""/>
        <dsp:cNvSpPr/>
      </dsp:nvSpPr>
      <dsp:spPr>
        <a:xfrm>
          <a:off x="583921" y="1365286"/>
          <a:ext cx="1167843" cy="1167843"/>
        </a:xfrm>
        <a:prstGeom prst="ellipse">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ts val="0"/>
            </a:spcAft>
          </a:pPr>
          <a:r>
            <a:rPr lang="en-US" sz="1400" kern="1200" dirty="0" smtClean="0">
              <a:solidFill>
                <a:schemeClr val="tx2">
                  <a:lumMod val="20000"/>
                  <a:lumOff val="80000"/>
                </a:schemeClr>
              </a:solidFill>
              <a:latin typeface="Arial" pitchFamily="34" charset="0"/>
              <a:cs typeface="Arial" pitchFamily="34" charset="0"/>
            </a:rPr>
            <a:t>2010</a:t>
          </a:r>
        </a:p>
        <a:p>
          <a:pPr lvl="0" algn="ctr" defTabSz="622300">
            <a:lnSpc>
              <a:spcPct val="90000"/>
            </a:lnSpc>
            <a:spcBef>
              <a:spcPct val="0"/>
            </a:spcBef>
            <a:spcAft>
              <a:spcPts val="0"/>
            </a:spcAft>
          </a:pPr>
          <a:r>
            <a:rPr lang="en-US" sz="1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77</a:t>
          </a:r>
        </a:p>
      </dsp:txBody>
      <dsp:txXfrm>
        <a:off x="754948" y="1657246"/>
        <a:ext cx="825789" cy="583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CE929-8470-4249-8737-8890F05A50DA}">
      <dsp:nvSpPr>
        <dsp:cNvPr id="0" name=""/>
        <dsp:cNvSpPr/>
      </dsp:nvSpPr>
      <dsp:spPr>
        <a:xfrm>
          <a:off x="143466" y="0"/>
          <a:ext cx="1625949" cy="117277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E24CC6-7222-49E6-8B64-1C8786709738}">
      <dsp:nvSpPr>
        <dsp:cNvPr id="0" name=""/>
        <dsp:cNvSpPr/>
      </dsp:nvSpPr>
      <dsp:spPr>
        <a:xfrm>
          <a:off x="124041" y="351833"/>
          <a:ext cx="1410750" cy="469111"/>
        </a:xfrm>
        <a:prstGeom prst="roundRect">
          <a:avLst/>
        </a:prstGeom>
        <a:solidFill>
          <a:srgbClr val="FF0000">
            <a:alpha val="59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51% At Risk</a:t>
          </a:r>
          <a:r>
            <a:rPr lang="en-US" sz="1900" kern="1200" baseline="30000" dirty="0" smtClean="0"/>
            <a:t>4</a:t>
          </a:r>
          <a:endParaRPr lang="en-US" sz="1900" kern="1200" baseline="30000" dirty="0"/>
        </a:p>
      </dsp:txBody>
      <dsp:txXfrm>
        <a:off x="146941" y="374733"/>
        <a:ext cx="1364950" cy="4233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91190-F1ED-4252-92F0-7444D33D87D3}">
      <dsp:nvSpPr>
        <dsp:cNvPr id="0" name=""/>
        <dsp:cNvSpPr/>
      </dsp:nvSpPr>
      <dsp:spPr>
        <a:xfrm>
          <a:off x="1980" y="172890"/>
          <a:ext cx="1762644" cy="705057"/>
        </a:xfrm>
        <a:prstGeom prst="chevron">
          <a:avLst/>
        </a:prstGeom>
        <a:solidFill>
          <a:srgbClr val="E16D3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b="1" kern="1200" dirty="0" smtClean="0"/>
            <a:t>Medication Management</a:t>
          </a:r>
          <a:endParaRPr lang="en-US" sz="1300" b="1" kern="1200" dirty="0"/>
        </a:p>
      </dsp:txBody>
      <dsp:txXfrm>
        <a:off x="354509" y="172890"/>
        <a:ext cx="1057587" cy="705057"/>
      </dsp:txXfrm>
    </dsp:sp>
    <dsp:sp modelId="{DE31419C-E954-4B73-A226-60A41110B3E6}">
      <dsp:nvSpPr>
        <dsp:cNvPr id="0" name=""/>
        <dsp:cNvSpPr/>
      </dsp:nvSpPr>
      <dsp:spPr>
        <a:xfrm>
          <a:off x="1588360" y="137412"/>
          <a:ext cx="1762644" cy="705057"/>
        </a:xfrm>
        <a:prstGeom prst="chevron">
          <a:avLst/>
        </a:prstGeom>
        <a:solidFill>
          <a:srgbClr val="E16D3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b="1" kern="1200" dirty="0" smtClean="0"/>
            <a:t>Nutrition Management</a:t>
          </a:r>
          <a:endParaRPr lang="en-US" sz="1300" b="1" kern="1200" dirty="0"/>
        </a:p>
      </dsp:txBody>
      <dsp:txXfrm>
        <a:off x="1940889" y="137412"/>
        <a:ext cx="1057587" cy="705057"/>
      </dsp:txXfrm>
    </dsp:sp>
    <dsp:sp modelId="{2F59971F-9756-4E74-B7F0-55A6D8BE8A47}">
      <dsp:nvSpPr>
        <dsp:cNvPr id="0" name=""/>
        <dsp:cNvSpPr/>
      </dsp:nvSpPr>
      <dsp:spPr>
        <a:xfrm>
          <a:off x="3174740" y="142770"/>
          <a:ext cx="1762644" cy="705057"/>
        </a:xfrm>
        <a:prstGeom prst="chevron">
          <a:avLst/>
        </a:prstGeom>
        <a:solidFill>
          <a:srgbClr val="E16D3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b="1" kern="1200" dirty="0" smtClean="0"/>
            <a:t>Personal Health Record</a:t>
          </a:r>
          <a:endParaRPr lang="en-US" sz="1300" b="1" kern="1200" dirty="0"/>
        </a:p>
      </dsp:txBody>
      <dsp:txXfrm>
        <a:off x="3527269" y="142770"/>
        <a:ext cx="1057587" cy="705057"/>
      </dsp:txXfrm>
    </dsp:sp>
    <dsp:sp modelId="{BB74FFD8-85C7-4BDB-A0BF-F916F0C0B883}">
      <dsp:nvSpPr>
        <dsp:cNvPr id="0" name=""/>
        <dsp:cNvSpPr/>
      </dsp:nvSpPr>
      <dsp:spPr>
        <a:xfrm>
          <a:off x="4761120" y="142770"/>
          <a:ext cx="1762644" cy="705057"/>
        </a:xfrm>
        <a:prstGeom prst="chevron">
          <a:avLst/>
        </a:prstGeom>
        <a:solidFill>
          <a:srgbClr val="E16D3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b="1" kern="1200" dirty="0" smtClean="0"/>
            <a:t>Physician Follow-Up</a:t>
          </a:r>
          <a:endParaRPr lang="en-US" sz="1300" b="1" kern="1200" dirty="0"/>
        </a:p>
      </dsp:txBody>
      <dsp:txXfrm>
        <a:off x="5113649" y="142770"/>
        <a:ext cx="1057587" cy="705057"/>
      </dsp:txXfrm>
    </dsp:sp>
    <dsp:sp modelId="{D1E43F1E-1458-48B7-894B-C7939C808525}">
      <dsp:nvSpPr>
        <dsp:cNvPr id="0" name=""/>
        <dsp:cNvSpPr/>
      </dsp:nvSpPr>
      <dsp:spPr>
        <a:xfrm>
          <a:off x="6347500" y="142770"/>
          <a:ext cx="1762644" cy="705057"/>
        </a:xfrm>
        <a:prstGeom prst="chevron">
          <a:avLst/>
        </a:prstGeom>
        <a:solidFill>
          <a:srgbClr val="E16D3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b="1" kern="1200" dirty="0" smtClean="0"/>
            <a:t>Red Flags Signs &amp; Symptoms</a:t>
          </a:r>
          <a:endParaRPr lang="en-US" sz="1300" b="1" kern="1200" dirty="0"/>
        </a:p>
      </dsp:txBody>
      <dsp:txXfrm>
        <a:off x="6700029" y="142770"/>
        <a:ext cx="1057587" cy="70505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4046" tIns="47023" rIns="94046" bIns="4702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014788" y="0"/>
            <a:ext cx="3070225" cy="468313"/>
          </a:xfrm>
          <a:prstGeom prst="rect">
            <a:avLst/>
          </a:prstGeom>
        </p:spPr>
        <p:txBody>
          <a:bodyPr vert="horz" wrap="square" lIns="94046" tIns="47023" rIns="94046" bIns="47023" numCol="1" anchor="t" anchorCtr="0" compatLnSpc="1">
            <a:prstTxWarp prst="textNoShape">
              <a:avLst/>
            </a:prstTxWarp>
          </a:bodyPr>
          <a:lstStyle>
            <a:lvl1pPr algn="r">
              <a:defRPr sz="1200" smtClean="0">
                <a:latin typeface="Calibri" pitchFamily="34" charset="0"/>
              </a:defRPr>
            </a:lvl1pPr>
          </a:lstStyle>
          <a:p>
            <a:pPr>
              <a:defRPr/>
            </a:pPr>
            <a:fld id="{73C2ABFC-A3C0-43C9-99B1-0E0CEF0069AA}" type="datetime1">
              <a:rPr lang="en-US"/>
              <a:pPr>
                <a:defRPr/>
              </a:pPr>
              <a:t>10/1/2012</a:t>
            </a:fld>
            <a:endParaRPr lang="en-US"/>
          </a:p>
        </p:txBody>
      </p:sp>
      <p:sp>
        <p:nvSpPr>
          <p:cNvPr id="4" name="Footer Placeholder 3"/>
          <p:cNvSpPr>
            <a:spLocks noGrp="1"/>
          </p:cNvSpPr>
          <p:nvPr>
            <p:ph type="ftr" sz="quarter" idx="2"/>
          </p:nvPr>
        </p:nvSpPr>
        <p:spPr>
          <a:xfrm>
            <a:off x="0" y="8902700"/>
            <a:ext cx="3070225" cy="468313"/>
          </a:xfrm>
          <a:prstGeom prst="rect">
            <a:avLst/>
          </a:prstGeom>
        </p:spPr>
        <p:txBody>
          <a:bodyPr vert="horz" lIns="94046" tIns="47023" rIns="94046" bIns="47023"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014788" y="8902700"/>
            <a:ext cx="3070225" cy="468313"/>
          </a:xfrm>
          <a:prstGeom prst="rect">
            <a:avLst/>
          </a:prstGeom>
        </p:spPr>
        <p:txBody>
          <a:bodyPr vert="horz" wrap="square" lIns="94046" tIns="47023" rIns="94046" bIns="47023" numCol="1" anchor="b" anchorCtr="0" compatLnSpc="1">
            <a:prstTxWarp prst="textNoShape">
              <a:avLst/>
            </a:prstTxWarp>
          </a:bodyPr>
          <a:lstStyle>
            <a:lvl1pPr algn="r">
              <a:defRPr sz="1200" smtClean="0">
                <a:latin typeface="Calibri" pitchFamily="34" charset="0"/>
              </a:defRPr>
            </a:lvl1pPr>
          </a:lstStyle>
          <a:p>
            <a:pPr>
              <a:defRPr/>
            </a:pPr>
            <a:fld id="{6F28769F-9AC9-4B4F-AFFA-BDA87FA6F116}" type="slidenum">
              <a:rPr lang="en-US"/>
              <a:pPr>
                <a:defRPr/>
              </a:pPr>
              <a:t>‹#›</a:t>
            </a:fld>
            <a:endParaRPr lang="en-US"/>
          </a:p>
        </p:txBody>
      </p:sp>
    </p:spTree>
    <p:extLst>
      <p:ext uri="{BB962C8B-B14F-4D97-AF65-F5344CB8AC3E}">
        <p14:creationId xmlns:p14="http://schemas.microsoft.com/office/powerpoint/2010/main" val="34495496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63638" y="409575"/>
            <a:ext cx="4686300" cy="3514725"/>
          </a:xfrm>
          <a:prstGeom prst="rect">
            <a:avLst/>
          </a:prstGeom>
          <a:noFill/>
          <a:ln w="12700">
            <a:solidFill>
              <a:prstClr val="black"/>
            </a:solidFill>
          </a:ln>
        </p:spPr>
        <p:txBody>
          <a:bodyPr vert="horz" wrap="square" lIns="94046" tIns="47023" rIns="94046" bIns="47023"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481013" y="4116388"/>
            <a:ext cx="6262687" cy="4552950"/>
          </a:xfrm>
          <a:prstGeom prst="rect">
            <a:avLst/>
          </a:prstGeom>
        </p:spPr>
        <p:txBody>
          <a:bodyPr vert="horz" wrap="square" lIns="94046" tIns="47023" rIns="94046" bIns="47023"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7" name="Slide Number Placeholder 6"/>
          <p:cNvSpPr>
            <a:spLocks noGrp="1"/>
          </p:cNvSpPr>
          <p:nvPr>
            <p:ph type="sldNum" sz="quarter" idx="5"/>
          </p:nvPr>
        </p:nvSpPr>
        <p:spPr>
          <a:xfrm>
            <a:off x="6632575" y="8902700"/>
            <a:ext cx="452438" cy="468313"/>
          </a:xfrm>
          <a:prstGeom prst="rect">
            <a:avLst/>
          </a:prstGeom>
        </p:spPr>
        <p:txBody>
          <a:bodyPr vert="horz" wrap="square" lIns="94046" tIns="47023" rIns="94046" bIns="47023" numCol="1" anchor="b" anchorCtr="0" compatLnSpc="1">
            <a:prstTxWarp prst="textNoShape">
              <a:avLst/>
            </a:prstTxWarp>
          </a:bodyPr>
          <a:lstStyle>
            <a:lvl1pPr algn="r">
              <a:defRPr sz="1200" smtClean="0">
                <a:latin typeface="Calibri" pitchFamily="34" charset="0"/>
              </a:defRPr>
            </a:lvl1pPr>
          </a:lstStyle>
          <a:p>
            <a:pPr>
              <a:defRPr/>
            </a:pPr>
            <a:fld id="{27E4A368-5006-4EFE-9531-02F2C7268CCC}" type="slidenum">
              <a:rPr lang="en-US"/>
              <a:pPr>
                <a:defRPr/>
              </a:pPr>
              <a:t>‹#›</a:t>
            </a:fld>
            <a:endParaRPr lang="en-US"/>
          </a:p>
        </p:txBody>
      </p:sp>
    </p:spTree>
    <p:extLst>
      <p:ext uri="{BB962C8B-B14F-4D97-AF65-F5344CB8AC3E}">
        <p14:creationId xmlns:p14="http://schemas.microsoft.com/office/powerpoint/2010/main" val="1817280164"/>
      </p:ext>
    </p:extLst>
  </p:cSld>
  <p:clrMap bg1="lt1" tx1="dk1" bg2="lt2" tx2="dk2" accent1="accent1" accent2="accent2" accent3="accent3" accent4="accent4" accent5="accent5" accent6="accent6" hlink="hlink" folHlink="folHlink"/>
  <p:hf hdr="0" ftr="0" dt="0"/>
  <p:notesStyle>
    <a:lvl1pPr marL="107950" indent="-107950" algn="l" rtl="0" eaLnBrk="0" fontAlgn="base" hangingPunct="0">
      <a:lnSpc>
        <a:spcPct val="90000"/>
      </a:lnSpc>
      <a:spcBef>
        <a:spcPts val="600"/>
      </a:spcBef>
      <a:spcAft>
        <a:spcPct val="0"/>
      </a:spcAft>
      <a:buFont typeface="Arial" charset="0"/>
      <a:buChar char="•"/>
      <a:defRPr sz="1200" kern="1200">
        <a:solidFill>
          <a:schemeClr val="tx1"/>
        </a:solidFill>
        <a:latin typeface="+mn-lt"/>
        <a:ea typeface="ＭＳ Ｐゴシック" charset="-128"/>
        <a:cs typeface="ＭＳ Ｐゴシック" charset="-128"/>
      </a:defRPr>
    </a:lvl1pPr>
    <a:lvl2pPr marL="287338" indent="-112713" algn="l" rtl="0" eaLnBrk="0" fontAlgn="base" hangingPunct="0">
      <a:lnSpc>
        <a:spcPct val="90000"/>
      </a:lnSpc>
      <a:spcBef>
        <a:spcPts val="600"/>
      </a:spcBef>
      <a:spcAft>
        <a:spcPct val="0"/>
      </a:spcAft>
      <a:buFont typeface="Calibri" pitchFamily="34" charset="0"/>
      <a:buChar char="–"/>
      <a:defRPr sz="1000" kern="1200">
        <a:solidFill>
          <a:schemeClr val="tx1"/>
        </a:solidFill>
        <a:latin typeface="+mn-lt"/>
        <a:ea typeface="ＭＳ Ｐゴシック" charset="-128"/>
        <a:cs typeface="+mn-cs"/>
      </a:defRPr>
    </a:lvl2pPr>
    <a:lvl3pPr marL="461963" indent="-122238" algn="l" rtl="0" eaLnBrk="0" fontAlgn="base" hangingPunct="0">
      <a:lnSpc>
        <a:spcPct val="90000"/>
      </a:lnSpc>
      <a:spcBef>
        <a:spcPts val="600"/>
      </a:spcBef>
      <a:spcAft>
        <a:spcPct val="0"/>
      </a:spcAft>
      <a:buFont typeface="Arial" charset="0"/>
      <a:buChar char="•"/>
      <a:defRPr sz="9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62050" y="407988"/>
            <a:ext cx="4686300" cy="3514725"/>
          </a:xfrm>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pPr eaLnBrk="1" hangingPunct="1"/>
            <a:endParaRPr lang="en-US" smtClean="0"/>
          </a:p>
        </p:txBody>
      </p:sp>
      <p:sp>
        <p:nvSpPr>
          <p:cNvPr id="58372" name="Slide Number Placeholder 3"/>
          <p:cNvSpPr>
            <a:spLocks noGrp="1"/>
          </p:cNvSpPr>
          <p:nvPr>
            <p:ph type="sldNum" sz="quarter" idx="5"/>
          </p:nvPr>
        </p:nvSpPr>
        <p:spPr bwMode="auto">
          <a:noFill/>
          <a:ln>
            <a:miter lim="800000"/>
            <a:headEnd/>
            <a:tailEnd/>
          </a:ln>
        </p:spPr>
        <p:txBody>
          <a:bodyPr/>
          <a:lstStyle/>
          <a:p>
            <a:fld id="{FB92BA97-94A9-4C69-AF67-FE0B64C1D968}" type="slidenum">
              <a:rPr lang="en-US"/>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1162050" y="407988"/>
            <a:ext cx="4686300" cy="3514725"/>
          </a:xfrm>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pPr eaLnBrk="1" hangingPunct="1"/>
            <a:endParaRPr lang="en-US" smtClean="0"/>
          </a:p>
        </p:txBody>
      </p:sp>
      <p:sp>
        <p:nvSpPr>
          <p:cNvPr id="71684" name="Slide Number Placeholder 3"/>
          <p:cNvSpPr>
            <a:spLocks noGrp="1"/>
          </p:cNvSpPr>
          <p:nvPr>
            <p:ph type="sldNum" sz="quarter" idx="5"/>
          </p:nvPr>
        </p:nvSpPr>
        <p:spPr bwMode="auto">
          <a:noFill/>
          <a:ln>
            <a:miter lim="800000"/>
            <a:headEnd/>
            <a:tailEnd/>
          </a:ln>
        </p:spPr>
        <p:txBody>
          <a:bodyPr/>
          <a:lstStyle/>
          <a:p>
            <a:fld id="{706D8EC7-A560-4369-917C-19A696D124D7}" type="slidenum">
              <a:rPr lang="en-US"/>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pPr eaLnBrk="1" hangingPunct="1"/>
            <a:r>
              <a:rPr lang="en-US" b="1" smtClean="0"/>
              <a:t>KEY TAKEAWAY </a:t>
            </a:r>
            <a:r>
              <a:rPr lang="en-US" smtClean="0"/>
              <a:t>– To put in perspective, express how lean body mass affects the simplest of functions, such as getting up from a chair, and other everyday activities (ADLs).</a:t>
            </a:r>
          </a:p>
          <a:p>
            <a:pPr eaLnBrk="1" hangingPunct="1"/>
            <a:r>
              <a:rPr lang="en-US" smtClean="0"/>
              <a:t>This is a good opportunity to evoke emotion and encourage thinking by your participants.</a:t>
            </a:r>
          </a:p>
          <a:p>
            <a:pPr eaLnBrk="1" hangingPunct="1"/>
            <a:r>
              <a:rPr lang="en-US" smtClean="0"/>
              <a:t>QUESTION – “Imagine how your patients might feel if they could not perform their everyday activities due to loss of strength.”</a:t>
            </a:r>
          </a:p>
          <a:p>
            <a:pPr eaLnBrk="1" hangingPunct="1">
              <a:spcBef>
                <a:spcPct val="0"/>
              </a:spcBef>
              <a:buFont typeface="Arial" charset="0"/>
              <a:buNone/>
            </a:pPr>
            <a:endParaRPr lang="en-US" b="1" u="sng" smtClean="0">
              <a:latin typeface="Arial" charset="0"/>
            </a:endParaRPr>
          </a:p>
          <a:p>
            <a:pPr eaLnBrk="1" hangingPunct="1">
              <a:spcBef>
                <a:spcPct val="0"/>
              </a:spcBef>
            </a:pPr>
            <a:endParaRPr lang="en-US" b="1" u="sng" smtClean="0">
              <a:latin typeface="Arial" charset="0"/>
            </a:endParaRPr>
          </a:p>
          <a:p>
            <a:pPr eaLnBrk="1" hangingPunct="1">
              <a:spcBef>
                <a:spcPct val="0"/>
              </a:spcBef>
            </a:pPr>
            <a:endParaRPr lang="en-US" b="1" u="sng" smtClean="0">
              <a:latin typeface="Arial" charset="0"/>
            </a:endParaRPr>
          </a:p>
          <a:p>
            <a:pPr eaLnBrk="1" hangingPunct="1">
              <a:spcBef>
                <a:spcPct val="0"/>
              </a:spcBef>
            </a:pPr>
            <a:endParaRPr lang="en-US" b="1" u="sng" smtClean="0">
              <a:latin typeface="Arial" charset="0"/>
            </a:endParaRPr>
          </a:p>
          <a:p>
            <a:pPr eaLnBrk="1" hangingPunct="1">
              <a:spcBef>
                <a:spcPct val="0"/>
              </a:spcBef>
            </a:pPr>
            <a:endParaRPr lang="en-US" b="1" u="sng" smtClean="0">
              <a:latin typeface="Arial" charset="0"/>
            </a:endParaRPr>
          </a:p>
          <a:p>
            <a:pPr eaLnBrk="1" hangingPunct="1">
              <a:spcBef>
                <a:spcPct val="0"/>
              </a:spcBef>
            </a:pPr>
            <a:r>
              <a:rPr lang="en-US" b="1" u="sng" smtClean="0">
                <a:latin typeface="Arial" charset="0"/>
              </a:rPr>
              <a:t>Slide 8: ADL</a:t>
            </a:r>
            <a:endParaRPr lang="en-US" smtClean="0">
              <a:latin typeface="Arial" charset="0"/>
            </a:endParaRPr>
          </a:p>
          <a:p>
            <a:pPr eaLnBrk="1" hangingPunct="1">
              <a:spcBef>
                <a:spcPct val="0"/>
              </a:spcBef>
            </a:pPr>
            <a:r>
              <a:rPr lang="en-US" smtClean="0">
                <a:latin typeface="Arial" charset="0"/>
              </a:rPr>
              <a:t>Because loss of muscle or functional tissue leads to loss of strength – balance  and ultimately difficulty performing activities of daily living such as walking, toileting and even eating.</a:t>
            </a:r>
          </a:p>
          <a:p>
            <a:pPr eaLnBrk="1" hangingPunct="1">
              <a:spcBef>
                <a:spcPct val="0"/>
              </a:spcBef>
            </a:pPr>
            <a:endParaRPr lang="en-US" smtClean="0">
              <a:latin typeface="Arial" charset="0"/>
            </a:endParaRPr>
          </a:p>
        </p:txBody>
      </p:sp>
      <p:sp>
        <p:nvSpPr>
          <p:cNvPr id="72708" name="Slide Number Placeholder 3"/>
          <p:cNvSpPr>
            <a:spLocks noGrp="1"/>
          </p:cNvSpPr>
          <p:nvPr>
            <p:ph type="sldNum" sz="quarter" idx="5"/>
          </p:nvPr>
        </p:nvSpPr>
        <p:spPr bwMode="auto">
          <a:noFill/>
          <a:ln>
            <a:miter lim="800000"/>
            <a:headEnd/>
            <a:tailEnd/>
          </a:ln>
        </p:spPr>
        <p:txBody>
          <a:bodyPr/>
          <a:lstStyle/>
          <a:p>
            <a:fld id="{0E52F778-6022-4998-9B6D-AB67BC467249}" type="slidenum">
              <a:rPr lang="en-US">
                <a:solidFill>
                  <a:srgbClr val="000000"/>
                </a:solidFill>
              </a:rPr>
              <a:pPr/>
              <a:t>16</a:t>
            </a:fld>
            <a:endParaRPr 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5"/>
          </p:nvPr>
        </p:nvSpPr>
        <p:spPr bwMode="auto">
          <a:noFill/>
          <a:ln>
            <a:miter lim="800000"/>
            <a:headEnd/>
            <a:tailEnd/>
          </a:ln>
        </p:spPr>
        <p:txBody>
          <a:bodyPr/>
          <a:lstStyle/>
          <a:p>
            <a:fld id="{DC89510D-3115-44B3-9C5E-C57468F8543A}" type="slidenum">
              <a:rPr lang="en-US"/>
              <a:pPr/>
              <a:t>17</a:t>
            </a:fld>
            <a:endParaRPr lang="en-US"/>
          </a:p>
        </p:txBody>
      </p:sp>
      <p:sp>
        <p:nvSpPr>
          <p:cNvPr id="73731" name="Slide Image Placeholder 5"/>
          <p:cNvSpPr>
            <a:spLocks noGrp="1" noRot="1" noChangeAspect="1" noTextEdit="1"/>
          </p:cNvSpPr>
          <p:nvPr>
            <p:ph type="sldImg"/>
          </p:nvPr>
        </p:nvSpPr>
        <p:spPr bwMode="auto">
          <a:xfrm>
            <a:off x="1162050" y="407988"/>
            <a:ext cx="4686300" cy="3514725"/>
          </a:xfrm>
          <a:noFill/>
          <a:ln>
            <a:solidFill>
              <a:srgbClr val="000000"/>
            </a:solidFill>
            <a:miter lim="800000"/>
            <a:headEnd/>
            <a:tailEnd/>
          </a:ln>
        </p:spPr>
      </p:sp>
      <p:sp>
        <p:nvSpPr>
          <p:cNvPr id="73732" name="Notes Placeholder 6"/>
          <p:cNvSpPr>
            <a:spLocks noGrp="1"/>
          </p:cNvSpPr>
          <p:nvPr>
            <p:ph type="body" idx="1"/>
          </p:nvPr>
        </p:nvSpPr>
        <p:spPr bwMode="auto">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ln>
            <a:miter lim="800000"/>
            <a:headEnd/>
            <a:tailEnd/>
          </a:ln>
        </p:spPr>
        <p:txBody>
          <a:bodyPr/>
          <a:lstStyle/>
          <a:p>
            <a:fld id="{05DEA048-513B-4050-BA1A-E7C1580BB89B}" type="slidenum">
              <a:rPr lang="en-US"/>
              <a:pPr/>
              <a:t>19</a:t>
            </a:fld>
            <a:endParaRPr lang="en-US"/>
          </a:p>
        </p:txBody>
      </p:sp>
      <p:sp>
        <p:nvSpPr>
          <p:cNvPr id="74755" name="Rectangle 3"/>
          <p:cNvSpPr>
            <a:spLocks noGrp="1" noChangeArrowheads="1"/>
          </p:cNvSpPr>
          <p:nvPr>
            <p:ph type="body" idx="1"/>
          </p:nvPr>
        </p:nvSpPr>
        <p:spPr bwMode="auto">
          <a:noFill/>
        </p:spPr>
        <p:txBody>
          <a:bodyPr/>
          <a:lstStyle/>
          <a:p>
            <a:pPr eaLnBrk="1" hangingPunct="1"/>
            <a:r>
              <a:rPr lang="en-US" b="1" smtClean="0"/>
              <a:t>KEY TAKEAWAY </a:t>
            </a:r>
            <a:r>
              <a:rPr lang="en-US" smtClean="0"/>
              <a:t>– “There are 2 drivers for loss of lean body mass: aging/bed rest and illness/injury.”</a:t>
            </a:r>
          </a:p>
          <a:p>
            <a:pPr eaLnBrk="1" hangingPunct="1"/>
            <a:r>
              <a:rPr lang="en-US" smtClean="0"/>
              <a:t>Refer to the “Know Your Patients” box: “Consider your patients’ pre-admission status. Oftentimes people are ill and in bed for a significant amount of time prior to being hospitalized.”</a:t>
            </a:r>
          </a:p>
          <a:p>
            <a:pPr eaLnBrk="1" hangingPunct="1"/>
            <a:endParaRPr lang="en-US" smtClean="0"/>
          </a:p>
        </p:txBody>
      </p:sp>
      <p:sp>
        <p:nvSpPr>
          <p:cNvPr id="74756" name="Slide Image Placeholder 6"/>
          <p:cNvSpPr>
            <a:spLocks noGrp="1" noRot="1" noChangeAspect="1" noTextEdit="1"/>
          </p:cNvSpPr>
          <p:nvPr>
            <p:ph type="sldImg"/>
          </p:nvPr>
        </p:nvSpPr>
        <p:spPr bwMode="auto">
          <a:xfrm>
            <a:off x="1162050" y="407988"/>
            <a:ext cx="4686300" cy="3514725"/>
          </a:xfrm>
          <a:noFill/>
          <a:ln>
            <a:solidFill>
              <a:srgbClr val="000000"/>
            </a:solidFill>
            <a:miter lim="800000"/>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a:lstStyle/>
          <a:p>
            <a:r>
              <a:rPr lang="en-US" smtClean="0"/>
              <a:t>Find previous areas in deck where find, feed follow – bold them?</a:t>
            </a:r>
          </a:p>
          <a:p>
            <a:endParaRPr lang="en-US" smtClean="0"/>
          </a:p>
        </p:txBody>
      </p:sp>
      <p:sp>
        <p:nvSpPr>
          <p:cNvPr id="80900" name="Slide Number Placeholder 3"/>
          <p:cNvSpPr>
            <a:spLocks noGrp="1"/>
          </p:cNvSpPr>
          <p:nvPr>
            <p:ph type="sldNum" sz="quarter" idx="5"/>
          </p:nvPr>
        </p:nvSpPr>
        <p:spPr bwMode="auto">
          <a:noFill/>
          <a:ln>
            <a:miter lim="800000"/>
            <a:headEnd/>
            <a:tailEnd/>
          </a:ln>
        </p:spPr>
        <p:txBody>
          <a:bodyPr/>
          <a:lstStyle/>
          <a:p>
            <a:fld id="{A35375BD-137B-4E87-A7CC-45C4817B4385}" type="slidenum">
              <a:rPr lang="en-US"/>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ln>
            <a:miter lim="800000"/>
            <a:headEnd/>
            <a:tailEnd/>
          </a:ln>
        </p:spPr>
        <p:txBody>
          <a:bodyPr/>
          <a:lstStyle/>
          <a:p>
            <a:fld id="{7B3A251A-6F4F-4510-901D-488D61321D2C}" type="slidenum">
              <a:rPr lang="en-US"/>
              <a:pPr/>
              <a:t>22</a:t>
            </a:fld>
            <a:endParaRPr lang="en-US"/>
          </a:p>
        </p:txBody>
      </p:sp>
      <p:sp>
        <p:nvSpPr>
          <p:cNvPr id="81923" name="Rectangle 3"/>
          <p:cNvSpPr>
            <a:spLocks noGrp="1" noChangeArrowheads="1"/>
          </p:cNvSpPr>
          <p:nvPr>
            <p:ph type="body" idx="1"/>
          </p:nvPr>
        </p:nvSpPr>
        <p:spPr bwMode="auto">
          <a:noFill/>
        </p:spPr>
        <p:txBody>
          <a:bodyPr/>
          <a:lstStyle/>
          <a:p>
            <a:pPr eaLnBrk="1" hangingPunct="1">
              <a:spcBef>
                <a:spcPct val="0"/>
              </a:spcBef>
            </a:pPr>
            <a:r>
              <a:rPr lang="en-US" smtClean="0"/>
              <a:t>Take Action</a:t>
            </a:r>
          </a:p>
          <a:p>
            <a:pPr lvl="1" eaLnBrk="1" hangingPunct="1"/>
            <a:r>
              <a:rPr lang="en-US" sz="2000" smtClean="0"/>
              <a:t>Build awareness of the importance of nutrition through staff education and training</a:t>
            </a:r>
          </a:p>
          <a:p>
            <a:pPr lvl="2" eaLnBrk="1" hangingPunct="1"/>
            <a:r>
              <a:rPr lang="en-US" sz="1600" smtClean="0"/>
              <a:t>For all clinicians and skilled staff </a:t>
            </a:r>
          </a:p>
          <a:p>
            <a:pPr lvl="2" eaLnBrk="1" hangingPunct="1"/>
            <a:r>
              <a:rPr lang="en-US" sz="1600" smtClean="0"/>
              <a:t>Connect with social worker on available resources (i.e.. ONS qualification food stamp program)</a:t>
            </a:r>
          </a:p>
          <a:p>
            <a:pPr lvl="1" eaLnBrk="1" hangingPunct="1"/>
            <a:r>
              <a:rPr lang="en-US" sz="2000" smtClean="0"/>
              <a:t>Collaborate with partners</a:t>
            </a:r>
          </a:p>
          <a:p>
            <a:pPr lvl="2" eaLnBrk="1" hangingPunct="1"/>
            <a:r>
              <a:rPr lang="en-US" sz="1600" smtClean="0"/>
              <a:t>Acute care providers</a:t>
            </a:r>
          </a:p>
          <a:p>
            <a:pPr lvl="2" eaLnBrk="1" hangingPunct="1"/>
            <a:r>
              <a:rPr lang="en-US" sz="1600" smtClean="0"/>
              <a:t>Physician groups</a:t>
            </a:r>
          </a:p>
          <a:p>
            <a:pPr lvl="2" eaLnBrk="1" hangingPunct="1"/>
            <a:r>
              <a:rPr lang="en-US" sz="1600" smtClean="0"/>
              <a:t>Other referral sources</a:t>
            </a:r>
          </a:p>
          <a:p>
            <a:pPr lvl="2" eaLnBrk="1" hangingPunct="1"/>
            <a:r>
              <a:rPr lang="en-US" sz="1600" smtClean="0"/>
              <a:t>Outside vendors/external partners</a:t>
            </a:r>
          </a:p>
          <a:p>
            <a:pPr lvl="1" eaLnBrk="1" hangingPunct="1"/>
            <a:r>
              <a:rPr lang="en-US" sz="2000" smtClean="0"/>
              <a:t>Implement nutrition screening and intervention</a:t>
            </a:r>
          </a:p>
          <a:p>
            <a:pPr lvl="2" eaLnBrk="1" hangingPunct="1"/>
            <a:r>
              <a:rPr lang="en-US" sz="1600" smtClean="0"/>
              <a:t>Enhance care plans</a:t>
            </a:r>
          </a:p>
          <a:p>
            <a:pPr lvl="2" eaLnBrk="1" hangingPunct="1"/>
            <a:r>
              <a:rPr lang="en-US" sz="1600" smtClean="0"/>
              <a:t>Develop an early screen and intervene program</a:t>
            </a:r>
          </a:p>
          <a:p>
            <a:pPr eaLnBrk="1" hangingPunct="1">
              <a:buFont typeface="Arial" charset="0"/>
              <a:buNone/>
            </a:pPr>
            <a:endParaRPr lang="en-US" smtClean="0"/>
          </a:p>
        </p:txBody>
      </p:sp>
      <p:sp>
        <p:nvSpPr>
          <p:cNvPr id="81924" name="Slide Image Placeholder 6"/>
          <p:cNvSpPr>
            <a:spLocks noGrp="1" noRot="1" noChangeAspect="1" noTextEdit="1"/>
          </p:cNvSpPr>
          <p:nvPr>
            <p:ph type="sldImg"/>
          </p:nvPr>
        </p:nvSpPr>
        <p:spPr bwMode="auto">
          <a:xfrm>
            <a:off x="1162050" y="407988"/>
            <a:ext cx="4686300" cy="3514725"/>
          </a:xfrm>
          <a:noFill/>
          <a:ln>
            <a:solidFill>
              <a:srgbClr val="000000"/>
            </a:solidFill>
            <a:miter lim="800000"/>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a:lstStyle/>
          <a:p>
            <a:pPr eaLnBrk="1" hangingPunct="1"/>
            <a:endParaRPr lang="en-US" smtClean="0"/>
          </a:p>
        </p:txBody>
      </p:sp>
      <p:sp>
        <p:nvSpPr>
          <p:cNvPr id="82948" name="Slide Number Placeholder 3"/>
          <p:cNvSpPr>
            <a:spLocks noGrp="1"/>
          </p:cNvSpPr>
          <p:nvPr>
            <p:ph type="sldNum" sz="quarter" idx="5"/>
          </p:nvPr>
        </p:nvSpPr>
        <p:spPr bwMode="auto">
          <a:noFill/>
          <a:ln>
            <a:miter lim="800000"/>
            <a:headEnd/>
            <a:tailEnd/>
          </a:ln>
        </p:spPr>
        <p:txBody>
          <a:bodyPr/>
          <a:lstStyle/>
          <a:p>
            <a:fld id="{9C25190E-5255-4477-9D5B-73C2E6C31DCB}" type="slidenum">
              <a:rPr lang="en-US"/>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pPr eaLnBrk="1" hangingPunct="1">
              <a:lnSpc>
                <a:spcPct val="80000"/>
              </a:lnSpc>
              <a:buFont typeface="Arial" charset="0"/>
              <a:buNone/>
            </a:pPr>
            <a:r>
              <a:rPr lang="en-US" b="1" smtClean="0"/>
              <a:t>KEY TAKEAWAY</a:t>
            </a:r>
            <a:r>
              <a:rPr lang="en-US" smtClean="0"/>
              <a:t>: </a:t>
            </a:r>
            <a:br>
              <a:rPr lang="en-US" smtClean="0"/>
            </a:br>
            <a:r>
              <a:rPr lang="en-US" smtClean="0"/>
              <a:t>Bayada recognized a need for nutrition intervention to improve patient outcomes, and partnered with Abbott Nutrition to implement a nutrition screen and intervene program – Feed/Find/Follow</a:t>
            </a:r>
          </a:p>
          <a:p>
            <a:pPr eaLnBrk="1" hangingPunct="1">
              <a:lnSpc>
                <a:spcPct val="80000"/>
              </a:lnSpc>
              <a:buFont typeface="Arial" charset="0"/>
              <a:buNone/>
            </a:pPr>
            <a:r>
              <a:rPr lang="en-US" b="1" smtClean="0"/>
              <a:t>SPEAKER’S NOTES:</a:t>
            </a:r>
          </a:p>
          <a:p>
            <a:pPr eaLnBrk="1" hangingPunct="1">
              <a:lnSpc>
                <a:spcPct val="80000"/>
              </a:lnSpc>
            </a:pPr>
            <a:r>
              <a:rPr lang="en-US" smtClean="0"/>
              <a:t>Bayada Nurses provides nursing, rehabilitative, therapeutic, hospice, and personal home healthcare to children, adults, and seniors.</a:t>
            </a:r>
          </a:p>
          <a:p>
            <a:pPr eaLnBrk="1" hangingPunct="1">
              <a:lnSpc>
                <a:spcPct val="80000"/>
              </a:lnSpc>
            </a:pPr>
            <a:r>
              <a:rPr lang="en-US" smtClean="0"/>
              <a:t>Bayada recognized that hospitalizations are a major concern for the older American population. </a:t>
            </a:r>
          </a:p>
          <a:p>
            <a:pPr marL="292100" lvl="1" indent="-119063" eaLnBrk="1" hangingPunct="1">
              <a:lnSpc>
                <a:spcPct val="80000"/>
              </a:lnSpc>
            </a:pPr>
            <a:r>
              <a:rPr lang="en-US" smtClean="0"/>
              <a:t>Many patients who are malnourished in the hospital also experience further nutrition deterioration during their stay, which results in these patients being at high nutrition risk upon discharge from hospital and admission into home health</a:t>
            </a:r>
          </a:p>
          <a:p>
            <a:pPr eaLnBrk="1" hangingPunct="1">
              <a:lnSpc>
                <a:spcPct val="80000"/>
              </a:lnSpc>
            </a:pPr>
            <a:r>
              <a:rPr lang="en-US" smtClean="0"/>
              <a:t>Bayada recognized that nutrition assessment and intervention is key component </a:t>
            </a:r>
            <a:br>
              <a:rPr lang="en-US" smtClean="0"/>
            </a:br>
            <a:r>
              <a:rPr lang="en-US" smtClean="0"/>
              <a:t>of quality care </a:t>
            </a:r>
          </a:p>
          <a:p>
            <a:pPr eaLnBrk="1" hangingPunct="1">
              <a:lnSpc>
                <a:spcPct val="80000"/>
              </a:lnSpc>
            </a:pPr>
            <a:r>
              <a:rPr lang="en-US" smtClean="0"/>
              <a:t>The stated objectives for this partnership were to: </a:t>
            </a:r>
          </a:p>
          <a:p>
            <a:pPr marL="292100" lvl="1" indent="-119063" eaLnBrk="1" hangingPunct="1">
              <a:lnSpc>
                <a:spcPct val="80000"/>
              </a:lnSpc>
              <a:spcBef>
                <a:spcPts val="313"/>
              </a:spcBef>
            </a:pPr>
            <a:r>
              <a:rPr lang="en-US" smtClean="0"/>
              <a:t>Improve patients’ outcomes by improving the nutrition status of their home health clients</a:t>
            </a:r>
          </a:p>
          <a:p>
            <a:pPr marL="292100" lvl="1" indent="-119063" eaLnBrk="1" hangingPunct="1">
              <a:lnSpc>
                <a:spcPct val="80000"/>
              </a:lnSpc>
              <a:spcBef>
                <a:spcPts val="313"/>
              </a:spcBef>
            </a:pPr>
            <a:r>
              <a:rPr lang="en-US" smtClean="0"/>
              <a:t>Educate clinicians on the value of early nutrition screening and intervention to improve </a:t>
            </a:r>
            <a:br>
              <a:rPr lang="en-US" smtClean="0"/>
            </a:br>
            <a:r>
              <a:rPr lang="en-US" smtClean="0"/>
              <a:t>transitional care</a:t>
            </a:r>
          </a:p>
          <a:p>
            <a:pPr marL="292100" lvl="1" indent="-119063" eaLnBrk="1" hangingPunct="1">
              <a:lnSpc>
                <a:spcPct val="80000"/>
              </a:lnSpc>
              <a:spcBef>
                <a:spcPts val="313"/>
              </a:spcBef>
            </a:pPr>
            <a:r>
              <a:rPr lang="en-US" smtClean="0"/>
              <a:t>Eliminate common barriers in the use of oral nutrition supplements</a:t>
            </a:r>
          </a:p>
          <a:p>
            <a:pPr eaLnBrk="1" hangingPunct="1">
              <a:lnSpc>
                <a:spcPct val="80000"/>
              </a:lnSpc>
              <a:buFont typeface="Arial" charset="0"/>
              <a:buNone/>
            </a:pPr>
            <a:r>
              <a:rPr lang="en-US" b="1" smtClean="0"/>
              <a:t>PROBING QUESTION:</a:t>
            </a:r>
          </a:p>
          <a:p>
            <a:pPr eaLnBrk="1" hangingPunct="1">
              <a:lnSpc>
                <a:spcPct val="80000"/>
              </a:lnSpc>
              <a:spcBef>
                <a:spcPts val="313"/>
              </a:spcBef>
            </a:pPr>
            <a:r>
              <a:rPr lang="en-US" smtClean="0"/>
              <a:t>How do these objectives relate to your agencies?</a:t>
            </a:r>
          </a:p>
          <a:p>
            <a:pPr eaLnBrk="1" hangingPunct="1">
              <a:lnSpc>
                <a:spcPct val="80000"/>
              </a:lnSpc>
              <a:spcBef>
                <a:spcPts val="313"/>
              </a:spcBef>
            </a:pPr>
            <a:r>
              <a:rPr lang="en-US" smtClean="0"/>
              <a:t>What other objectives do your agencies have that we haven’t yet discussed?</a:t>
            </a:r>
          </a:p>
          <a:p>
            <a:pPr eaLnBrk="1" hangingPunct="1">
              <a:lnSpc>
                <a:spcPct val="80000"/>
              </a:lnSpc>
              <a:buFont typeface="Arial" charset="0"/>
              <a:buNone/>
            </a:pPr>
            <a:r>
              <a:rPr lang="en-US" b="1" smtClean="0"/>
              <a:t>TRANSITION:</a:t>
            </a:r>
          </a:p>
          <a:p>
            <a:pPr eaLnBrk="1" hangingPunct="1">
              <a:lnSpc>
                <a:spcPct val="80000"/>
              </a:lnSpc>
            </a:pPr>
            <a:r>
              <a:rPr lang="en-US" smtClean="0"/>
              <a:t>I’d now like to show you what they did to meet these objectives</a:t>
            </a:r>
          </a:p>
          <a:p>
            <a:pPr>
              <a:lnSpc>
                <a:spcPct val="80000"/>
              </a:lnSpc>
            </a:pPr>
            <a:endParaRPr lang="en-US" smtClean="0"/>
          </a:p>
        </p:txBody>
      </p:sp>
      <p:sp>
        <p:nvSpPr>
          <p:cNvPr id="76804" name="Slide Number Placeholder 3"/>
          <p:cNvSpPr>
            <a:spLocks noGrp="1"/>
          </p:cNvSpPr>
          <p:nvPr>
            <p:ph type="sldNum" sz="quarter" idx="5"/>
          </p:nvPr>
        </p:nvSpPr>
        <p:spPr bwMode="auto">
          <a:noFill/>
          <a:ln>
            <a:miter lim="800000"/>
            <a:headEnd/>
            <a:tailEnd/>
          </a:ln>
        </p:spPr>
        <p:txBody>
          <a:bodyPr/>
          <a:lstStyle/>
          <a:p>
            <a:fld id="{D24ECC66-B9C1-4A91-8960-53BF76312914}" type="slidenum">
              <a:rPr lang="en-US"/>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ln>
            <a:miter lim="800000"/>
            <a:headEnd/>
            <a:tailEnd/>
          </a:ln>
        </p:spPr>
        <p:txBody>
          <a:bodyPr/>
          <a:lstStyle/>
          <a:p>
            <a:fld id="{32431E90-B1E6-4687-9DFD-CC3780543254}" type="slidenum">
              <a:rPr lang="en-US"/>
              <a:pPr/>
              <a:t>26</a:t>
            </a:fld>
            <a:endParaRPr lang="en-US"/>
          </a:p>
        </p:txBody>
      </p:sp>
      <p:sp>
        <p:nvSpPr>
          <p:cNvPr id="77827" name="Rectangle 3"/>
          <p:cNvSpPr>
            <a:spLocks noGrp="1" noChangeArrowheads="1"/>
          </p:cNvSpPr>
          <p:nvPr>
            <p:ph type="body" idx="1"/>
          </p:nvPr>
        </p:nvSpPr>
        <p:spPr bwMode="auto">
          <a:noFill/>
        </p:spPr>
        <p:txBody>
          <a:bodyPr/>
          <a:lstStyle/>
          <a:p>
            <a:pPr eaLnBrk="1" hangingPunct="1">
              <a:buFont typeface="Arial" charset="0"/>
              <a:buNone/>
            </a:pPr>
            <a:r>
              <a:rPr lang="en-US" b="1" smtClean="0"/>
              <a:t>KEY TAKEAWAY: </a:t>
            </a:r>
            <a:br>
              <a:rPr lang="en-US" b="1" smtClean="0"/>
            </a:br>
            <a:r>
              <a:rPr lang="en-US" smtClean="0"/>
              <a:t>Bayada Nurses implemented nutrition screen and intervene as a six-month program in seven of their offices</a:t>
            </a:r>
          </a:p>
          <a:p>
            <a:pPr eaLnBrk="1" hangingPunct="1">
              <a:buFont typeface="Arial" charset="0"/>
              <a:buNone/>
            </a:pPr>
            <a:r>
              <a:rPr lang="en-US" b="1" smtClean="0"/>
              <a:t>SPEAKER’S NOTES:</a:t>
            </a:r>
          </a:p>
          <a:p>
            <a:pPr eaLnBrk="1" hangingPunct="1"/>
            <a:r>
              <a:rPr lang="en-US" smtClean="0"/>
              <a:t>Bayada implemented our Find/Feed/Follow program that’s at the core of our Feed the 485 Initiative</a:t>
            </a:r>
          </a:p>
          <a:p>
            <a:pPr eaLnBrk="1" hangingPunct="1"/>
            <a:r>
              <a:rPr lang="en-US" smtClean="0"/>
              <a:t>The steps Bayada specifically followed are these: </a:t>
            </a:r>
          </a:p>
          <a:p>
            <a:pPr marL="474663" lvl="2" indent="-182563" eaLnBrk="1" hangingPunct="1">
              <a:spcBef>
                <a:spcPts val="313"/>
              </a:spcBef>
            </a:pPr>
            <a:r>
              <a:rPr lang="en-US" smtClean="0"/>
              <a:t>1. </a:t>
            </a:r>
            <a:r>
              <a:rPr lang="en-US" sz="1000" smtClean="0"/>
              <a:t>Completed a nutrition screen at initial assessment</a:t>
            </a:r>
          </a:p>
          <a:p>
            <a:pPr marL="474663" lvl="2" indent="-182563" eaLnBrk="1" hangingPunct="1">
              <a:spcBef>
                <a:spcPts val="313"/>
              </a:spcBef>
            </a:pPr>
            <a:r>
              <a:rPr lang="en-US" sz="1000" smtClean="0"/>
              <a:t>2. Trained clinicians on the appropriate intervention for “at-risk” patients</a:t>
            </a:r>
          </a:p>
          <a:p>
            <a:pPr marL="474663" lvl="2" indent="-182563" eaLnBrk="1" hangingPunct="1">
              <a:spcBef>
                <a:spcPts val="313"/>
              </a:spcBef>
            </a:pPr>
            <a:r>
              <a:rPr lang="en-US" sz="1000" smtClean="0"/>
              <a:t>3. Educated patients and caregivers on importance of adherence</a:t>
            </a:r>
          </a:p>
          <a:p>
            <a:pPr eaLnBrk="1" hangingPunct="1"/>
            <a:r>
              <a:rPr lang="en-US" smtClean="0"/>
              <a:t>The specific statistics: </a:t>
            </a:r>
          </a:p>
          <a:p>
            <a:pPr marL="411163" lvl="1" indent="-119063" eaLnBrk="1" hangingPunct="1"/>
            <a:r>
              <a:rPr lang="en-US" smtClean="0"/>
              <a:t>1,259 patients were screened </a:t>
            </a:r>
          </a:p>
          <a:p>
            <a:pPr marL="411163" lvl="1" indent="-119063" eaLnBrk="1" hangingPunct="1"/>
            <a:r>
              <a:rPr lang="en-US" smtClean="0"/>
              <a:t>26.4% (332 patients) of those patients in the case study were found to be at moderate to high nutritional risk </a:t>
            </a:r>
          </a:p>
          <a:p>
            <a:pPr marL="411163" lvl="1" indent="-119063" eaLnBrk="1" hangingPunct="1"/>
            <a:r>
              <a:rPr lang="en-US" smtClean="0"/>
              <a:t>76.8% (312 patients) received nutrition education</a:t>
            </a:r>
          </a:p>
          <a:p>
            <a:pPr marL="411163" lvl="1" indent="-119063" eaLnBrk="1" hangingPunct="1"/>
            <a:r>
              <a:rPr lang="en-US" smtClean="0"/>
              <a:t>58.7% (259 patients) received free ONS samples</a:t>
            </a:r>
          </a:p>
          <a:p>
            <a:pPr marL="411163" lvl="1" indent="-119063" eaLnBrk="1" hangingPunct="1"/>
            <a:r>
              <a:rPr lang="en-US" smtClean="0"/>
              <a:t>24.6% (75 patients) purchased additional ONS and continued their nutrition intervention as part of their disease self-management </a:t>
            </a:r>
          </a:p>
          <a:p>
            <a:pPr eaLnBrk="1" hangingPunct="1"/>
            <a:r>
              <a:rPr lang="en-US" b="1" smtClean="0"/>
              <a:t>PROBING QUESTION:</a:t>
            </a:r>
          </a:p>
          <a:p>
            <a:pPr eaLnBrk="1" hangingPunct="1"/>
            <a:r>
              <a:rPr lang="en-US" smtClean="0"/>
              <a:t>How do you think a similar screen and intervene program would help improve patient outcomes in your agencies?	</a:t>
            </a:r>
          </a:p>
          <a:p>
            <a:pPr eaLnBrk="1" hangingPunct="1">
              <a:buFont typeface="Arial" charset="0"/>
              <a:buNone/>
            </a:pPr>
            <a:r>
              <a:rPr lang="en-US" b="1" smtClean="0"/>
              <a:t>TRANSITION:</a:t>
            </a:r>
          </a:p>
          <a:p>
            <a:pPr eaLnBrk="1" hangingPunct="1"/>
            <a:r>
              <a:rPr lang="en-US" smtClean="0"/>
              <a:t>Now let’s take a look at the results.</a:t>
            </a:r>
          </a:p>
        </p:txBody>
      </p:sp>
      <p:sp>
        <p:nvSpPr>
          <p:cNvPr id="77828" name="Slide Image Placeholder 7"/>
          <p:cNvSpPr>
            <a:spLocks noGrp="1" noRot="1" noChangeAspect="1" noTextEdit="1"/>
          </p:cNvSpPr>
          <p:nvPr>
            <p:ph type="sldImg"/>
          </p:nvPr>
        </p:nvSpPr>
        <p:spPr bwMode="auto">
          <a:xfrm>
            <a:off x="1162050" y="407988"/>
            <a:ext cx="4686300" cy="3514725"/>
          </a:xfrm>
          <a:noFill/>
          <a:ln>
            <a:solidFill>
              <a:srgbClr val="000000"/>
            </a:solidFill>
            <a:miter lim="800000"/>
            <a:headEnd/>
            <a:tailEn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a:lstStyle/>
          <a:p>
            <a:fld id="{AD33B731-57E9-4823-B3BF-F83DA08FE011}" type="slidenum">
              <a:rPr lang="en-US"/>
              <a:pPr/>
              <a:t>27</a:t>
            </a:fld>
            <a:endParaRPr lang="en-US"/>
          </a:p>
        </p:txBody>
      </p:sp>
      <p:sp>
        <p:nvSpPr>
          <p:cNvPr id="78851" name="Rectangle 3"/>
          <p:cNvSpPr>
            <a:spLocks noGrp="1" noChangeArrowheads="1"/>
          </p:cNvSpPr>
          <p:nvPr>
            <p:ph type="body" idx="1"/>
          </p:nvPr>
        </p:nvSpPr>
        <p:spPr bwMode="auto">
          <a:noFill/>
        </p:spPr>
        <p:txBody>
          <a:bodyPr/>
          <a:lstStyle/>
          <a:p>
            <a:pPr eaLnBrk="1" hangingPunct="1">
              <a:buFont typeface="Arial" charset="0"/>
              <a:buNone/>
            </a:pPr>
            <a:r>
              <a:rPr lang="en-US" b="1" smtClean="0"/>
              <a:t>KEY TAKEAWAY: </a:t>
            </a:r>
            <a:r>
              <a:rPr lang="en-US" smtClean="0"/>
              <a:t/>
            </a:r>
            <a:br>
              <a:rPr lang="en-US" smtClean="0"/>
            </a:br>
            <a:r>
              <a:rPr lang="en-US" smtClean="0"/>
              <a:t>Bayada Nurses achieved significant reduction in hospitalizations with nutrition therapy</a:t>
            </a:r>
          </a:p>
          <a:p>
            <a:pPr eaLnBrk="1" hangingPunct="1">
              <a:buFont typeface="Arial" charset="0"/>
              <a:buNone/>
            </a:pPr>
            <a:r>
              <a:rPr lang="en-US" b="1" smtClean="0"/>
              <a:t>SPEAKER’S NOTES:</a:t>
            </a:r>
          </a:p>
          <a:p>
            <a:pPr eaLnBrk="1" hangingPunct="1"/>
            <a:r>
              <a:rPr lang="en-US" smtClean="0"/>
              <a:t>In the 7 offices that participated in the case study only 8.7% of patients at nutritional risk were hospitalized in the 6 month testing period</a:t>
            </a:r>
          </a:p>
          <a:p>
            <a:pPr marL="355600" lvl="1" indent="-117475" eaLnBrk="1" hangingPunct="1"/>
            <a:r>
              <a:rPr lang="en-US" smtClean="0"/>
              <a:t>This is such an important finding because the average rate of hospitalizations in patients not receiving oral nutrition supplements as part of their nutrition therapy for these offices is 24.3%</a:t>
            </a:r>
          </a:p>
          <a:p>
            <a:pPr eaLnBrk="1" hangingPunct="1"/>
            <a:r>
              <a:rPr lang="en-US" smtClean="0"/>
              <a:t>The keys to success: </a:t>
            </a:r>
          </a:p>
          <a:p>
            <a:pPr marL="355600" lvl="1" indent="-117475" eaLnBrk="1" hangingPunct="1"/>
            <a:r>
              <a:rPr lang="en-US" smtClean="0"/>
              <a:t>Collaboration – between health care professionals, especially the clinical leadership team, and Abbott Nutrition, all of whom recognize the role nutrition can play in improving outcomes at home </a:t>
            </a:r>
          </a:p>
          <a:p>
            <a:pPr marL="355600" lvl="1" indent="-117475" eaLnBrk="1" hangingPunct="1"/>
            <a:r>
              <a:rPr lang="en-US" smtClean="0"/>
              <a:t>Awareness through education and training – of the staff, patients and caregivers about the importance of good nutrition and who is at nutritional risk</a:t>
            </a:r>
          </a:p>
          <a:p>
            <a:pPr marL="355600" lvl="1" indent="-117475" eaLnBrk="1" hangingPunct="1"/>
            <a:r>
              <a:rPr lang="en-US" smtClean="0"/>
              <a:t>Action – having a plan of what to do for patients at nutritional risk </a:t>
            </a:r>
          </a:p>
          <a:p>
            <a:pPr marL="355600" lvl="1" indent="-117475" eaLnBrk="1" hangingPunct="1"/>
            <a:r>
              <a:rPr lang="en-US" smtClean="0"/>
              <a:t>Client self-management – nutrition education tools to help improve patient self-management of their disease to make them successful in their care and remain successfully independent at  home</a:t>
            </a:r>
          </a:p>
          <a:p>
            <a:pPr marL="355600" lvl="1" indent="-117475" eaLnBrk="1" hangingPunct="1"/>
            <a:r>
              <a:rPr lang="en-US" smtClean="0"/>
              <a:t>Efficiency – incorporating the program into the existing process to garner support among field clinicians and make it more efficient and convenient	</a:t>
            </a:r>
          </a:p>
          <a:p>
            <a:pPr eaLnBrk="1" hangingPunct="1">
              <a:buFont typeface="Arial" charset="0"/>
              <a:buNone/>
            </a:pPr>
            <a:r>
              <a:rPr lang="en-US" b="1" smtClean="0"/>
              <a:t>PROBING QUESTION:</a:t>
            </a:r>
          </a:p>
          <a:p>
            <a:pPr eaLnBrk="1" hangingPunct="1">
              <a:spcBef>
                <a:spcPts val="313"/>
              </a:spcBef>
            </a:pPr>
            <a:r>
              <a:rPr lang="en-US" smtClean="0"/>
              <a:t>How would similar results effect your agency?</a:t>
            </a:r>
          </a:p>
          <a:p>
            <a:pPr eaLnBrk="1" hangingPunct="1">
              <a:spcBef>
                <a:spcPts val="313"/>
              </a:spcBef>
            </a:pPr>
            <a:r>
              <a:rPr lang="en-US" smtClean="0"/>
              <a:t>How would similar results allow you to achieve your agency’s specific set goals? 	</a:t>
            </a:r>
          </a:p>
          <a:p>
            <a:pPr eaLnBrk="1" hangingPunct="1">
              <a:buFont typeface="Arial" charset="0"/>
              <a:buNone/>
            </a:pPr>
            <a:r>
              <a:rPr lang="en-US" b="1" smtClean="0"/>
              <a:t>TRANSITION:</a:t>
            </a:r>
          </a:p>
          <a:p>
            <a:pPr eaLnBrk="1" hangingPunct="1"/>
            <a:r>
              <a:rPr lang="en-US" smtClean="0"/>
              <a:t>Now I’d like to discuss how we can design a program to impact your agency’s outcomes.</a:t>
            </a:r>
          </a:p>
        </p:txBody>
      </p:sp>
      <p:sp>
        <p:nvSpPr>
          <p:cNvPr id="78852" name="Slide Image Placeholder 7"/>
          <p:cNvSpPr>
            <a:spLocks noGrp="1" noRot="1" noChangeAspect="1" noTextEdit="1"/>
          </p:cNvSpPr>
          <p:nvPr>
            <p:ph type="sldImg"/>
          </p:nvPr>
        </p:nvSpPr>
        <p:spPr bwMode="auto">
          <a:xfrm>
            <a:off x="1162050" y="407988"/>
            <a:ext cx="4686300" cy="3514725"/>
          </a:xfrm>
          <a:noFill/>
          <a:ln>
            <a:solidFill>
              <a:srgbClr val="000000"/>
            </a:solidFill>
            <a:miter lim="800000"/>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a:lstStyle/>
          <a:p>
            <a:fld id="{25DDBC50-DB29-4403-BA23-98D402C3FE35}" type="slidenum">
              <a:rPr lang="en-US"/>
              <a:pPr/>
              <a:t>7</a:t>
            </a:fld>
            <a:endParaRPr lang="en-US"/>
          </a:p>
        </p:txBody>
      </p:sp>
      <p:sp>
        <p:nvSpPr>
          <p:cNvPr id="63491" name="Notes Placeholder 14"/>
          <p:cNvSpPr>
            <a:spLocks noGrp="1"/>
          </p:cNvSpPr>
          <p:nvPr>
            <p:ph type="body" idx="1"/>
          </p:nvPr>
        </p:nvSpPr>
        <p:spPr bwMode="auto">
          <a:noFill/>
        </p:spPr>
        <p:txBody>
          <a:bodyPr/>
          <a:lstStyle/>
          <a:p>
            <a:pPr marL="0" indent="0" eaLnBrk="1" hangingPunct="1">
              <a:buFont typeface="Arial" charset="0"/>
              <a:buNone/>
            </a:pPr>
            <a:r>
              <a:rPr lang="en-US" b="1" smtClean="0"/>
              <a:t>Malnutrition is multifactorial and can be caused by several different and often contributing factors. This slide highlights just some of the major causes of malnutrition, such as:</a:t>
            </a:r>
          </a:p>
          <a:p>
            <a:pPr marL="0" indent="0" eaLnBrk="1" hangingPunct="1"/>
            <a:r>
              <a:rPr lang="en-US" smtClean="0"/>
              <a:t>Chewing and swallowing difficulty – it is often a challenge for patients with chewing and swallowing difficulties to consume adequate nutrition and fluids.</a:t>
            </a:r>
          </a:p>
          <a:p>
            <a:pPr marL="0" indent="0" eaLnBrk="1" hangingPunct="1"/>
            <a:r>
              <a:rPr lang="en-US" smtClean="0"/>
              <a:t>Chair bound or bed bound status – patients who have limited mobility and who are chair or bed bound often have decreased nutritional requirements but also may have limited oral intake of both nutrients and fluid.</a:t>
            </a:r>
          </a:p>
          <a:p>
            <a:pPr marL="0" indent="0" eaLnBrk="1" hangingPunct="1"/>
            <a:r>
              <a:rPr lang="en-US" smtClean="0"/>
              <a:t>Living alone – patients who live alone and who do not have a strong support system tend to eat limited amounts of food.</a:t>
            </a:r>
          </a:p>
          <a:p>
            <a:pPr marL="0" indent="0" eaLnBrk="1" hangingPunct="1"/>
            <a:r>
              <a:rPr lang="en-US" smtClean="0"/>
              <a:t>Illness and chronic conditions – many illnesses and chronic conditions, such as cancer, COPD, diabetes, and chronic kidney disease can impact a patient’s nutritional status and nutrient intake and therefore lead to undernutrition or malnutrition.</a:t>
            </a:r>
          </a:p>
          <a:p>
            <a:pPr marL="0" indent="0" eaLnBrk="1" hangingPunct="1"/>
            <a:r>
              <a:rPr lang="en-US" smtClean="0"/>
              <a:t>Elderly – as we have discussed, the elderly are at high risk of malnutrition due to several factors including aging, chronic conditions, and decreased nutrient intake and absorption.</a:t>
            </a:r>
          </a:p>
          <a:p>
            <a:pPr marL="0" indent="0" eaLnBrk="1" hangingPunct="1"/>
            <a:r>
              <a:rPr lang="en-US" smtClean="0"/>
              <a:t>Socioeconomic deprivation – patients who have financial constraints may be challenged to eat an adequate food intake.</a:t>
            </a:r>
          </a:p>
          <a:p>
            <a:pPr marL="0" indent="0" eaLnBrk="1" hangingPunct="1"/>
            <a:r>
              <a:rPr lang="en-US" smtClean="0"/>
              <a:t>Living in a home for the elderly – as we have also seen, elderly patients living in long-term care facilities are at high risk for malnutrition.</a:t>
            </a:r>
          </a:p>
        </p:txBody>
      </p:sp>
      <p:sp>
        <p:nvSpPr>
          <p:cNvPr id="63492" name="Slide Image Placeholder 17"/>
          <p:cNvSpPr>
            <a:spLocks noGrp="1" noRot="1" noChangeAspect="1" noTextEdit="1"/>
          </p:cNvSpPr>
          <p:nvPr>
            <p:ph type="sldImg"/>
          </p:nvPr>
        </p:nvSpPr>
        <p:spPr bwMode="auto">
          <a:xfrm>
            <a:off x="1162050" y="407988"/>
            <a:ext cx="4686300" cy="3514725"/>
          </a:xfrm>
          <a:noFill/>
          <a:ln>
            <a:solidFill>
              <a:srgbClr val="000000"/>
            </a:solidFill>
            <a:miter lim="800000"/>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a:lstStyle/>
          <a:p>
            <a:fld id="{9F366F71-3CEC-44F5-BDCF-18FBBA95DABC}" type="slidenum">
              <a:rPr lang="en-US"/>
              <a:pPr/>
              <a:t>28</a:t>
            </a:fld>
            <a:endParaRPr lang="en-US"/>
          </a:p>
        </p:txBody>
      </p:sp>
      <p:sp>
        <p:nvSpPr>
          <p:cNvPr id="79875" name="Rectangle 3"/>
          <p:cNvSpPr>
            <a:spLocks noGrp="1" noChangeArrowheads="1"/>
          </p:cNvSpPr>
          <p:nvPr>
            <p:ph type="body" idx="1"/>
          </p:nvPr>
        </p:nvSpPr>
        <p:spPr bwMode="auto">
          <a:noFill/>
        </p:spPr>
        <p:txBody>
          <a:bodyPr/>
          <a:lstStyle/>
          <a:p>
            <a:pPr eaLnBrk="1" hangingPunct="1">
              <a:buFont typeface="Arial" charset="0"/>
              <a:buNone/>
            </a:pPr>
            <a:r>
              <a:rPr lang="en-US" b="1" smtClean="0"/>
              <a:t>KEY TAKEAWAY: </a:t>
            </a:r>
            <a:r>
              <a:rPr lang="en-US" smtClean="0"/>
              <a:t/>
            </a:r>
            <a:br>
              <a:rPr lang="en-US" smtClean="0"/>
            </a:br>
            <a:r>
              <a:rPr lang="en-US" smtClean="0"/>
              <a:t>Bayada Nurses achieved significant reduction in hospitalizations with nutrition therapy</a:t>
            </a:r>
          </a:p>
          <a:p>
            <a:pPr eaLnBrk="1" hangingPunct="1">
              <a:buFont typeface="Arial" charset="0"/>
              <a:buNone/>
            </a:pPr>
            <a:r>
              <a:rPr lang="en-US" b="1" smtClean="0"/>
              <a:t>SPEAKER’S NOTES:</a:t>
            </a:r>
          </a:p>
          <a:p>
            <a:pPr eaLnBrk="1" hangingPunct="1"/>
            <a:r>
              <a:rPr lang="en-US" smtClean="0"/>
              <a:t>In the 7 offices that participated in the case study only 8.7% of patients at nutritional risk were hospitalized in the 6 month testing period</a:t>
            </a:r>
          </a:p>
          <a:p>
            <a:pPr marL="355600" lvl="1" indent="-117475" eaLnBrk="1" hangingPunct="1"/>
            <a:r>
              <a:rPr lang="en-US" smtClean="0"/>
              <a:t>This is such an important finding because the average rate of hospitalizations in patients not receiving oral nutrition supplements as part of their nutrition therapy for these offices is 24.3%</a:t>
            </a:r>
          </a:p>
          <a:p>
            <a:pPr eaLnBrk="1" hangingPunct="1"/>
            <a:r>
              <a:rPr lang="en-US" smtClean="0"/>
              <a:t>The keys to success: </a:t>
            </a:r>
          </a:p>
          <a:p>
            <a:pPr marL="355600" lvl="1" indent="-117475" eaLnBrk="1" hangingPunct="1"/>
            <a:r>
              <a:rPr lang="en-US" smtClean="0"/>
              <a:t>Collaboration – between health care professionals, especially the clinical leadership team, and Abbott Nutrition, all of whom recognize the role nutrition can play in improving outcomes at home </a:t>
            </a:r>
          </a:p>
          <a:p>
            <a:pPr marL="355600" lvl="1" indent="-117475" eaLnBrk="1" hangingPunct="1"/>
            <a:r>
              <a:rPr lang="en-US" smtClean="0"/>
              <a:t>Awareness through education and training – of the staff, patients and caregivers about the importance of good nutrition and who is at nutritional risk</a:t>
            </a:r>
          </a:p>
          <a:p>
            <a:pPr marL="355600" lvl="1" indent="-117475" eaLnBrk="1" hangingPunct="1"/>
            <a:r>
              <a:rPr lang="en-US" smtClean="0"/>
              <a:t>Action – having a plan of what to do for patients at nutritional risk </a:t>
            </a:r>
          </a:p>
          <a:p>
            <a:pPr marL="355600" lvl="1" indent="-117475" eaLnBrk="1" hangingPunct="1"/>
            <a:r>
              <a:rPr lang="en-US" smtClean="0"/>
              <a:t>Client self-management – nutrition education tools to help improve patient self-management of their disease to make them successful in their care and remain successfully independent at  home</a:t>
            </a:r>
          </a:p>
          <a:p>
            <a:pPr marL="355600" lvl="1" indent="-117475" eaLnBrk="1" hangingPunct="1"/>
            <a:r>
              <a:rPr lang="en-US" smtClean="0"/>
              <a:t>Efficiency – incorporating the program into the existing process to garner support among field clinicians and make it more efficient and convenient	</a:t>
            </a:r>
          </a:p>
          <a:p>
            <a:pPr eaLnBrk="1" hangingPunct="1">
              <a:buFont typeface="Arial" charset="0"/>
              <a:buNone/>
            </a:pPr>
            <a:r>
              <a:rPr lang="en-US" b="1" smtClean="0"/>
              <a:t>PROBING QUESTION:</a:t>
            </a:r>
          </a:p>
          <a:p>
            <a:pPr eaLnBrk="1" hangingPunct="1">
              <a:spcBef>
                <a:spcPts val="313"/>
              </a:spcBef>
            </a:pPr>
            <a:r>
              <a:rPr lang="en-US" smtClean="0"/>
              <a:t>How would similar results effect your agency?</a:t>
            </a:r>
          </a:p>
          <a:p>
            <a:pPr eaLnBrk="1" hangingPunct="1">
              <a:spcBef>
                <a:spcPts val="313"/>
              </a:spcBef>
            </a:pPr>
            <a:r>
              <a:rPr lang="en-US" smtClean="0"/>
              <a:t>How would similar results allow you to achieve your agency’s specific set goals? 	</a:t>
            </a:r>
          </a:p>
          <a:p>
            <a:pPr eaLnBrk="1" hangingPunct="1">
              <a:buFont typeface="Arial" charset="0"/>
              <a:buNone/>
            </a:pPr>
            <a:r>
              <a:rPr lang="en-US" b="1" smtClean="0"/>
              <a:t>TRANSITION:</a:t>
            </a:r>
          </a:p>
          <a:p>
            <a:pPr eaLnBrk="1" hangingPunct="1"/>
            <a:r>
              <a:rPr lang="en-US" smtClean="0"/>
              <a:t>Now I’d like to discuss how we can design a program to impact your agency’s outcomes.</a:t>
            </a:r>
          </a:p>
        </p:txBody>
      </p:sp>
      <p:sp>
        <p:nvSpPr>
          <p:cNvPr id="79876" name="Slide Image Placeholder 7"/>
          <p:cNvSpPr>
            <a:spLocks noGrp="1" noRot="1" noChangeAspect="1" noTextEdit="1"/>
          </p:cNvSpPr>
          <p:nvPr>
            <p:ph type="sldImg"/>
          </p:nvPr>
        </p:nvSpPr>
        <p:spPr bwMode="auto">
          <a:xfrm>
            <a:off x="1162050" y="407988"/>
            <a:ext cx="4686300" cy="3514725"/>
          </a:xfrm>
          <a:noFill/>
          <a:ln>
            <a:solidFill>
              <a:srgbClr val="000000"/>
            </a:solidFill>
            <a:miter lim="800000"/>
            <a:headEnd/>
            <a:tailEn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r>
              <a:rPr lang="en-US" smtClean="0"/>
              <a:t>Abby </a:t>
            </a:r>
          </a:p>
        </p:txBody>
      </p:sp>
      <p:sp>
        <p:nvSpPr>
          <p:cNvPr id="83972" name="Slide Number Placeholder 3"/>
          <p:cNvSpPr>
            <a:spLocks noGrp="1"/>
          </p:cNvSpPr>
          <p:nvPr>
            <p:ph type="sldNum" sz="quarter" idx="5"/>
          </p:nvPr>
        </p:nvSpPr>
        <p:spPr bwMode="auto">
          <a:noFill/>
          <a:ln>
            <a:miter lim="800000"/>
            <a:headEnd/>
            <a:tailEnd/>
          </a:ln>
        </p:spPr>
        <p:txBody>
          <a:bodyPr/>
          <a:lstStyle/>
          <a:p>
            <a:fld id="{F1389DD4-89F0-4F82-90A1-5098978654E6}" type="slidenum">
              <a:rPr lang="en-US"/>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r>
              <a:rPr lang="en-US" smtClean="0"/>
              <a:t>Transition to ILS. </a:t>
            </a:r>
          </a:p>
        </p:txBody>
      </p:sp>
      <p:sp>
        <p:nvSpPr>
          <p:cNvPr id="84996" name="Slide Number Placeholder 3"/>
          <p:cNvSpPr>
            <a:spLocks noGrp="1"/>
          </p:cNvSpPr>
          <p:nvPr>
            <p:ph type="sldNum" sz="quarter" idx="5"/>
          </p:nvPr>
        </p:nvSpPr>
        <p:spPr bwMode="auto">
          <a:noFill/>
          <a:ln>
            <a:miter lim="800000"/>
            <a:headEnd/>
            <a:tailEnd/>
          </a:ln>
        </p:spPr>
        <p:txBody>
          <a:bodyPr/>
          <a:lstStyle/>
          <a:p>
            <a:fld id="{1A85AC98-3B13-4326-879A-EBE783A94D06}" type="slidenum">
              <a:rPr lang="en-US"/>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ln>
            <a:miter lim="800000"/>
            <a:headEnd/>
            <a:tailEnd/>
          </a:ln>
        </p:spPr>
        <p:txBody>
          <a:bodyPr/>
          <a:lstStyle/>
          <a:p>
            <a:fld id="{341E9AFB-A189-4574-B865-B0E17FA57929}" type="slidenum">
              <a:rPr lang="en-US">
                <a:ea typeface="ヒラギノ角ゴ Pro W3" charset="-128"/>
              </a:rPr>
              <a:pPr/>
              <a:t>8</a:t>
            </a:fld>
            <a:endParaRPr lang="en-US">
              <a:ea typeface="ヒラギノ角ゴ Pro W3" charset="-128"/>
            </a:endParaRPr>
          </a:p>
        </p:txBody>
      </p:sp>
      <p:sp>
        <p:nvSpPr>
          <p:cNvPr id="64515" name="Rectangle 2"/>
          <p:cNvSpPr>
            <a:spLocks noGrp="1" noRot="1" noChangeAspect="1" noChangeArrowheads="1" noTextEdit="1"/>
          </p:cNvSpPr>
          <p:nvPr>
            <p:ph type="sldImg"/>
          </p:nvPr>
        </p:nvSpPr>
        <p:spPr bwMode="auto">
          <a:xfrm>
            <a:off x="1162050" y="407988"/>
            <a:ext cx="4686300" cy="3514725"/>
          </a:xfrm>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a:lstStyle/>
          <a:p>
            <a:pPr>
              <a:spcAft>
                <a:spcPts val="600"/>
              </a:spcAft>
            </a:pPr>
            <a:r>
              <a:rPr lang="en-US" sz="2400" smtClean="0"/>
              <a:t>Finland home care study (n=178)</a:t>
            </a:r>
            <a:endParaRPr lang="en-US" sz="2400" baseline="30000" smtClean="0"/>
          </a:p>
          <a:p>
            <a:pPr lvl="1">
              <a:spcAft>
                <a:spcPts val="600"/>
              </a:spcAft>
            </a:pPr>
            <a:r>
              <a:rPr lang="en-US" sz="2000" smtClean="0"/>
              <a:t>~50% of clients were malnourished or at nutritional risk</a:t>
            </a:r>
          </a:p>
          <a:p>
            <a:pPr lvl="1">
              <a:spcAft>
                <a:spcPts val="600"/>
              </a:spcAft>
            </a:pPr>
            <a:r>
              <a:rPr lang="en-US" sz="2000" smtClean="0"/>
              <a:t>93% had at least one problem with eating and digestion</a:t>
            </a:r>
          </a:p>
          <a:p>
            <a:pPr lvl="1">
              <a:spcAft>
                <a:spcPts val="600"/>
              </a:spcAft>
            </a:pPr>
            <a:r>
              <a:rPr lang="en-US" sz="2000" smtClean="0"/>
              <a:t>1/3 had an unbalanced diet</a:t>
            </a:r>
          </a:p>
          <a:p>
            <a:pPr lvl="1">
              <a:spcAft>
                <a:spcPts val="600"/>
              </a:spcAft>
            </a:pPr>
            <a:r>
              <a:rPr lang="en-US" sz="2000" smtClean="0"/>
              <a:t>50% required assistance with shopping and</a:t>
            </a:r>
            <a:br>
              <a:rPr lang="en-US" sz="2000" smtClean="0"/>
            </a:br>
            <a:r>
              <a:rPr lang="en-US" sz="2000" smtClean="0"/>
              <a:t>food preparation</a:t>
            </a:r>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r>
              <a:rPr lang="en-US" smtClean="0"/>
              <a:t>This study describes the nutritional status of Finnish home care patients (n=178), their problems related to eating, digestion, and diet; their use of Meals on Wheels services; and informal caregivers' role in nutritional support. Half of the patients were at risk for malnutrition and 3% were malnourished according to Mini Nutritional Assessment (MNA) results. Most patients had problems with food intake, which were related to lower MNA scores. One-third of the participants had an unbalanced diet, and approximately half received assistance with shopping and food preparation from an informal caregiver. Home care patients' nutritional status, including all related aspects, such as shopping, food preparation, eating, and digestion, must be evaluated regularly and comprehensively.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a:lstStyle/>
          <a:p>
            <a:fld id="{5EE6015D-D13D-4EBA-B373-ACA505EB3A41}" type="slidenum">
              <a:rPr lang="en-US"/>
              <a:pPr/>
              <a:t>9</a:t>
            </a:fld>
            <a:endParaRPr lang="en-US"/>
          </a:p>
        </p:txBody>
      </p:sp>
      <p:sp>
        <p:nvSpPr>
          <p:cNvPr id="65539" name="Rectangle 3"/>
          <p:cNvSpPr>
            <a:spLocks noGrp="1" noChangeArrowheads="1"/>
          </p:cNvSpPr>
          <p:nvPr>
            <p:ph type="body" idx="1"/>
          </p:nvPr>
        </p:nvSpPr>
        <p:spPr bwMode="auto">
          <a:noFill/>
        </p:spPr>
        <p:txBody>
          <a:bodyPr/>
          <a:lstStyle/>
          <a:p>
            <a:pPr eaLnBrk="1" hangingPunct="1"/>
            <a:r>
              <a:rPr lang="en-US" b="1" smtClean="0"/>
              <a:t>KEY TAKEAWAY </a:t>
            </a:r>
            <a:r>
              <a:rPr lang="en-US" smtClean="0"/>
              <a:t>– “There are 3 drivers for loss of lean body mass: aging/bed rest and illness/injury.”</a:t>
            </a:r>
          </a:p>
          <a:p>
            <a:pPr eaLnBrk="1" hangingPunct="1"/>
            <a:r>
              <a:rPr lang="en-US" smtClean="0"/>
              <a:t>Refer to the “Know Your Patients” box: “Consider your patients’ pre-admission status. Oftentimes people are ill and in bed for a significant amount of time prior to being hospitalized.”</a:t>
            </a:r>
          </a:p>
          <a:p>
            <a:pPr eaLnBrk="1" hangingPunct="1"/>
            <a:endParaRPr lang="en-US" smtClean="0"/>
          </a:p>
        </p:txBody>
      </p:sp>
      <p:sp>
        <p:nvSpPr>
          <p:cNvPr id="65540" name="Slide Image Placeholder 6"/>
          <p:cNvSpPr>
            <a:spLocks noGrp="1" noRot="1" noChangeAspect="1" noTextEdit="1"/>
          </p:cNvSpPr>
          <p:nvPr>
            <p:ph type="sldImg"/>
          </p:nvPr>
        </p:nvSpPr>
        <p:spPr bwMode="auto">
          <a:xfrm>
            <a:off x="1162050" y="407988"/>
            <a:ext cx="4686300" cy="3514725"/>
          </a:xfrm>
          <a:noFill/>
          <a:ln>
            <a:solidFill>
              <a:srgbClr val="000000"/>
            </a:solidFill>
            <a:miter lim="800000"/>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a:lstStyle/>
          <a:p>
            <a:fld id="{520B484D-6C3F-45CE-8092-FB26E8F3ECC2}" type="slidenum">
              <a:rPr lang="en-US"/>
              <a:pPr/>
              <a:t>10</a:t>
            </a:fld>
            <a:endParaRPr lang="en-US"/>
          </a:p>
        </p:txBody>
      </p:sp>
      <p:sp>
        <p:nvSpPr>
          <p:cNvPr id="66563" name="Rectangle 3"/>
          <p:cNvSpPr>
            <a:spLocks noGrp="1" noChangeArrowheads="1"/>
          </p:cNvSpPr>
          <p:nvPr>
            <p:ph type="body" idx="1"/>
          </p:nvPr>
        </p:nvSpPr>
        <p:spPr bwMode="auto">
          <a:noFill/>
        </p:spPr>
        <p:txBody>
          <a:bodyPr/>
          <a:lstStyle/>
          <a:p>
            <a:pPr eaLnBrk="1" hangingPunct="1"/>
            <a:r>
              <a:rPr lang="en-US" smtClean="0"/>
              <a:t>After the age of 40, muscle mass decreases by approximately 8% per decade</a:t>
            </a:r>
            <a:r>
              <a:rPr lang="en-US" baseline="30000" smtClean="0"/>
              <a:t>1-6</a:t>
            </a:r>
          </a:p>
          <a:p>
            <a:pPr eaLnBrk="1" hangingPunct="1"/>
            <a:r>
              <a:rPr lang="en-US" smtClean="0"/>
              <a:t>After the age of 70, muscle loss accelerates to approximately 15% per decade</a:t>
            </a:r>
            <a:r>
              <a:rPr lang="en-US" baseline="30000" smtClean="0"/>
              <a:t>1-6</a:t>
            </a:r>
          </a:p>
          <a:p>
            <a:pPr eaLnBrk="1" hangingPunct="1"/>
            <a:r>
              <a:rPr lang="en-US" smtClean="0"/>
              <a:t>Loss of muscle and function with age is known as “Sarcopenia”.</a:t>
            </a:r>
          </a:p>
          <a:p>
            <a:pPr eaLnBrk="1" hangingPunct="1"/>
            <a:r>
              <a:rPr lang="en-US" smtClean="0"/>
              <a:t>30% of adults over age 60 and 50% of adults over age 80 experience this loss of muscle and function in the United States.</a:t>
            </a:r>
          </a:p>
          <a:p>
            <a:pPr eaLnBrk="1" hangingPunct="1"/>
            <a:r>
              <a:rPr lang="en-US" smtClean="0"/>
              <a:t>Between the ages of 30 and 40 the decline in mass can begin; between the ages of 40 and 70, there can be an 8% loss of lean mass per decade, and 15% loss per decade after the age of 70 years.</a:t>
            </a:r>
          </a:p>
          <a:p>
            <a:pPr eaLnBrk="1" hangingPunct="1"/>
            <a:r>
              <a:rPr lang="en-US" smtClean="0"/>
              <a:t>Muscle peaks and declines in a similar fashion as bone.  Sarcopenia is as to the muscle as Osteoporosis is to the bone.  </a:t>
            </a:r>
          </a:p>
          <a:p>
            <a:pPr eaLnBrk="1" hangingPunct="1"/>
            <a:r>
              <a:rPr lang="en-US" smtClean="0"/>
              <a:t>It is essential to maintain skeletal muscle over the years as a decline over time coupled with acute loss due to a stress or injury may lead to inability for recovery.</a:t>
            </a:r>
          </a:p>
          <a:p>
            <a:pPr eaLnBrk="1" hangingPunct="1"/>
            <a:r>
              <a:rPr lang="en-US" smtClean="0"/>
              <a:t>$18.5 billion dollars in direct healthcare costs were attributable to sarcopenia in 2000.</a:t>
            </a:r>
          </a:p>
          <a:p>
            <a:pPr eaLnBrk="1" hangingPunct="1"/>
            <a:endParaRPr lang="en-US" smtClean="0"/>
          </a:p>
          <a:p>
            <a:pPr eaLnBrk="1" hangingPunct="1"/>
            <a:endParaRPr lang="en-US" smtClean="0"/>
          </a:p>
        </p:txBody>
      </p:sp>
      <p:sp>
        <p:nvSpPr>
          <p:cNvPr id="66564" name="Slide Image Placeholder 9"/>
          <p:cNvSpPr>
            <a:spLocks noGrp="1" noRot="1" noChangeAspect="1" noTextEdit="1"/>
          </p:cNvSpPr>
          <p:nvPr>
            <p:ph type="sldImg"/>
          </p:nvPr>
        </p:nvSpPr>
        <p:spPr bwMode="auto">
          <a:xfrm>
            <a:off x="1162050" y="407988"/>
            <a:ext cx="4686300" cy="3514725"/>
          </a:xfrm>
          <a:noFill/>
          <a:ln>
            <a:solidFill>
              <a:srgbClr val="000000"/>
            </a:solidFill>
            <a:miter lim="800000"/>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162050" y="407988"/>
            <a:ext cx="4686300" cy="3514725"/>
          </a:xfrm>
          <a:noFill/>
          <a:ln>
            <a:solidFill>
              <a:srgbClr val="000000"/>
            </a:solidFill>
            <a:miter lim="800000"/>
            <a:headEnd/>
            <a:tailEnd/>
          </a:ln>
        </p:spPr>
      </p:sp>
      <p:sp>
        <p:nvSpPr>
          <p:cNvPr id="67587" name="Rectangle 3"/>
          <p:cNvSpPr>
            <a:spLocks noGrp="1" noChangeArrowheads="1"/>
          </p:cNvSpPr>
          <p:nvPr>
            <p:ph type="body" idx="1"/>
          </p:nvPr>
        </p:nvSpPr>
        <p:spPr bwMode="auto">
          <a:noFill/>
        </p:spPr>
        <p:txBody>
          <a:bodyPr/>
          <a:lstStyle/>
          <a:p>
            <a:pPr eaLnBrk="1" hangingPunct="1"/>
            <a:endParaRPr lang="en-US" smtClean="0"/>
          </a:p>
        </p:txBody>
      </p:sp>
      <p:sp>
        <p:nvSpPr>
          <p:cNvPr id="67588" name="Slide Number Placeholder 3"/>
          <p:cNvSpPr>
            <a:spLocks noGrp="1"/>
          </p:cNvSpPr>
          <p:nvPr>
            <p:ph type="sldNum" sz="quarter" idx="5"/>
          </p:nvPr>
        </p:nvSpPr>
        <p:spPr bwMode="auto">
          <a:noFill/>
          <a:ln>
            <a:miter lim="800000"/>
            <a:headEnd/>
            <a:tailEnd/>
          </a:ln>
        </p:spPr>
        <p:txBody>
          <a:bodyPr/>
          <a:lstStyle/>
          <a:p>
            <a:fld id="{28547510-FC0E-4CD4-BEC9-F4DE9A1F2162}" type="slidenum">
              <a:rPr lang="en-US"/>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1162050" y="407988"/>
            <a:ext cx="4686300" cy="3514725"/>
          </a:xfrm>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pPr eaLnBrk="1" hangingPunct="1"/>
            <a:endParaRPr lang="en-US" smtClean="0"/>
          </a:p>
        </p:txBody>
      </p:sp>
      <p:sp>
        <p:nvSpPr>
          <p:cNvPr id="68612" name="Slide Number Placeholder 3"/>
          <p:cNvSpPr>
            <a:spLocks noGrp="1"/>
          </p:cNvSpPr>
          <p:nvPr>
            <p:ph type="sldNum" sz="quarter" idx="5"/>
          </p:nvPr>
        </p:nvSpPr>
        <p:spPr bwMode="auto">
          <a:noFill/>
          <a:ln>
            <a:miter lim="800000"/>
            <a:headEnd/>
            <a:tailEnd/>
          </a:ln>
        </p:spPr>
        <p:txBody>
          <a:bodyPr/>
          <a:lstStyle/>
          <a:p>
            <a:fld id="{DB0C462E-C55C-4A21-9ADB-B92414A3BED2}" type="slidenum">
              <a:rPr lang="en-US">
                <a:cs typeface="Arial" charset="0"/>
              </a:rPr>
              <a:pPr/>
              <a:t>12</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1162050" y="407988"/>
            <a:ext cx="4686300" cy="3514725"/>
          </a:xfrm>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pPr eaLnBrk="1" hangingPunct="1"/>
            <a:endParaRPr lang="en-US" smtClean="0"/>
          </a:p>
        </p:txBody>
      </p:sp>
      <p:sp>
        <p:nvSpPr>
          <p:cNvPr id="69636" name="Slide Number Placeholder 3"/>
          <p:cNvSpPr>
            <a:spLocks noGrp="1"/>
          </p:cNvSpPr>
          <p:nvPr>
            <p:ph type="sldNum" sz="quarter" idx="5"/>
          </p:nvPr>
        </p:nvSpPr>
        <p:spPr bwMode="auto">
          <a:noFill/>
          <a:ln>
            <a:miter lim="800000"/>
            <a:headEnd/>
            <a:tailEnd/>
          </a:ln>
        </p:spPr>
        <p:txBody>
          <a:bodyPr/>
          <a:lstStyle/>
          <a:p>
            <a:fld id="{C9098706-B2F6-4C13-AEFA-E70B932994AA}" type="slidenum">
              <a:rPr lang="en-US"/>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r>
              <a:rPr lang="en-US" smtClean="0"/>
              <a:t>132 patients aged over 65 years had a thorough assessment of their refrigerator contents and the numbers and dates of admission were recorded. Elderly people with empty refrigerators were more frequently admitted (p=0·032) in the month after assessment and three times sooner than those who did not have empty refrigerators (34 vs 100 days, p=0·002).</a:t>
            </a:r>
          </a:p>
          <a:p>
            <a:endParaRPr lang="en-US" smtClean="0"/>
          </a:p>
        </p:txBody>
      </p:sp>
      <p:sp>
        <p:nvSpPr>
          <p:cNvPr id="70660" name="Slide Number Placeholder 3"/>
          <p:cNvSpPr>
            <a:spLocks noGrp="1"/>
          </p:cNvSpPr>
          <p:nvPr>
            <p:ph type="sldNum" sz="quarter" idx="5"/>
          </p:nvPr>
        </p:nvSpPr>
        <p:spPr bwMode="auto">
          <a:noFill/>
          <a:ln>
            <a:miter lim="800000"/>
            <a:headEnd/>
            <a:tailEnd/>
          </a:ln>
        </p:spPr>
        <p:txBody>
          <a:bodyPr/>
          <a:lstStyle/>
          <a:p>
            <a:fld id="{4CF65B3D-2573-49C2-8BAE-195D25917E32}" type="slidenum">
              <a:rPr lang="en-US"/>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38483" y="2451682"/>
            <a:ext cx="6441743" cy="1470025"/>
          </a:xfrm>
        </p:spPr>
        <p:txBody>
          <a:bodyPr/>
          <a:lstStyle>
            <a:lvl1pPr algn="ctr">
              <a:defRPr sz="3200">
                <a:solidFill>
                  <a:schemeClr val="accent2">
                    <a:lumMod val="75000"/>
                  </a:schemeClr>
                </a:solidFill>
                <a:effectLst/>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68137" y="4619407"/>
            <a:ext cx="6182435" cy="894281"/>
          </a:xfrm>
        </p:spPr>
        <p:txBody>
          <a:bodyPr>
            <a:normAutofit/>
          </a:bodyPr>
          <a:lstStyle>
            <a:lvl1pPr marL="0" indent="0" algn="ctr">
              <a:buNone/>
              <a:defRPr sz="26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userDrawn="1">
            <p:ph type="sldNum" sz="quarter" idx="10"/>
          </p:nvPr>
        </p:nvSpPr>
        <p:spPr>
          <a:xfrm>
            <a:off x="8856663" y="6607175"/>
            <a:ext cx="171450" cy="168275"/>
          </a:xfrm>
        </p:spPr>
        <p:txBody>
          <a:bodyPr/>
          <a:lstStyle>
            <a:lvl1pPr>
              <a:defRPr sz="1100" smtClean="0">
                <a:solidFill>
                  <a:srgbClr val="88C4DC"/>
                </a:solidFill>
              </a:defRPr>
            </a:lvl1pPr>
          </a:lstStyle>
          <a:p>
            <a:pPr>
              <a:defRPr/>
            </a:pPr>
            <a:fld id="{D2B0E973-08D9-4823-9AA2-1D0751C49697}"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0550" y="0"/>
            <a:ext cx="8112125" cy="1277938"/>
          </a:xfrm>
        </p:spPr>
        <p:txBody>
          <a:bodyPr rtlCol="0">
            <a:noAutofit/>
          </a:bodyPr>
          <a:lstStyle>
            <a:lvl1pPr algn="l" defTabSz="914400" rtl="0" eaLnBrk="1" latinLnBrk="0" hangingPunct="1">
              <a:lnSpc>
                <a:spcPct val="90000"/>
              </a:lnSpc>
              <a:spcBef>
                <a:spcPct val="0"/>
              </a:spcBef>
              <a:buNone/>
              <a:defRPr lang="en-US" sz="2800" b="0" kern="1200" dirty="0">
                <a:solidFill>
                  <a:srgbClr val="FFFFFF"/>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90550" y="1600200"/>
            <a:ext cx="8112125" cy="4525963"/>
          </a:xfrm>
        </p:spPr>
        <p:txBody>
          <a:bodyPr/>
          <a:lstStyle>
            <a:lvl1pPr marL="234950" indent="-234950">
              <a:buClr>
                <a:schemeClr val="accent1">
                  <a:lumMod val="75000"/>
                </a:schemeClr>
              </a:buClr>
              <a:buSzPct val="100000"/>
              <a:buFont typeface="Wingdings" pitchFamily="2" charset="2"/>
              <a:buChar char="§"/>
              <a:defRPr sz="2400"/>
            </a:lvl1pPr>
            <a:lvl2pPr>
              <a:buClr>
                <a:schemeClr val="accent1">
                  <a:lumMod val="75000"/>
                </a:schemeClr>
              </a:buClr>
              <a:defRPr sz="2000"/>
            </a:lvl2pPr>
            <a:lvl3pPr marL="712788" indent="-238125">
              <a:buClr>
                <a:schemeClr val="accent1">
                  <a:lumMod val="75000"/>
                </a:schemeClr>
              </a:buClr>
              <a:tabLst>
                <a:tab pos="654050" algn="l"/>
              </a:tabLst>
              <a:defRPr sz="2000"/>
            </a:lvl3pPr>
            <a:lvl4pPr marL="957263" indent="-244475">
              <a:buClr>
                <a:schemeClr val="accent1">
                  <a:lumMod val="75000"/>
                </a:schemeClr>
              </a:buClr>
              <a:defRPr sz="2000"/>
            </a:lvl4pPr>
            <a:lvl5pPr marL="1192213" indent="-234950">
              <a:buClr>
                <a:schemeClr val="accent1">
                  <a:lumMod val="75000"/>
                </a:schemeClr>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8856663" y="6607175"/>
            <a:ext cx="171450" cy="168275"/>
          </a:xfrm>
        </p:spPr>
        <p:txBody>
          <a:bodyPr/>
          <a:lstStyle>
            <a:lvl1pPr>
              <a:defRPr sz="1100" smtClean="0">
                <a:solidFill>
                  <a:schemeClr val="tx1"/>
                </a:solidFill>
              </a:defRPr>
            </a:lvl1pPr>
          </a:lstStyle>
          <a:p>
            <a:pPr>
              <a:defRPr/>
            </a:pPr>
            <a:fld id="{F4CF3532-8B67-4DEC-A285-1B793E116D15}"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27431" y="3815230"/>
            <a:ext cx="7449671" cy="1362075"/>
          </a:xfrm>
        </p:spPr>
        <p:txBody>
          <a:bodyPr anchor="t"/>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66066" y="1951971"/>
            <a:ext cx="7772400" cy="1500187"/>
          </a:xfrm>
        </p:spPr>
        <p:txBody>
          <a:bodyPr anchor="b">
            <a:normAutofit/>
          </a:bodyPr>
          <a:lstStyle>
            <a:lvl1pPr marL="0" indent="0" algn="ctr">
              <a:buNone/>
              <a:defRPr lang="en-US" sz="3600" b="1" kern="1200" dirty="0" smtClean="0">
                <a:solidFill>
                  <a:schemeClr val="accent2">
                    <a:lumMod val="75000"/>
                  </a:schemeClr>
                </a:solidFill>
                <a:effectLst/>
                <a:latin typeface="Arial" pitchFamily="34" charset="0"/>
                <a:ea typeface="+mj-ea"/>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a:xfrm>
            <a:off x="8856663" y="6607175"/>
            <a:ext cx="171450" cy="168275"/>
          </a:xfrm>
        </p:spPr>
        <p:txBody>
          <a:bodyPr/>
          <a:lstStyle>
            <a:lvl1pPr>
              <a:defRPr sz="1100" smtClean="0">
                <a:solidFill>
                  <a:srgbClr val="88C4DC"/>
                </a:solidFill>
              </a:defRPr>
            </a:lvl1pPr>
          </a:lstStyle>
          <a:p>
            <a:pPr>
              <a:defRPr/>
            </a:pPr>
            <a:fld id="{530DE426-D185-4E76-9B9F-ADB14C8E4350}"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1534" y="122832"/>
            <a:ext cx="8780929" cy="900751"/>
          </a:xfrm>
        </p:spPr>
        <p:txBody>
          <a:bodyPr rtlCol="0">
            <a:noAutofit/>
          </a:bodyPr>
          <a:lstStyle>
            <a:lvl1pPr algn="l" defTabSz="914400" rtl="0" eaLnBrk="1" latinLnBrk="0" hangingPunct="1">
              <a:lnSpc>
                <a:spcPct val="90000"/>
              </a:lnSpc>
              <a:spcBef>
                <a:spcPct val="0"/>
              </a:spcBef>
              <a:buNone/>
              <a:defRPr lang="en-US" sz="3000" b="1" kern="1200" dirty="0">
                <a:solidFill>
                  <a:schemeClr val="accent2">
                    <a:lumMod val="75000"/>
                  </a:schemeClr>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20" name="Text Placeholder 19"/>
          <p:cNvSpPr>
            <a:spLocks noGrp="1"/>
          </p:cNvSpPr>
          <p:nvPr>
            <p:ph type="body" sz="quarter" idx="13"/>
          </p:nvPr>
        </p:nvSpPr>
        <p:spPr>
          <a:xfrm>
            <a:off x="1116106" y="1331912"/>
            <a:ext cx="3542158" cy="4663440"/>
          </a:xfrm>
        </p:spPr>
        <p:txBody>
          <a:bodyPr/>
          <a:lstStyle>
            <a:lvl1pPr marL="228600" indent="-228600">
              <a:spcBef>
                <a:spcPts val="600"/>
              </a:spcBef>
              <a:spcAft>
                <a:spcPts val="600"/>
              </a:spcAft>
              <a:buClr>
                <a:schemeClr val="accent2"/>
              </a:buClr>
              <a:buFont typeface="Wingdings" pitchFamily="2" charset="2"/>
              <a:buChar char="§"/>
              <a:defRPr sz="2600"/>
            </a:lvl1pPr>
            <a:lvl2pPr>
              <a:spcBef>
                <a:spcPts val="600"/>
              </a:spcBef>
              <a:spcAft>
                <a:spcPts val="600"/>
              </a:spcAft>
              <a:buClr>
                <a:schemeClr val="accent2"/>
              </a:buClr>
              <a:defRPr/>
            </a:lvl2pPr>
            <a:lvl3pPr>
              <a:spcBef>
                <a:spcPts val="600"/>
              </a:spcBef>
              <a:spcAft>
                <a:spcPts val="600"/>
              </a:spcAft>
              <a:defRPr sz="2200"/>
            </a:lvl3pPr>
            <a:lvl4pPr>
              <a:spcBef>
                <a:spcPts val="600"/>
              </a:spcBef>
              <a:spcAft>
                <a:spcPts val="600"/>
              </a:spcAft>
              <a:defRPr/>
            </a:lvl4pPr>
            <a:lvl5pPr>
              <a:spcBef>
                <a:spcPts val="60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19"/>
          <p:cNvSpPr>
            <a:spLocks noGrp="1"/>
          </p:cNvSpPr>
          <p:nvPr>
            <p:ph type="body" sz="quarter" idx="14"/>
          </p:nvPr>
        </p:nvSpPr>
        <p:spPr>
          <a:xfrm>
            <a:off x="5047617" y="1331912"/>
            <a:ext cx="3542158" cy="4663440"/>
          </a:xfrm>
        </p:spPr>
        <p:txBody>
          <a:bodyPr/>
          <a:lstStyle>
            <a:lvl1pPr marL="228600" indent="-228600">
              <a:spcBef>
                <a:spcPts val="600"/>
              </a:spcBef>
              <a:spcAft>
                <a:spcPts val="600"/>
              </a:spcAft>
              <a:buClr>
                <a:schemeClr val="accent2"/>
              </a:buClr>
              <a:buFont typeface="Wingdings" pitchFamily="2" charset="2"/>
              <a:buChar char="§"/>
              <a:defRPr sz="2600"/>
            </a:lvl1pPr>
            <a:lvl2pPr>
              <a:spcBef>
                <a:spcPts val="600"/>
              </a:spcBef>
              <a:spcAft>
                <a:spcPts val="600"/>
              </a:spcAft>
              <a:buClr>
                <a:schemeClr val="accent2"/>
              </a:buClr>
              <a:defRPr/>
            </a:lvl2pPr>
            <a:lvl3pPr>
              <a:spcBef>
                <a:spcPts val="600"/>
              </a:spcBef>
              <a:spcAft>
                <a:spcPts val="600"/>
              </a:spcAft>
              <a:defRPr sz="2200"/>
            </a:lvl3pPr>
            <a:lvl4pPr>
              <a:spcBef>
                <a:spcPts val="600"/>
              </a:spcBef>
              <a:spcAft>
                <a:spcPts val="600"/>
              </a:spcAft>
              <a:defRPr/>
            </a:lvl4pPr>
            <a:lvl5pPr>
              <a:spcBef>
                <a:spcPts val="60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userDrawn="1">
            <p:ph type="sldNum" sz="quarter" idx="15"/>
          </p:nvPr>
        </p:nvSpPr>
        <p:spPr>
          <a:xfrm>
            <a:off x="8856663" y="6607175"/>
            <a:ext cx="171450" cy="168275"/>
          </a:xfrm>
        </p:spPr>
        <p:txBody>
          <a:bodyPr/>
          <a:lstStyle>
            <a:lvl1pPr>
              <a:defRPr sz="1100" smtClean="0">
                <a:solidFill>
                  <a:srgbClr val="88C4DC"/>
                </a:solidFill>
              </a:defRPr>
            </a:lvl1pPr>
          </a:lstStyle>
          <a:p>
            <a:pPr>
              <a:defRPr/>
            </a:pPr>
            <a:fld id="{E02A004E-ECE4-4F08-BD3F-CA0A2F2D9E8A}"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1535" y="122832"/>
            <a:ext cx="8780930" cy="900751"/>
          </a:xfrm>
        </p:spPr>
        <p:txBody>
          <a:bodyPr rtlCol="0">
            <a:noAutofit/>
          </a:bodyPr>
          <a:lstStyle>
            <a:lvl1pPr algn="l" defTabSz="914400" rtl="0" eaLnBrk="1" latinLnBrk="0" hangingPunct="1">
              <a:lnSpc>
                <a:spcPct val="90000"/>
              </a:lnSpc>
              <a:spcBef>
                <a:spcPct val="0"/>
              </a:spcBef>
              <a:buNone/>
              <a:defRPr lang="en-US" sz="3000" b="1" kern="1200" dirty="0">
                <a:solidFill>
                  <a:schemeClr val="accent2">
                    <a:lumMod val="75000"/>
                  </a:schemeClr>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Slide Number Placeholder 4"/>
          <p:cNvSpPr>
            <a:spLocks noGrp="1"/>
          </p:cNvSpPr>
          <p:nvPr userDrawn="1">
            <p:ph type="sldNum" sz="quarter" idx="10"/>
          </p:nvPr>
        </p:nvSpPr>
        <p:spPr>
          <a:xfrm>
            <a:off x="8856663" y="6607175"/>
            <a:ext cx="171450" cy="168275"/>
          </a:xfrm>
        </p:spPr>
        <p:txBody>
          <a:bodyPr/>
          <a:lstStyle>
            <a:lvl1pPr>
              <a:defRPr sz="1100" smtClean="0">
                <a:solidFill>
                  <a:srgbClr val="88C4DC"/>
                </a:solidFill>
              </a:defRPr>
            </a:lvl1pPr>
          </a:lstStyle>
          <a:p>
            <a:pPr>
              <a:defRPr/>
            </a:pPr>
            <a:fld id="{43A70C4B-C96A-436D-91CF-89E34C9FBDA1}"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No title bar">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8856663" y="6607175"/>
            <a:ext cx="171450" cy="168275"/>
          </a:xfrm>
        </p:spPr>
        <p:txBody>
          <a:bodyPr/>
          <a:lstStyle>
            <a:lvl1pPr>
              <a:defRPr sz="1100" smtClean="0">
                <a:solidFill>
                  <a:srgbClr val="88C4DC"/>
                </a:solidFill>
              </a:defRPr>
            </a:lvl1pPr>
          </a:lstStyle>
          <a:p>
            <a:pPr>
              <a:defRPr/>
            </a:pPr>
            <a:fld id="{FED65B1C-AFD4-4188-A21B-B00DF555676A}"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4" descr="Transitional-background-1a.jpg"/>
          <p:cNvPicPr>
            <a:picLocks noChangeAspect="1"/>
          </p:cNvPicPr>
          <p:nvPr userDrawn="1"/>
        </p:nvPicPr>
        <p:blipFill>
          <a:blip r:embed="rId8"/>
          <a:srcRect/>
          <a:stretch>
            <a:fillRect/>
          </a:stretch>
        </p:blipFill>
        <p:spPr bwMode="auto">
          <a:xfrm>
            <a:off x="0" y="0"/>
            <a:ext cx="9144000" cy="6858000"/>
          </a:xfrm>
          <a:prstGeom prst="rect">
            <a:avLst/>
          </a:prstGeom>
          <a:noFill/>
          <a:ln w="9525">
            <a:noFill/>
            <a:miter lim="800000"/>
            <a:headEnd/>
            <a:tailEnd/>
          </a:ln>
        </p:spPr>
      </p:pic>
      <p:sp>
        <p:nvSpPr>
          <p:cNvPr id="5123" name="Title Placeholder 1"/>
          <p:cNvSpPr>
            <a:spLocks noGrp="1"/>
          </p:cNvSpPr>
          <p:nvPr>
            <p:ph type="title"/>
          </p:nvPr>
        </p:nvSpPr>
        <p:spPr bwMode="auto">
          <a:xfrm>
            <a:off x="590550" y="0"/>
            <a:ext cx="8096250" cy="12779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5124" name="Text Placeholder 2"/>
          <p:cNvSpPr>
            <a:spLocks noGrp="1"/>
          </p:cNvSpPr>
          <p:nvPr>
            <p:ph type="body" idx="1"/>
          </p:nvPr>
        </p:nvSpPr>
        <p:spPr bwMode="auto">
          <a:xfrm>
            <a:off x="590550" y="1600200"/>
            <a:ext cx="81121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813800" y="6537325"/>
            <a:ext cx="187325" cy="184150"/>
          </a:xfrm>
          <a:prstGeom prst="rect">
            <a:avLst/>
          </a:prstGeom>
        </p:spPr>
        <p:txBody>
          <a:bodyPr vert="horz" wrap="none" lIns="0" tIns="0" rIns="0" bIns="0" numCol="1" anchor="b" anchorCtr="0" compatLnSpc="1">
            <a:prstTxWarp prst="textNoShape">
              <a:avLst/>
            </a:prstTxWarp>
            <a:spAutoFit/>
          </a:bodyPr>
          <a:lstStyle>
            <a:lvl1pPr algn="r">
              <a:defRPr sz="1200" smtClean="0">
                <a:solidFill>
                  <a:srgbClr val="898989"/>
                </a:solidFill>
                <a:latin typeface="Arial" pitchFamily="34" charset="0"/>
                <a:cs typeface="Arial" pitchFamily="34" charset="0"/>
              </a:defRPr>
            </a:lvl1pPr>
          </a:lstStyle>
          <a:p>
            <a:pPr>
              <a:defRPr/>
            </a:pPr>
            <a:fld id="{40EEAC94-051B-4498-B3E2-0B3698562F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Lst>
  <p:transition/>
  <p:hf sldNum="0" hdr="0" ftr="0" dt="0"/>
  <p:txStyles>
    <p:titleStyle>
      <a:lvl1pPr algn="l" rtl="0" eaLnBrk="0" fontAlgn="base" hangingPunct="0">
        <a:spcBef>
          <a:spcPct val="0"/>
        </a:spcBef>
        <a:spcAft>
          <a:spcPct val="0"/>
        </a:spcAft>
        <a:defRPr sz="2800" kern="1200">
          <a:solidFill>
            <a:srgbClr val="FFFFFF"/>
          </a:solidFill>
          <a:latin typeface="Arial" pitchFamily="34" charset="0"/>
          <a:ea typeface="Arial" charset="-52"/>
          <a:cs typeface="Arial" pitchFamily="34" charset="0"/>
        </a:defRPr>
      </a:lvl1pPr>
      <a:lvl2pPr algn="l" rtl="0" eaLnBrk="0" fontAlgn="base" hangingPunct="0">
        <a:spcBef>
          <a:spcPct val="0"/>
        </a:spcBef>
        <a:spcAft>
          <a:spcPct val="0"/>
        </a:spcAft>
        <a:defRPr sz="2800">
          <a:solidFill>
            <a:srgbClr val="FFFFFF"/>
          </a:solidFill>
          <a:latin typeface="Arial" pitchFamily="34" charset="0"/>
          <a:ea typeface="Arial" charset="-52"/>
          <a:cs typeface="Arial" pitchFamily="34" charset="0"/>
        </a:defRPr>
      </a:lvl2pPr>
      <a:lvl3pPr algn="l" rtl="0" eaLnBrk="0" fontAlgn="base" hangingPunct="0">
        <a:spcBef>
          <a:spcPct val="0"/>
        </a:spcBef>
        <a:spcAft>
          <a:spcPct val="0"/>
        </a:spcAft>
        <a:defRPr sz="2800">
          <a:solidFill>
            <a:srgbClr val="FFFFFF"/>
          </a:solidFill>
          <a:latin typeface="Arial" pitchFamily="34" charset="0"/>
          <a:ea typeface="Arial" charset="-52"/>
          <a:cs typeface="Arial" pitchFamily="34" charset="0"/>
        </a:defRPr>
      </a:lvl3pPr>
      <a:lvl4pPr algn="l" rtl="0" eaLnBrk="0" fontAlgn="base" hangingPunct="0">
        <a:spcBef>
          <a:spcPct val="0"/>
        </a:spcBef>
        <a:spcAft>
          <a:spcPct val="0"/>
        </a:spcAft>
        <a:defRPr sz="2800">
          <a:solidFill>
            <a:srgbClr val="FFFFFF"/>
          </a:solidFill>
          <a:latin typeface="Arial" pitchFamily="34" charset="0"/>
          <a:ea typeface="Arial" charset="-52"/>
          <a:cs typeface="Arial" pitchFamily="34" charset="0"/>
        </a:defRPr>
      </a:lvl4pPr>
      <a:lvl5pPr algn="l" rtl="0" eaLnBrk="0" fontAlgn="base" hangingPunct="0">
        <a:spcBef>
          <a:spcPct val="0"/>
        </a:spcBef>
        <a:spcAft>
          <a:spcPct val="0"/>
        </a:spcAft>
        <a:defRPr sz="2800">
          <a:solidFill>
            <a:srgbClr val="FFFFFF"/>
          </a:solidFill>
          <a:latin typeface="Arial" pitchFamily="34" charset="0"/>
          <a:ea typeface="Arial" charset="-52"/>
          <a:cs typeface="Arial" pitchFamily="34" charset="0"/>
        </a:defRPr>
      </a:lvl5pPr>
      <a:lvl6pPr marL="457200" algn="l" rtl="0" fontAlgn="base">
        <a:spcBef>
          <a:spcPct val="0"/>
        </a:spcBef>
        <a:spcAft>
          <a:spcPct val="0"/>
        </a:spcAft>
        <a:defRPr sz="3200" b="1">
          <a:solidFill>
            <a:schemeClr val="tx1"/>
          </a:solidFill>
          <a:latin typeface="Arial" pitchFamily="34" charset="0"/>
          <a:cs typeface="Arial" pitchFamily="34" charset="0"/>
        </a:defRPr>
      </a:lvl6pPr>
      <a:lvl7pPr marL="914400" algn="l" rtl="0" fontAlgn="base">
        <a:spcBef>
          <a:spcPct val="0"/>
        </a:spcBef>
        <a:spcAft>
          <a:spcPct val="0"/>
        </a:spcAft>
        <a:defRPr sz="3200" b="1">
          <a:solidFill>
            <a:schemeClr val="tx1"/>
          </a:solidFill>
          <a:latin typeface="Arial" pitchFamily="34" charset="0"/>
          <a:cs typeface="Arial" pitchFamily="34" charset="0"/>
        </a:defRPr>
      </a:lvl7pPr>
      <a:lvl8pPr marL="1371600" algn="l" rtl="0" fontAlgn="base">
        <a:spcBef>
          <a:spcPct val="0"/>
        </a:spcBef>
        <a:spcAft>
          <a:spcPct val="0"/>
        </a:spcAft>
        <a:defRPr sz="3200" b="1">
          <a:solidFill>
            <a:schemeClr val="tx1"/>
          </a:solidFill>
          <a:latin typeface="Arial" pitchFamily="34" charset="0"/>
          <a:cs typeface="Arial" pitchFamily="34" charset="0"/>
        </a:defRPr>
      </a:lvl8pPr>
      <a:lvl9pPr marL="1828800" algn="l" rtl="0" fontAlgn="base">
        <a:spcBef>
          <a:spcPct val="0"/>
        </a:spcBef>
        <a:spcAft>
          <a:spcPct val="0"/>
        </a:spcAft>
        <a:defRPr sz="3200" b="1">
          <a:solidFill>
            <a:schemeClr val="tx1"/>
          </a:solidFill>
          <a:latin typeface="Arial" pitchFamily="34" charset="0"/>
          <a:cs typeface="Arial" pitchFamily="34" charset="0"/>
        </a:defRPr>
      </a:lvl9pPr>
    </p:titleStyle>
    <p:bodyStyle>
      <a:lvl1pPr marL="241300" indent="-241300" algn="l" rtl="0" eaLnBrk="0" fontAlgn="base" hangingPunct="0">
        <a:spcBef>
          <a:spcPct val="20000"/>
        </a:spcBef>
        <a:spcAft>
          <a:spcPct val="0"/>
        </a:spcAft>
        <a:buClr>
          <a:srgbClr val="2B7593"/>
        </a:buClr>
        <a:buFont typeface="Wingdings" pitchFamily="2" charset="2"/>
        <a:buChar char="§"/>
        <a:defRPr sz="2400" kern="1200">
          <a:solidFill>
            <a:schemeClr val="tx1"/>
          </a:solidFill>
          <a:latin typeface="Arial" pitchFamily="34" charset="0"/>
          <a:ea typeface="Arial" charset="-52"/>
          <a:cs typeface="Arial" pitchFamily="34" charset="0"/>
        </a:defRPr>
      </a:lvl1pPr>
      <a:lvl2pPr marL="474663" indent="-233363" algn="l" rtl="0" eaLnBrk="0" fontAlgn="base" hangingPunct="0">
        <a:spcBef>
          <a:spcPct val="20000"/>
        </a:spcBef>
        <a:spcAft>
          <a:spcPct val="0"/>
        </a:spcAft>
        <a:buClr>
          <a:srgbClr val="2B7593"/>
        </a:buClr>
        <a:buFont typeface="Arial" charset="0"/>
        <a:buChar char="–"/>
        <a:defRPr sz="2000" kern="1200">
          <a:solidFill>
            <a:schemeClr val="tx1"/>
          </a:solidFill>
          <a:latin typeface="Arial" pitchFamily="34" charset="0"/>
          <a:ea typeface="Arial" charset="-52"/>
          <a:cs typeface="Arial" pitchFamily="34" charset="0"/>
        </a:defRPr>
      </a:lvl2pPr>
      <a:lvl3pPr marL="596900" indent="-122238" algn="l" rtl="0" eaLnBrk="0" fontAlgn="base" hangingPunct="0">
        <a:spcBef>
          <a:spcPct val="20000"/>
        </a:spcBef>
        <a:spcAft>
          <a:spcPct val="0"/>
        </a:spcAft>
        <a:buClr>
          <a:srgbClr val="2B7593"/>
        </a:buClr>
        <a:buFont typeface="Arial" charset="0"/>
        <a:buChar char="•"/>
        <a:tabLst>
          <a:tab pos="657225" algn="l"/>
        </a:tabLst>
        <a:defRPr sz="2000" kern="1200">
          <a:solidFill>
            <a:schemeClr val="tx1"/>
          </a:solidFill>
          <a:latin typeface="Arial" pitchFamily="34" charset="0"/>
          <a:ea typeface="Arial" charset="-52"/>
          <a:cs typeface="Arial" pitchFamily="34" charset="0"/>
        </a:defRPr>
      </a:lvl3pPr>
      <a:lvl4pPr marL="898525" indent="-241300" algn="l" rtl="0" eaLnBrk="0" fontAlgn="base" hangingPunct="0">
        <a:spcBef>
          <a:spcPct val="20000"/>
        </a:spcBef>
        <a:spcAft>
          <a:spcPct val="0"/>
        </a:spcAft>
        <a:buClr>
          <a:srgbClr val="2B7593"/>
        </a:buClr>
        <a:buFont typeface="Arial" charset="0"/>
        <a:buChar char="–"/>
        <a:defRPr sz="2000" kern="1200">
          <a:solidFill>
            <a:schemeClr val="tx1"/>
          </a:solidFill>
          <a:latin typeface="Arial" pitchFamily="34" charset="0"/>
          <a:ea typeface="Arial" charset="-52"/>
          <a:cs typeface="Arial" pitchFamily="34" charset="0"/>
        </a:defRPr>
      </a:lvl4pPr>
      <a:lvl5pPr marL="1079500" indent="-180975" algn="l" rtl="0" eaLnBrk="0" fontAlgn="base" hangingPunct="0">
        <a:spcBef>
          <a:spcPct val="20000"/>
        </a:spcBef>
        <a:spcAft>
          <a:spcPct val="0"/>
        </a:spcAft>
        <a:buClr>
          <a:srgbClr val="2B7593"/>
        </a:buClr>
        <a:buFont typeface="Arial" charset="0"/>
        <a:buChar char="»"/>
        <a:defRPr sz="2000" kern="1200">
          <a:solidFill>
            <a:schemeClr val="tx1"/>
          </a:solidFill>
          <a:latin typeface="Arial" pitchFamily="34" charset="0"/>
          <a:ea typeface="Arial"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Microsoft_Excel_97-2003_Worksheet2.xls"/><Relationship Id="rId5" Type="http://schemas.openxmlformats.org/officeDocument/2006/relationships/oleObject" Target="../embeddings/oleObject2.bin"/><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9.png"/><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0.png"/><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oleObject" Target="../embeddings/Microsoft_Excel_97-2003_Worksheet1.xls"/></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title-2c.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defRPr/>
            </a:pPr>
            <a:r>
              <a:rPr smtClean="0">
                <a:latin typeface="Arial" charset="0"/>
                <a:cs typeface="Arial" charset="0"/>
              </a:rPr>
              <a:t>Progressive loss of lean body mass </a:t>
            </a:r>
            <a:br>
              <a:rPr smtClean="0">
                <a:latin typeface="Arial" charset="0"/>
                <a:cs typeface="Arial" charset="0"/>
              </a:rPr>
            </a:br>
            <a:r>
              <a:rPr smtClean="0">
                <a:latin typeface="Arial" charset="0"/>
                <a:cs typeface="Arial" charset="0"/>
              </a:rPr>
              <a:t>is a natural part of aging</a:t>
            </a:r>
          </a:p>
        </p:txBody>
      </p:sp>
      <p:grpSp>
        <p:nvGrpSpPr>
          <p:cNvPr id="29699" name="Group 10"/>
          <p:cNvGrpSpPr>
            <a:grpSpLocks/>
          </p:cNvGrpSpPr>
          <p:nvPr/>
        </p:nvGrpSpPr>
        <p:grpSpPr bwMode="auto">
          <a:xfrm>
            <a:off x="1150938" y="1427163"/>
            <a:ext cx="7158037" cy="4530725"/>
            <a:chOff x="1524000" y="2145554"/>
            <a:chExt cx="6553200" cy="3556000"/>
          </a:xfrm>
        </p:grpSpPr>
        <p:sp>
          <p:nvSpPr>
            <p:cNvPr id="2" name="Rounded Rectangle 1"/>
            <p:cNvSpPr>
              <a:spLocks noChangeArrowheads="1"/>
            </p:cNvSpPr>
            <p:nvPr/>
          </p:nvSpPr>
          <p:spPr bwMode="auto">
            <a:xfrm>
              <a:off x="1524000" y="2145554"/>
              <a:ext cx="6553200" cy="3556000"/>
            </a:xfrm>
            <a:prstGeom prst="roundRect">
              <a:avLst>
                <a:gd name="adj" fmla="val 6037"/>
              </a:avLst>
            </a:prstGeom>
            <a:solidFill>
              <a:srgbClr val="F79646"/>
            </a:solidFill>
            <a:ln w="28575">
              <a:solidFill>
                <a:srgbClr val="8064A2"/>
              </a:solidFill>
              <a:round/>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29703" name="Picture 10" descr="muscle-loss-chart"/>
            <p:cNvPicPr>
              <a:picLocks noChangeAspect="1" noChangeArrowheads="1"/>
            </p:cNvPicPr>
            <p:nvPr/>
          </p:nvPicPr>
          <p:blipFill>
            <a:blip r:embed="rId3">
              <a:clrChange>
                <a:clrFrom>
                  <a:srgbClr val="CBDFED"/>
                </a:clrFrom>
                <a:clrTo>
                  <a:srgbClr val="CBDFED">
                    <a:alpha val="0"/>
                  </a:srgbClr>
                </a:clrTo>
              </a:clrChange>
            </a:blip>
            <a:srcRect t="11649"/>
            <a:stretch>
              <a:fillRect/>
            </a:stretch>
          </p:blipFill>
          <p:spPr bwMode="auto">
            <a:xfrm>
              <a:off x="1524000" y="2534492"/>
              <a:ext cx="6553200" cy="3167062"/>
            </a:xfrm>
            <a:prstGeom prst="rect">
              <a:avLst/>
            </a:prstGeom>
            <a:noFill/>
            <a:ln w="9525">
              <a:noFill/>
              <a:miter lim="800000"/>
              <a:headEnd/>
              <a:tailEnd/>
            </a:ln>
          </p:spPr>
        </p:pic>
        <p:sp>
          <p:nvSpPr>
            <p:cNvPr id="29704" name="TextBox 2"/>
            <p:cNvSpPr txBox="1">
              <a:spLocks noChangeArrowheads="1"/>
            </p:cNvSpPr>
            <p:nvPr/>
          </p:nvSpPr>
          <p:spPr bwMode="auto">
            <a:xfrm>
              <a:off x="1524000" y="2167779"/>
              <a:ext cx="6553200" cy="289919"/>
            </a:xfrm>
            <a:prstGeom prst="rect">
              <a:avLst/>
            </a:prstGeom>
            <a:noFill/>
            <a:ln w="9525">
              <a:noFill/>
              <a:miter lim="800000"/>
              <a:headEnd/>
              <a:tailEnd/>
            </a:ln>
          </p:spPr>
          <p:txBody>
            <a:bodyPr>
              <a:spAutoFit/>
            </a:bodyPr>
            <a:lstStyle/>
            <a:p>
              <a:pPr algn="ctr"/>
              <a:r>
                <a:rPr lang="en-US">
                  <a:solidFill>
                    <a:schemeClr val="bg1"/>
                  </a:solidFill>
                  <a:latin typeface="Calibri" pitchFamily="34" charset="0"/>
                </a:rPr>
                <a:t>Average loss of muscle mass with age</a:t>
              </a:r>
              <a:r>
                <a:rPr lang="en-US" baseline="30000">
                  <a:solidFill>
                    <a:schemeClr val="bg1"/>
                  </a:solidFill>
                  <a:latin typeface="Calibri" pitchFamily="34" charset="0"/>
                </a:rPr>
                <a:t>1-6</a:t>
              </a:r>
            </a:p>
          </p:txBody>
        </p:sp>
      </p:grpSp>
      <p:sp>
        <p:nvSpPr>
          <p:cNvPr id="29700" name="TextBox 3"/>
          <p:cNvSpPr txBox="1">
            <a:spLocks noChangeArrowheads="1"/>
          </p:cNvSpPr>
          <p:nvPr/>
        </p:nvSpPr>
        <p:spPr bwMode="auto">
          <a:xfrm>
            <a:off x="2001838" y="1503363"/>
            <a:ext cx="5184775" cy="368300"/>
          </a:xfrm>
          <a:prstGeom prst="rect">
            <a:avLst/>
          </a:prstGeom>
          <a:solidFill>
            <a:srgbClr val="DE9045"/>
          </a:solidFill>
          <a:ln w="9525">
            <a:noFill/>
            <a:miter lim="800000"/>
            <a:headEnd/>
            <a:tailEnd/>
          </a:ln>
        </p:spPr>
        <p:txBody>
          <a:bodyPr>
            <a:spAutoFit/>
          </a:bodyPr>
          <a:lstStyle/>
          <a:p>
            <a:r>
              <a:rPr lang="en-US" b="1">
                <a:solidFill>
                  <a:schemeClr val="bg1"/>
                </a:solidFill>
                <a:cs typeface="Arial" charset="0"/>
              </a:rPr>
              <a:t>Average loss of lean body mass with aging</a:t>
            </a:r>
            <a:r>
              <a:rPr lang="en-US" b="1" baseline="30000">
                <a:solidFill>
                  <a:schemeClr val="bg1"/>
                </a:solidFill>
                <a:cs typeface="Arial" charset="0"/>
              </a:rPr>
              <a:t>1-6</a:t>
            </a:r>
          </a:p>
        </p:txBody>
      </p:sp>
      <p:sp>
        <p:nvSpPr>
          <p:cNvPr id="69636" name="Text Box 5"/>
          <p:cNvSpPr txBox="1">
            <a:spLocks noChangeArrowheads="1"/>
          </p:cNvSpPr>
          <p:nvPr/>
        </p:nvSpPr>
        <p:spPr bwMode="auto">
          <a:xfrm>
            <a:off x="2463214" y="6180228"/>
            <a:ext cx="4773163" cy="500906"/>
          </a:xfrm>
          <a:prstGeom prst="rect">
            <a:avLst/>
          </a:prstGeom>
          <a:noFill/>
          <a:ln w="9525">
            <a:noFill/>
            <a:miter lim="800000"/>
            <a:headEnd/>
            <a:tailEnd/>
          </a:ln>
        </p:spPr>
        <p:txBody>
          <a:bodyPr lIns="0" tIns="0" rIns="0" bIns="0" anchor="b">
            <a:spAutoFit/>
          </a:bodyPr>
          <a:lstStyle/>
          <a:p>
            <a:pPr>
              <a:lnSpc>
                <a:spcPct val="90000"/>
              </a:lnSpc>
              <a:spcBef>
                <a:spcPts val="200"/>
              </a:spcBef>
              <a:defRPr/>
            </a:pPr>
            <a:r>
              <a:rPr lang="en-US" sz="900" dirty="0">
                <a:noFill/>
                <a:ea typeface="+mn-ea"/>
              </a:rPr>
              <a:t>1. </a:t>
            </a:r>
            <a:r>
              <a:rPr lang="en-US" sz="900" dirty="0" err="1">
                <a:noFill/>
                <a:ea typeface="+mn-ea"/>
              </a:rPr>
              <a:t>Grimby</a:t>
            </a:r>
            <a:r>
              <a:rPr lang="en-US" sz="900" dirty="0">
                <a:noFill/>
                <a:ea typeface="+mn-ea"/>
              </a:rPr>
              <a:t> G, </a:t>
            </a:r>
            <a:r>
              <a:rPr lang="en-US" sz="900" dirty="0" err="1">
                <a:noFill/>
                <a:ea typeface="+mn-ea"/>
              </a:rPr>
              <a:t>Saltin</a:t>
            </a:r>
            <a:r>
              <a:rPr lang="en-US" sz="900" dirty="0">
                <a:noFill/>
                <a:ea typeface="+mn-ea"/>
              </a:rPr>
              <a:t> B. </a:t>
            </a:r>
            <a:r>
              <a:rPr lang="en-US" sz="900" i="1" dirty="0" err="1">
                <a:noFill/>
                <a:ea typeface="+mn-ea"/>
              </a:rPr>
              <a:t>Clin</a:t>
            </a:r>
            <a:r>
              <a:rPr lang="en-US" sz="900" i="1" dirty="0">
                <a:noFill/>
                <a:ea typeface="+mn-ea"/>
              </a:rPr>
              <a:t> Physiol. </a:t>
            </a:r>
            <a:r>
              <a:rPr lang="en-US" sz="900" dirty="0">
                <a:noFill/>
                <a:ea typeface="+mn-ea"/>
              </a:rPr>
              <a:t>1983;3:209-218; 2. Janssen I. </a:t>
            </a:r>
            <a:r>
              <a:rPr lang="en-US" sz="900" i="1" dirty="0">
                <a:noFill/>
                <a:ea typeface="+mn-ea"/>
              </a:rPr>
              <a:t>J </a:t>
            </a:r>
            <a:r>
              <a:rPr lang="en-US" sz="900" i="1" dirty="0" err="1">
                <a:noFill/>
                <a:ea typeface="+mn-ea"/>
              </a:rPr>
              <a:t>Appl</a:t>
            </a:r>
            <a:r>
              <a:rPr lang="en-US" sz="900" i="1" dirty="0">
                <a:noFill/>
                <a:ea typeface="+mn-ea"/>
              </a:rPr>
              <a:t> Physiol. </a:t>
            </a:r>
            <a:r>
              <a:rPr lang="en-US" sz="900" dirty="0">
                <a:noFill/>
                <a:ea typeface="+mn-ea"/>
              </a:rPr>
              <a:t>2000;89:81-88; 3. </a:t>
            </a:r>
            <a:r>
              <a:rPr lang="en-US" sz="900" dirty="0" err="1">
                <a:noFill/>
                <a:ea typeface="+mn-ea"/>
              </a:rPr>
              <a:t>Grimby</a:t>
            </a:r>
            <a:r>
              <a:rPr lang="en-US" sz="900" dirty="0">
                <a:noFill/>
                <a:ea typeface="+mn-ea"/>
              </a:rPr>
              <a:t> GB, et al. </a:t>
            </a:r>
            <a:r>
              <a:rPr lang="en-US" sz="900" i="1" dirty="0" err="1">
                <a:noFill/>
                <a:ea typeface="+mn-ea"/>
              </a:rPr>
              <a:t>Acta</a:t>
            </a:r>
            <a:r>
              <a:rPr lang="en-US" sz="900" i="1" dirty="0">
                <a:noFill/>
                <a:ea typeface="+mn-ea"/>
              </a:rPr>
              <a:t> </a:t>
            </a:r>
            <a:r>
              <a:rPr lang="en-US" sz="900" i="1" dirty="0" err="1">
                <a:noFill/>
                <a:ea typeface="+mn-ea"/>
              </a:rPr>
              <a:t>Physiol</a:t>
            </a:r>
            <a:r>
              <a:rPr lang="en-US" sz="900" i="1" dirty="0">
                <a:noFill/>
                <a:ea typeface="+mn-ea"/>
              </a:rPr>
              <a:t> Scand. </a:t>
            </a:r>
            <a:r>
              <a:rPr lang="en-US" sz="900" dirty="0">
                <a:noFill/>
                <a:ea typeface="+mn-ea"/>
              </a:rPr>
              <a:t>1982;115:125-134; 4. Larsson L, et al. </a:t>
            </a:r>
            <a:r>
              <a:rPr lang="en-US" sz="900" i="1" dirty="0">
                <a:noFill/>
                <a:ea typeface="+mn-ea"/>
              </a:rPr>
              <a:t>J </a:t>
            </a:r>
            <a:r>
              <a:rPr lang="en-US" sz="900" i="1" dirty="0" err="1">
                <a:noFill/>
                <a:ea typeface="+mn-ea"/>
              </a:rPr>
              <a:t>Appl</a:t>
            </a:r>
            <a:r>
              <a:rPr lang="en-US" sz="900" i="1" dirty="0">
                <a:noFill/>
                <a:ea typeface="+mn-ea"/>
              </a:rPr>
              <a:t> Physiol. </a:t>
            </a:r>
            <a:r>
              <a:rPr lang="en-US" sz="900" dirty="0">
                <a:noFill/>
                <a:ea typeface="+mn-ea"/>
              </a:rPr>
              <a:t>1979;46:451-456; 5. </a:t>
            </a:r>
            <a:r>
              <a:rPr lang="en-US" sz="900" dirty="0" err="1">
                <a:noFill/>
                <a:ea typeface="+mn-ea"/>
              </a:rPr>
              <a:t>Flakoll</a:t>
            </a:r>
            <a:r>
              <a:rPr lang="en-US" sz="900" dirty="0">
                <a:noFill/>
                <a:ea typeface="+mn-ea"/>
              </a:rPr>
              <a:t> P, et al. </a:t>
            </a:r>
            <a:r>
              <a:rPr lang="en-US" sz="900" i="1" dirty="0">
                <a:noFill/>
                <a:ea typeface="+mn-ea"/>
              </a:rPr>
              <a:t>Nutrition. </a:t>
            </a:r>
            <a:r>
              <a:rPr lang="en-US" sz="900" dirty="0">
                <a:noFill/>
                <a:ea typeface="+mn-ea"/>
              </a:rPr>
              <a:t>2004;20:445-451; 6. </a:t>
            </a:r>
            <a:r>
              <a:rPr lang="en-US" sz="900" dirty="0" err="1">
                <a:noFill/>
                <a:ea typeface="+mn-ea"/>
              </a:rPr>
              <a:t>Baier</a:t>
            </a:r>
            <a:r>
              <a:rPr lang="en-US" sz="900" dirty="0">
                <a:noFill/>
                <a:ea typeface="+mn-ea"/>
              </a:rPr>
              <a:t> S, et al. </a:t>
            </a:r>
            <a:r>
              <a:rPr lang="en-US" sz="900" i="1" dirty="0">
                <a:noFill/>
                <a:ea typeface="+mn-ea"/>
              </a:rPr>
              <a:t>JPEN J </a:t>
            </a:r>
            <a:r>
              <a:rPr lang="en-US" sz="900" i="1" dirty="0" err="1">
                <a:noFill/>
                <a:ea typeface="+mn-ea"/>
              </a:rPr>
              <a:t>Parenter</a:t>
            </a:r>
            <a:r>
              <a:rPr lang="en-US" sz="900" i="1" dirty="0">
                <a:noFill/>
                <a:ea typeface="+mn-ea"/>
              </a:rPr>
              <a:t> </a:t>
            </a:r>
            <a:r>
              <a:rPr lang="en-US" sz="900" i="1" dirty="0" err="1">
                <a:noFill/>
                <a:ea typeface="+mn-ea"/>
              </a:rPr>
              <a:t>Enteral</a:t>
            </a:r>
            <a:r>
              <a:rPr lang="en-US" sz="900" i="1" dirty="0">
                <a:noFill/>
                <a:ea typeface="+mn-ea"/>
              </a:rPr>
              <a:t> </a:t>
            </a:r>
            <a:r>
              <a:rPr lang="en-US" sz="900" i="1" dirty="0" err="1">
                <a:noFill/>
                <a:ea typeface="+mn-ea"/>
              </a:rPr>
              <a:t>Nutr</a:t>
            </a:r>
            <a:r>
              <a:rPr lang="en-US" sz="900" i="1" dirty="0">
                <a:noFill/>
                <a:ea typeface="+mn-ea"/>
              </a:rPr>
              <a:t>. </a:t>
            </a:r>
            <a:r>
              <a:rPr lang="en-US" sz="900" dirty="0">
                <a:noFill/>
                <a:ea typeface="+mn-ea"/>
              </a:rPr>
              <a:t>2009;33:71-82.</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63"/>
          <p:cNvSpPr>
            <a:spLocks noChangeShapeType="1"/>
          </p:cNvSpPr>
          <p:nvPr/>
        </p:nvSpPr>
        <p:spPr bwMode="auto">
          <a:xfrm>
            <a:off x="1282700" y="3613150"/>
            <a:ext cx="6705600" cy="0"/>
          </a:xfrm>
          <a:prstGeom prst="line">
            <a:avLst/>
          </a:prstGeom>
          <a:noFill/>
          <a:ln w="6350">
            <a:solidFill>
              <a:schemeClr val="bg2"/>
            </a:solidFill>
            <a:round/>
            <a:headEnd/>
            <a:tailEnd/>
          </a:ln>
        </p:spPr>
        <p:txBody>
          <a:bodyPr wrap="none" anchor="ctr"/>
          <a:lstStyle/>
          <a:p>
            <a:endParaRPr lang="en-US"/>
          </a:p>
        </p:txBody>
      </p:sp>
      <p:sp>
        <p:nvSpPr>
          <p:cNvPr id="30723" name="Line 61"/>
          <p:cNvSpPr>
            <a:spLocks noChangeShapeType="1"/>
          </p:cNvSpPr>
          <p:nvPr/>
        </p:nvSpPr>
        <p:spPr bwMode="auto">
          <a:xfrm>
            <a:off x="1282700" y="4984750"/>
            <a:ext cx="6705600" cy="0"/>
          </a:xfrm>
          <a:prstGeom prst="line">
            <a:avLst/>
          </a:prstGeom>
          <a:noFill/>
          <a:ln w="6350">
            <a:solidFill>
              <a:schemeClr val="bg2"/>
            </a:solidFill>
            <a:round/>
            <a:headEnd/>
            <a:tailEnd/>
          </a:ln>
        </p:spPr>
        <p:txBody>
          <a:bodyPr wrap="none" anchor="ctr"/>
          <a:lstStyle/>
          <a:p>
            <a:endParaRPr lang="en-US"/>
          </a:p>
        </p:txBody>
      </p:sp>
      <p:sp>
        <p:nvSpPr>
          <p:cNvPr id="79874" name="Rectangle 2"/>
          <p:cNvSpPr>
            <a:spLocks noGrp="1" noChangeAspect="1" noChangeArrowheads="1"/>
          </p:cNvSpPr>
          <p:nvPr>
            <p:ph type="title"/>
          </p:nvPr>
        </p:nvSpPr>
        <p:spPr/>
        <p:txBody>
          <a:bodyPr/>
          <a:lstStyle/>
          <a:p>
            <a:pPr>
              <a:defRPr/>
            </a:pPr>
            <a:r>
              <a:rPr smtClean="0"/>
              <a:t>Illness and injury accelerate muscle loss</a:t>
            </a:r>
          </a:p>
        </p:txBody>
      </p:sp>
      <p:sp>
        <p:nvSpPr>
          <p:cNvPr id="30725" name="Line 61"/>
          <p:cNvSpPr>
            <a:spLocks noChangeShapeType="1"/>
          </p:cNvSpPr>
          <p:nvPr/>
        </p:nvSpPr>
        <p:spPr bwMode="auto">
          <a:xfrm>
            <a:off x="1282700" y="4527550"/>
            <a:ext cx="6705600" cy="0"/>
          </a:xfrm>
          <a:prstGeom prst="line">
            <a:avLst/>
          </a:prstGeom>
          <a:noFill/>
          <a:ln w="6350">
            <a:solidFill>
              <a:schemeClr val="bg2"/>
            </a:solidFill>
            <a:round/>
            <a:headEnd/>
            <a:tailEnd/>
          </a:ln>
        </p:spPr>
        <p:txBody>
          <a:bodyPr wrap="none" anchor="ctr"/>
          <a:lstStyle/>
          <a:p>
            <a:endParaRPr lang="en-US"/>
          </a:p>
        </p:txBody>
      </p:sp>
      <p:sp>
        <p:nvSpPr>
          <p:cNvPr id="30726" name="Line 62"/>
          <p:cNvSpPr>
            <a:spLocks noChangeShapeType="1"/>
          </p:cNvSpPr>
          <p:nvPr/>
        </p:nvSpPr>
        <p:spPr bwMode="auto">
          <a:xfrm>
            <a:off x="1282700" y="4070350"/>
            <a:ext cx="6705600" cy="0"/>
          </a:xfrm>
          <a:prstGeom prst="line">
            <a:avLst/>
          </a:prstGeom>
          <a:noFill/>
          <a:ln w="6350">
            <a:solidFill>
              <a:schemeClr val="bg2"/>
            </a:solidFill>
            <a:round/>
            <a:headEnd/>
            <a:tailEnd/>
          </a:ln>
        </p:spPr>
        <p:txBody>
          <a:bodyPr wrap="none" anchor="ctr"/>
          <a:lstStyle/>
          <a:p>
            <a:endParaRPr lang="en-US"/>
          </a:p>
        </p:txBody>
      </p:sp>
      <p:sp>
        <p:nvSpPr>
          <p:cNvPr id="30727" name="Line 64"/>
          <p:cNvSpPr>
            <a:spLocks noChangeShapeType="1"/>
          </p:cNvSpPr>
          <p:nvPr/>
        </p:nvSpPr>
        <p:spPr bwMode="auto">
          <a:xfrm>
            <a:off x="1282700" y="3155950"/>
            <a:ext cx="6705600" cy="0"/>
          </a:xfrm>
          <a:prstGeom prst="line">
            <a:avLst/>
          </a:prstGeom>
          <a:noFill/>
          <a:ln w="6350">
            <a:solidFill>
              <a:schemeClr val="bg2"/>
            </a:solidFill>
            <a:round/>
            <a:headEnd/>
            <a:tailEnd/>
          </a:ln>
        </p:spPr>
        <p:txBody>
          <a:bodyPr wrap="none" anchor="ctr"/>
          <a:lstStyle/>
          <a:p>
            <a:endParaRPr lang="en-US"/>
          </a:p>
        </p:txBody>
      </p:sp>
      <p:sp>
        <p:nvSpPr>
          <p:cNvPr id="30728" name="Rectangle 16"/>
          <p:cNvSpPr>
            <a:spLocks noChangeArrowheads="1"/>
          </p:cNvSpPr>
          <p:nvPr/>
        </p:nvSpPr>
        <p:spPr bwMode="auto">
          <a:xfrm>
            <a:off x="928688" y="4451350"/>
            <a:ext cx="296862" cy="165100"/>
          </a:xfrm>
          <a:prstGeom prst="rect">
            <a:avLst/>
          </a:prstGeom>
          <a:noFill/>
          <a:ln w="9525">
            <a:noFill/>
            <a:miter lim="800000"/>
            <a:headEnd/>
            <a:tailEnd/>
          </a:ln>
        </p:spPr>
        <p:txBody>
          <a:bodyPr wrap="none" lIns="0" tIns="0" rIns="0" bIns="0">
            <a:spAutoFit/>
          </a:bodyPr>
          <a:lstStyle/>
          <a:p>
            <a:pPr algn="r">
              <a:lnSpc>
                <a:spcPct val="90000"/>
              </a:lnSpc>
            </a:pPr>
            <a:r>
              <a:rPr lang="en-US" sz="1200"/>
              <a:t>–2.0</a:t>
            </a:r>
          </a:p>
        </p:txBody>
      </p:sp>
      <p:sp>
        <p:nvSpPr>
          <p:cNvPr id="30729" name="Rectangle 17"/>
          <p:cNvSpPr>
            <a:spLocks noChangeArrowheads="1"/>
          </p:cNvSpPr>
          <p:nvPr/>
        </p:nvSpPr>
        <p:spPr bwMode="auto">
          <a:xfrm>
            <a:off x="928688" y="3994150"/>
            <a:ext cx="296862" cy="165100"/>
          </a:xfrm>
          <a:prstGeom prst="rect">
            <a:avLst/>
          </a:prstGeom>
          <a:noFill/>
          <a:ln w="9525">
            <a:noFill/>
            <a:miter lim="800000"/>
            <a:headEnd/>
            <a:tailEnd/>
          </a:ln>
        </p:spPr>
        <p:txBody>
          <a:bodyPr wrap="none" lIns="0" tIns="0" rIns="0" bIns="0">
            <a:spAutoFit/>
          </a:bodyPr>
          <a:lstStyle/>
          <a:p>
            <a:pPr algn="r">
              <a:lnSpc>
                <a:spcPct val="90000"/>
              </a:lnSpc>
            </a:pPr>
            <a:r>
              <a:rPr lang="en-US" sz="1200"/>
              <a:t>–1.5</a:t>
            </a:r>
          </a:p>
        </p:txBody>
      </p:sp>
      <p:sp>
        <p:nvSpPr>
          <p:cNvPr id="30730" name="Rectangle 18"/>
          <p:cNvSpPr>
            <a:spLocks noChangeArrowheads="1"/>
          </p:cNvSpPr>
          <p:nvPr/>
        </p:nvSpPr>
        <p:spPr bwMode="auto">
          <a:xfrm>
            <a:off x="928688" y="3536950"/>
            <a:ext cx="296862" cy="165100"/>
          </a:xfrm>
          <a:prstGeom prst="rect">
            <a:avLst/>
          </a:prstGeom>
          <a:noFill/>
          <a:ln w="9525">
            <a:noFill/>
            <a:miter lim="800000"/>
            <a:headEnd/>
            <a:tailEnd/>
          </a:ln>
        </p:spPr>
        <p:txBody>
          <a:bodyPr wrap="none" lIns="0" tIns="0" rIns="0" bIns="0">
            <a:spAutoFit/>
          </a:bodyPr>
          <a:lstStyle/>
          <a:p>
            <a:pPr algn="r">
              <a:lnSpc>
                <a:spcPct val="90000"/>
              </a:lnSpc>
            </a:pPr>
            <a:r>
              <a:rPr lang="en-US" sz="1200"/>
              <a:t>–1.0</a:t>
            </a:r>
          </a:p>
        </p:txBody>
      </p:sp>
      <p:sp>
        <p:nvSpPr>
          <p:cNvPr id="30731" name="Rectangle 19"/>
          <p:cNvSpPr>
            <a:spLocks noChangeArrowheads="1"/>
          </p:cNvSpPr>
          <p:nvPr/>
        </p:nvSpPr>
        <p:spPr bwMode="auto">
          <a:xfrm>
            <a:off x="1057275" y="3079750"/>
            <a:ext cx="127000" cy="165100"/>
          </a:xfrm>
          <a:prstGeom prst="rect">
            <a:avLst/>
          </a:prstGeom>
          <a:noFill/>
          <a:ln w="9525">
            <a:noFill/>
            <a:miter lim="800000"/>
            <a:headEnd/>
            <a:tailEnd/>
          </a:ln>
        </p:spPr>
        <p:txBody>
          <a:bodyPr wrap="none" lIns="0" tIns="0" rIns="0" bIns="0">
            <a:spAutoFit/>
          </a:bodyPr>
          <a:lstStyle/>
          <a:p>
            <a:pPr algn="r">
              <a:lnSpc>
                <a:spcPct val="90000"/>
              </a:lnSpc>
            </a:pPr>
            <a:r>
              <a:rPr lang="en-US" sz="1200"/>
              <a:t>.5</a:t>
            </a:r>
          </a:p>
        </p:txBody>
      </p:sp>
      <p:sp>
        <p:nvSpPr>
          <p:cNvPr id="30732" name="Rectangle 20"/>
          <p:cNvSpPr>
            <a:spLocks noChangeArrowheads="1"/>
          </p:cNvSpPr>
          <p:nvPr/>
        </p:nvSpPr>
        <p:spPr bwMode="auto">
          <a:xfrm>
            <a:off x="1131888" y="2622550"/>
            <a:ext cx="85725" cy="166688"/>
          </a:xfrm>
          <a:prstGeom prst="rect">
            <a:avLst/>
          </a:prstGeom>
          <a:noFill/>
          <a:ln w="9525">
            <a:noFill/>
            <a:miter lim="800000"/>
            <a:headEnd/>
            <a:tailEnd/>
          </a:ln>
        </p:spPr>
        <p:txBody>
          <a:bodyPr wrap="none" lIns="0" tIns="0" rIns="0" bIns="0">
            <a:spAutoFit/>
          </a:bodyPr>
          <a:lstStyle/>
          <a:p>
            <a:pPr algn="r">
              <a:lnSpc>
                <a:spcPct val="90000"/>
              </a:lnSpc>
            </a:pPr>
            <a:r>
              <a:rPr lang="en-US" sz="1200"/>
              <a:t>0</a:t>
            </a:r>
          </a:p>
        </p:txBody>
      </p:sp>
      <p:sp>
        <p:nvSpPr>
          <p:cNvPr id="30733" name="Text Box 22"/>
          <p:cNvSpPr txBox="1">
            <a:spLocks noChangeArrowheads="1"/>
          </p:cNvSpPr>
          <p:nvPr/>
        </p:nvSpPr>
        <p:spPr bwMode="auto">
          <a:xfrm rot="-5400000">
            <a:off x="-512763" y="3821113"/>
            <a:ext cx="2392363" cy="185738"/>
          </a:xfrm>
          <a:prstGeom prst="rect">
            <a:avLst/>
          </a:prstGeom>
          <a:noFill/>
          <a:ln w="9525">
            <a:noFill/>
            <a:miter lim="800000"/>
            <a:headEnd/>
            <a:tailEnd/>
          </a:ln>
        </p:spPr>
        <p:txBody>
          <a:bodyPr lIns="0" tIns="0" rIns="0" bIns="0">
            <a:spAutoFit/>
          </a:bodyPr>
          <a:lstStyle/>
          <a:p>
            <a:pPr algn="ctr"/>
            <a:r>
              <a:rPr lang="en-US" sz="1200" b="1"/>
              <a:t>Loss of Lean Leg Mass (lb)</a:t>
            </a:r>
          </a:p>
        </p:txBody>
      </p:sp>
      <p:sp>
        <p:nvSpPr>
          <p:cNvPr id="30734" name="Rectangle 24"/>
          <p:cNvSpPr>
            <a:spLocks noChangeArrowheads="1"/>
          </p:cNvSpPr>
          <p:nvPr/>
        </p:nvSpPr>
        <p:spPr bwMode="auto">
          <a:xfrm>
            <a:off x="928688" y="4908550"/>
            <a:ext cx="296862" cy="165100"/>
          </a:xfrm>
          <a:prstGeom prst="rect">
            <a:avLst/>
          </a:prstGeom>
          <a:noFill/>
          <a:ln w="9525">
            <a:noFill/>
            <a:miter lim="800000"/>
            <a:headEnd/>
            <a:tailEnd/>
          </a:ln>
        </p:spPr>
        <p:txBody>
          <a:bodyPr wrap="none" lIns="0" tIns="0" rIns="0" bIns="0">
            <a:spAutoFit/>
          </a:bodyPr>
          <a:lstStyle/>
          <a:p>
            <a:pPr algn="r">
              <a:lnSpc>
                <a:spcPct val="90000"/>
              </a:lnSpc>
            </a:pPr>
            <a:r>
              <a:rPr lang="en-US" sz="1200"/>
              <a:t>–2.5</a:t>
            </a:r>
          </a:p>
        </p:txBody>
      </p:sp>
      <p:grpSp>
        <p:nvGrpSpPr>
          <p:cNvPr id="2" name="Group 47"/>
          <p:cNvGrpSpPr>
            <a:grpSpLocks/>
          </p:cNvGrpSpPr>
          <p:nvPr/>
        </p:nvGrpSpPr>
        <p:grpSpPr bwMode="auto">
          <a:xfrm>
            <a:off x="3797300" y="1693863"/>
            <a:ext cx="1849438" cy="3867150"/>
            <a:chOff x="4484686" y="1726810"/>
            <a:chExt cx="1849437" cy="3868102"/>
          </a:xfrm>
        </p:grpSpPr>
        <p:sp>
          <p:nvSpPr>
            <p:cNvPr id="45" name="Down Arrow 44"/>
            <p:cNvSpPr/>
            <p:nvPr/>
          </p:nvSpPr>
          <p:spPr>
            <a:xfrm>
              <a:off x="5387974" y="4692990"/>
              <a:ext cx="77787" cy="303287"/>
            </a:xfrm>
            <a:prstGeom prst="downArrow">
              <a:avLst>
                <a:gd name="adj1" fmla="val 0"/>
                <a:gd name="adj2" fmla="val 0"/>
              </a:avLst>
            </a:prstGeom>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2" name="Rectangle 32"/>
            <p:cNvSpPr>
              <a:spLocks noChangeArrowheads="1"/>
            </p:cNvSpPr>
            <p:nvPr/>
          </p:nvSpPr>
          <p:spPr bwMode="auto">
            <a:xfrm>
              <a:off x="4484686" y="1726810"/>
              <a:ext cx="1849437" cy="916374"/>
            </a:xfrm>
            <a:prstGeom prst="rect">
              <a:avLst/>
            </a:prstGeom>
            <a:noFill/>
            <a:ln w="9525">
              <a:noFill/>
              <a:miter lim="800000"/>
              <a:headEnd/>
              <a:tailEnd/>
            </a:ln>
          </p:spPr>
          <p:txBody>
            <a:bodyPr lIns="0" tIns="0" rIns="0" bIns="0">
              <a:spAutoFit/>
            </a:bodyPr>
            <a:lstStyle/>
            <a:p>
              <a:pPr algn="ctr">
                <a:lnSpc>
                  <a:spcPct val="90000"/>
                </a:lnSpc>
                <a:spcAft>
                  <a:spcPts val="200"/>
                </a:spcAft>
              </a:pPr>
              <a:r>
                <a:rPr lang="en-US" sz="1600" b="1">
                  <a:solidFill>
                    <a:srgbClr val="000000"/>
                  </a:solidFill>
                </a:rPr>
                <a:t>Healthy Older Adult                   (67 years of age)</a:t>
              </a:r>
            </a:p>
            <a:p>
              <a:pPr algn="ctr">
                <a:lnSpc>
                  <a:spcPct val="90000"/>
                </a:lnSpc>
              </a:pPr>
              <a:r>
                <a:rPr lang="en-US" sz="1600">
                  <a:solidFill>
                    <a:srgbClr val="000000"/>
                  </a:solidFill>
                </a:rPr>
                <a:t>10 Days Inactivity </a:t>
              </a:r>
              <a:endParaRPr lang="en-US" sz="1600" baseline="30000">
                <a:solidFill>
                  <a:srgbClr val="000000"/>
                </a:solidFill>
              </a:endParaRPr>
            </a:p>
          </p:txBody>
        </p:sp>
        <p:sp>
          <p:nvSpPr>
            <p:cNvPr id="30753" name="Text Box 18"/>
            <p:cNvSpPr txBox="1">
              <a:spLocks noChangeArrowheads="1"/>
            </p:cNvSpPr>
            <p:nvPr/>
          </p:nvSpPr>
          <p:spPr bwMode="auto">
            <a:xfrm>
              <a:off x="4602161" y="5102787"/>
              <a:ext cx="1668462" cy="492125"/>
            </a:xfrm>
            <a:prstGeom prst="rect">
              <a:avLst/>
            </a:prstGeom>
            <a:noFill/>
            <a:ln w="9525">
              <a:noFill/>
              <a:miter lim="800000"/>
              <a:headEnd/>
              <a:tailEnd/>
            </a:ln>
          </p:spPr>
          <p:txBody>
            <a:bodyPr lIns="0" tIns="0" rIns="0" bIns="0">
              <a:spAutoFit/>
            </a:bodyPr>
            <a:lstStyle/>
            <a:p>
              <a:pPr algn="ctr">
                <a:spcBef>
                  <a:spcPct val="50000"/>
                </a:spcBef>
              </a:pPr>
              <a:r>
                <a:rPr lang="en-US" sz="1400" b="1"/>
                <a:t>Approx</a:t>
              </a:r>
              <a:br>
                <a:rPr lang="en-US" sz="1400" b="1"/>
              </a:br>
              <a:r>
                <a:rPr lang="en-US" b="1"/>
                <a:t>2.2 lbs</a:t>
              </a:r>
            </a:p>
          </p:txBody>
        </p:sp>
        <p:pic>
          <p:nvPicPr>
            <p:cNvPr id="30754" name="Picture 44" descr="Healthy-Elder"/>
            <p:cNvPicPr>
              <a:picLocks noChangeAspect="1" noChangeArrowheads="1"/>
            </p:cNvPicPr>
            <p:nvPr/>
          </p:nvPicPr>
          <p:blipFill>
            <a:blip r:embed="rId3"/>
            <a:srcRect/>
            <a:stretch>
              <a:fillRect/>
            </a:stretch>
          </p:blipFill>
          <p:spPr bwMode="auto">
            <a:xfrm>
              <a:off x="4530723" y="2732650"/>
              <a:ext cx="1681162" cy="2057400"/>
            </a:xfrm>
            <a:prstGeom prst="rect">
              <a:avLst/>
            </a:prstGeom>
            <a:noFill/>
            <a:ln w="9525">
              <a:noFill/>
              <a:miter lim="800000"/>
              <a:headEnd/>
              <a:tailEnd/>
            </a:ln>
          </p:spPr>
        </p:pic>
      </p:grpSp>
      <p:sp>
        <p:nvSpPr>
          <p:cNvPr id="30736" name="Line 64"/>
          <p:cNvSpPr>
            <a:spLocks noChangeShapeType="1"/>
          </p:cNvSpPr>
          <p:nvPr/>
        </p:nvSpPr>
        <p:spPr bwMode="auto">
          <a:xfrm>
            <a:off x="1282700" y="2686050"/>
            <a:ext cx="6705600" cy="0"/>
          </a:xfrm>
          <a:prstGeom prst="line">
            <a:avLst/>
          </a:prstGeom>
          <a:noFill/>
          <a:ln w="6350">
            <a:solidFill>
              <a:schemeClr val="bg2"/>
            </a:solidFill>
            <a:round/>
            <a:headEnd/>
            <a:tailEnd/>
          </a:ln>
        </p:spPr>
        <p:txBody>
          <a:bodyPr wrap="none" anchor="ctr"/>
          <a:lstStyle/>
          <a:p>
            <a:endParaRPr lang="en-US"/>
          </a:p>
        </p:txBody>
      </p:sp>
      <p:grpSp>
        <p:nvGrpSpPr>
          <p:cNvPr id="3" name="Group 46"/>
          <p:cNvGrpSpPr>
            <a:grpSpLocks/>
          </p:cNvGrpSpPr>
          <p:nvPr/>
        </p:nvGrpSpPr>
        <p:grpSpPr bwMode="auto">
          <a:xfrm>
            <a:off x="1511300" y="1714500"/>
            <a:ext cx="2008188" cy="2651125"/>
            <a:chOff x="2198686" y="1747910"/>
            <a:chExt cx="2008187" cy="2651615"/>
          </a:xfrm>
        </p:grpSpPr>
        <p:sp>
          <p:nvSpPr>
            <p:cNvPr id="44" name="Down Arrow 43"/>
            <p:cNvSpPr/>
            <p:nvPr/>
          </p:nvSpPr>
          <p:spPr>
            <a:xfrm>
              <a:off x="3117849" y="3597690"/>
              <a:ext cx="77787" cy="301681"/>
            </a:xfrm>
            <a:prstGeom prst="downArrow">
              <a:avLst>
                <a:gd name="adj1" fmla="val 0"/>
                <a:gd name="adj2" fmla="val 0"/>
              </a:avLst>
            </a:prstGeom>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48" name="Rectangle 26"/>
            <p:cNvSpPr>
              <a:spLocks noChangeArrowheads="1"/>
            </p:cNvSpPr>
            <p:nvPr/>
          </p:nvSpPr>
          <p:spPr bwMode="auto">
            <a:xfrm>
              <a:off x="2198686" y="1747910"/>
              <a:ext cx="2008187" cy="1477328"/>
            </a:xfrm>
            <a:prstGeom prst="rect">
              <a:avLst/>
            </a:prstGeom>
            <a:noFill/>
            <a:ln w="9525">
              <a:noFill/>
              <a:miter lim="800000"/>
              <a:headEnd/>
              <a:tailEnd/>
            </a:ln>
          </p:spPr>
          <p:txBody>
            <a:bodyPr lIns="0" tIns="0" rIns="0" bIns="0">
              <a:spAutoFit/>
            </a:bodyPr>
            <a:lstStyle/>
            <a:p>
              <a:pPr algn="ctr">
                <a:lnSpc>
                  <a:spcPct val="90000"/>
                </a:lnSpc>
                <a:spcAft>
                  <a:spcPts val="200"/>
                </a:spcAft>
              </a:pPr>
              <a:r>
                <a:rPr lang="en-US" sz="1600" b="1"/>
                <a:t>Healthy Young      (36-28 years of age)  </a:t>
              </a:r>
            </a:p>
            <a:p>
              <a:pPr algn="ctr">
                <a:lnSpc>
                  <a:spcPct val="90000"/>
                </a:lnSpc>
                <a:spcAft>
                  <a:spcPct val="30000"/>
                </a:spcAft>
              </a:pPr>
              <a:r>
                <a:rPr lang="en-US" sz="1600"/>
                <a:t>28 Days </a:t>
              </a:r>
              <a:br>
                <a:rPr lang="en-US" sz="1600"/>
              </a:br>
              <a:r>
                <a:rPr lang="en-US" sz="1600"/>
                <a:t>Inactivity</a:t>
              </a:r>
              <a:r>
                <a:rPr lang="en-US" sz="1600" baseline="30000"/>
                <a:t>1</a:t>
              </a:r>
            </a:p>
            <a:p>
              <a:pPr algn="ctr">
                <a:lnSpc>
                  <a:spcPct val="90000"/>
                </a:lnSpc>
              </a:pPr>
              <a:r>
                <a:rPr lang="en-US" sz="1600" b="1"/>
                <a:t/>
              </a:r>
              <a:br>
                <a:rPr lang="en-US" sz="1600" b="1"/>
              </a:br>
              <a:r>
                <a:rPr lang="en-US" sz="1600" b="1"/>
                <a:t>Inactivity</a:t>
              </a:r>
              <a:r>
                <a:rPr lang="en-US" sz="1600" b="1" baseline="30000"/>
                <a:t>1</a:t>
              </a:r>
            </a:p>
          </p:txBody>
        </p:sp>
        <p:sp>
          <p:nvSpPr>
            <p:cNvPr id="30749" name="Text Box 17"/>
            <p:cNvSpPr txBox="1">
              <a:spLocks noChangeArrowheads="1"/>
            </p:cNvSpPr>
            <p:nvPr/>
          </p:nvSpPr>
          <p:spPr bwMode="auto">
            <a:xfrm>
              <a:off x="2392361" y="3907400"/>
              <a:ext cx="1584325" cy="492125"/>
            </a:xfrm>
            <a:prstGeom prst="rect">
              <a:avLst/>
            </a:prstGeom>
            <a:noFill/>
            <a:ln w="9525">
              <a:noFill/>
              <a:miter lim="800000"/>
              <a:headEnd/>
              <a:tailEnd/>
            </a:ln>
          </p:spPr>
          <p:txBody>
            <a:bodyPr lIns="0" tIns="0" rIns="0" bIns="0">
              <a:spAutoFit/>
            </a:bodyPr>
            <a:lstStyle/>
            <a:p>
              <a:pPr algn="ctr">
                <a:spcBef>
                  <a:spcPct val="50000"/>
                </a:spcBef>
              </a:pPr>
              <a:r>
                <a:rPr lang="en-US" sz="1400" b="1"/>
                <a:t>Approx </a:t>
              </a:r>
              <a:br>
                <a:rPr lang="en-US" sz="1400" b="1"/>
              </a:br>
              <a:r>
                <a:rPr lang="en-US" b="1"/>
                <a:t>1 lb</a:t>
              </a:r>
            </a:p>
          </p:txBody>
        </p:sp>
        <p:pic>
          <p:nvPicPr>
            <p:cNvPr id="30750" name="Picture 39" descr="Healthy-Young-hi-res"/>
            <p:cNvPicPr>
              <a:picLocks noChangeAspect="1" noChangeArrowheads="1"/>
            </p:cNvPicPr>
            <p:nvPr/>
          </p:nvPicPr>
          <p:blipFill>
            <a:blip r:embed="rId4"/>
            <a:srcRect/>
            <a:stretch>
              <a:fillRect/>
            </a:stretch>
          </p:blipFill>
          <p:spPr bwMode="auto">
            <a:xfrm>
              <a:off x="2362198" y="2732650"/>
              <a:ext cx="1600200" cy="879475"/>
            </a:xfrm>
            <a:prstGeom prst="rect">
              <a:avLst/>
            </a:prstGeom>
            <a:noFill/>
            <a:ln w="9525">
              <a:noFill/>
              <a:miter lim="800000"/>
              <a:headEnd/>
              <a:tailEnd/>
            </a:ln>
          </p:spPr>
        </p:pic>
      </p:grpSp>
      <p:grpSp>
        <p:nvGrpSpPr>
          <p:cNvPr id="4" name="Group 33"/>
          <p:cNvGrpSpPr>
            <a:grpSpLocks/>
          </p:cNvGrpSpPr>
          <p:nvPr/>
        </p:nvGrpSpPr>
        <p:grpSpPr bwMode="auto">
          <a:xfrm>
            <a:off x="5840413" y="1708150"/>
            <a:ext cx="2962275" cy="4583113"/>
            <a:chOff x="5840413" y="1708150"/>
            <a:chExt cx="2962275" cy="4583113"/>
          </a:xfrm>
        </p:grpSpPr>
        <p:grpSp>
          <p:nvGrpSpPr>
            <p:cNvPr id="30740" name="Group 48"/>
            <p:cNvGrpSpPr>
              <a:grpSpLocks/>
            </p:cNvGrpSpPr>
            <p:nvPr/>
          </p:nvGrpSpPr>
          <p:grpSpPr bwMode="auto">
            <a:xfrm>
              <a:off x="5942013" y="1708150"/>
              <a:ext cx="1981200" cy="3844925"/>
              <a:chOff x="6629398" y="1742050"/>
              <a:chExt cx="1981200" cy="3844925"/>
            </a:xfrm>
          </p:grpSpPr>
          <p:sp>
            <p:nvSpPr>
              <p:cNvPr id="46" name="Down Arrow 45"/>
              <p:cNvSpPr/>
              <p:nvPr/>
            </p:nvSpPr>
            <p:spPr>
              <a:xfrm>
                <a:off x="7583485" y="4642413"/>
                <a:ext cx="76200" cy="303212"/>
              </a:xfrm>
              <a:prstGeom prst="downArrow">
                <a:avLst>
                  <a:gd name="adj1" fmla="val 0"/>
                  <a:gd name="adj2" fmla="val 0"/>
                </a:avLst>
              </a:prstGeom>
              <a:ln w="12700">
                <a:solidFill>
                  <a:srgbClr val="BC381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44" name="Rectangle 46"/>
              <p:cNvSpPr>
                <a:spLocks noChangeArrowheads="1"/>
              </p:cNvSpPr>
              <p:nvPr/>
            </p:nvSpPr>
            <p:spPr bwMode="auto">
              <a:xfrm>
                <a:off x="6629398" y="1742050"/>
                <a:ext cx="1981200" cy="838200"/>
              </a:xfrm>
              <a:prstGeom prst="rect">
                <a:avLst/>
              </a:prstGeom>
              <a:noFill/>
              <a:ln w="9525">
                <a:noFill/>
                <a:miter lim="800000"/>
                <a:headEnd/>
                <a:tailEnd/>
              </a:ln>
            </p:spPr>
            <p:txBody>
              <a:bodyPr lIns="0" tIns="0" rIns="0" bIns="0"/>
              <a:lstStyle/>
              <a:p>
                <a:pPr algn="ctr">
                  <a:lnSpc>
                    <a:spcPct val="90000"/>
                  </a:lnSpc>
                  <a:spcAft>
                    <a:spcPts val="200"/>
                  </a:spcAft>
                </a:pPr>
                <a:r>
                  <a:rPr lang="en-US" sz="1600" b="1">
                    <a:solidFill>
                      <a:srgbClr val="000000"/>
                    </a:solidFill>
                  </a:rPr>
                  <a:t>Elderly Inpatients (Age: 65+)</a:t>
                </a:r>
              </a:p>
              <a:p>
                <a:pPr algn="ctr">
                  <a:lnSpc>
                    <a:spcPct val="90000"/>
                  </a:lnSpc>
                </a:pPr>
                <a:r>
                  <a:rPr lang="en-US" sz="1600">
                    <a:solidFill>
                      <a:srgbClr val="000000"/>
                    </a:solidFill>
                  </a:rPr>
                  <a:t>3 Days </a:t>
                </a:r>
                <a:br>
                  <a:rPr lang="en-US" sz="1600">
                    <a:solidFill>
                      <a:srgbClr val="000000"/>
                    </a:solidFill>
                  </a:rPr>
                </a:br>
                <a:r>
                  <a:rPr lang="en-US" sz="1600">
                    <a:solidFill>
                      <a:srgbClr val="000000"/>
                    </a:solidFill>
                  </a:rPr>
                  <a:t>Hospitalization</a:t>
                </a:r>
                <a:r>
                  <a:rPr lang="en-US" sz="1600" baseline="30000">
                    <a:solidFill>
                      <a:srgbClr val="000000"/>
                    </a:solidFill>
                  </a:rPr>
                  <a:t>3</a:t>
                </a:r>
              </a:p>
            </p:txBody>
          </p:sp>
          <p:sp>
            <p:nvSpPr>
              <p:cNvPr id="30745" name="Text Box 14"/>
              <p:cNvSpPr txBox="1">
                <a:spLocks noChangeArrowheads="1"/>
              </p:cNvSpPr>
              <p:nvPr/>
            </p:nvSpPr>
            <p:spPr bwMode="auto">
              <a:xfrm>
                <a:off x="6791323" y="5094850"/>
                <a:ext cx="1666875" cy="492125"/>
              </a:xfrm>
              <a:prstGeom prst="rect">
                <a:avLst/>
              </a:prstGeom>
              <a:noFill/>
              <a:ln w="9525">
                <a:noFill/>
                <a:miter lim="800000"/>
                <a:headEnd/>
                <a:tailEnd/>
              </a:ln>
            </p:spPr>
            <p:txBody>
              <a:bodyPr lIns="0" tIns="0" rIns="0" bIns="0">
                <a:spAutoFit/>
              </a:bodyPr>
              <a:lstStyle/>
              <a:p>
                <a:pPr algn="ctr"/>
                <a:r>
                  <a:rPr lang="en-US" sz="1400" b="1"/>
                  <a:t>Approx</a:t>
                </a:r>
                <a:r>
                  <a:rPr lang="en-US" sz="1400" b="1">
                    <a:solidFill>
                      <a:schemeClr val="tx2"/>
                    </a:solidFill>
                  </a:rPr>
                  <a:t> </a:t>
                </a:r>
                <a:br>
                  <a:rPr lang="en-US" sz="1400" b="1">
                    <a:solidFill>
                      <a:schemeClr val="tx2"/>
                    </a:solidFill>
                  </a:rPr>
                </a:br>
                <a:r>
                  <a:rPr lang="en-US" b="1"/>
                  <a:t>2.2 lbs</a:t>
                </a:r>
              </a:p>
            </p:txBody>
          </p:sp>
          <p:pic>
            <p:nvPicPr>
              <p:cNvPr id="30746" name="Picture 41" descr="Elderly-Inpatient-hi-res"/>
              <p:cNvPicPr>
                <a:picLocks noChangeAspect="1" noChangeArrowheads="1"/>
              </p:cNvPicPr>
              <p:nvPr/>
            </p:nvPicPr>
            <p:blipFill>
              <a:blip r:embed="rId5"/>
              <a:srcRect/>
              <a:stretch>
                <a:fillRect/>
              </a:stretch>
            </p:blipFill>
            <p:spPr bwMode="auto">
              <a:xfrm>
                <a:off x="6804023" y="2732650"/>
                <a:ext cx="1609725" cy="1981200"/>
              </a:xfrm>
              <a:prstGeom prst="rect">
                <a:avLst/>
              </a:prstGeom>
              <a:noFill/>
              <a:ln w="9525">
                <a:noFill/>
                <a:miter lim="800000"/>
                <a:headEnd/>
                <a:tailEnd/>
              </a:ln>
            </p:spPr>
          </p:pic>
        </p:grpSp>
        <p:sp>
          <p:nvSpPr>
            <p:cNvPr id="30741" name="TextBox 1"/>
            <p:cNvSpPr txBox="1">
              <a:spLocks noChangeArrowheads="1"/>
            </p:cNvSpPr>
            <p:nvPr/>
          </p:nvSpPr>
          <p:spPr bwMode="auto">
            <a:xfrm>
              <a:off x="5840413" y="5649913"/>
              <a:ext cx="1636712" cy="246062"/>
            </a:xfrm>
            <a:prstGeom prst="rect">
              <a:avLst/>
            </a:prstGeom>
            <a:noFill/>
            <a:ln w="9525">
              <a:noFill/>
              <a:miter lim="800000"/>
              <a:headEnd/>
              <a:tailEnd/>
            </a:ln>
          </p:spPr>
          <p:txBody>
            <a:bodyPr tIns="0" rIns="0" bIns="0">
              <a:spAutoFit/>
            </a:bodyPr>
            <a:lstStyle/>
            <a:p>
              <a:pPr algn="r"/>
              <a:r>
                <a:rPr lang="en-US" sz="1600">
                  <a:cs typeface="Arial" charset="0"/>
                </a:rPr>
                <a:t>2.2 lb steak = </a:t>
              </a:r>
            </a:p>
          </p:txBody>
        </p:sp>
        <p:pic>
          <p:nvPicPr>
            <p:cNvPr id="30742" name="Picture 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504113" y="4994275"/>
              <a:ext cx="1298575" cy="1296988"/>
            </a:xfrm>
            <a:prstGeom prst="rect">
              <a:avLst/>
            </a:prstGeom>
            <a:noFill/>
            <a:ln w="9525">
              <a:noFill/>
              <a:miter lim="800000"/>
              <a:headEnd/>
              <a:tailEnd/>
            </a:ln>
          </p:spPr>
        </p:pic>
      </p:grpSp>
      <p:sp>
        <p:nvSpPr>
          <p:cNvPr id="71689" name="Text Box 24"/>
          <p:cNvSpPr txBox="1">
            <a:spLocks noChangeArrowheads="1"/>
          </p:cNvSpPr>
          <p:nvPr/>
        </p:nvSpPr>
        <p:spPr bwMode="auto">
          <a:xfrm>
            <a:off x="2663008" y="6282979"/>
            <a:ext cx="4485788" cy="376257"/>
          </a:xfrm>
          <a:prstGeom prst="rect">
            <a:avLst/>
          </a:prstGeom>
          <a:noFill/>
          <a:ln w="9525">
            <a:noFill/>
            <a:miter lim="800000"/>
            <a:headEnd/>
            <a:tailEnd/>
          </a:ln>
        </p:spPr>
        <p:txBody>
          <a:bodyPr lIns="0" tIns="0" rIns="0" bIns="0" anchor="b">
            <a:spAutoFit/>
          </a:bodyPr>
          <a:lstStyle/>
          <a:p>
            <a:pPr>
              <a:lnSpc>
                <a:spcPct val="90000"/>
              </a:lnSpc>
              <a:spcBef>
                <a:spcPts val="200"/>
              </a:spcBef>
              <a:defRPr/>
            </a:pPr>
            <a:r>
              <a:rPr lang="en-US" sz="900" dirty="0">
                <a:noFill/>
                <a:ea typeface="+mn-ea"/>
              </a:rPr>
              <a:t>1. </a:t>
            </a:r>
            <a:r>
              <a:rPr lang="en-US" sz="900" dirty="0" err="1">
                <a:noFill/>
                <a:ea typeface="+mn-ea"/>
              </a:rPr>
              <a:t>Paddon</a:t>
            </a:r>
            <a:r>
              <a:rPr lang="en-US" sz="900" dirty="0">
                <a:noFill/>
                <a:ea typeface="+mn-ea"/>
              </a:rPr>
              <a:t>-Jones D, et al. </a:t>
            </a:r>
            <a:r>
              <a:rPr lang="en-US" sz="900" i="1" dirty="0">
                <a:noFill/>
                <a:ea typeface="+mn-ea"/>
              </a:rPr>
              <a:t>J </a:t>
            </a:r>
            <a:r>
              <a:rPr lang="en-US" sz="900" i="1" dirty="0" err="1">
                <a:noFill/>
                <a:ea typeface="+mn-ea"/>
              </a:rPr>
              <a:t>Clin</a:t>
            </a:r>
            <a:r>
              <a:rPr lang="en-US" sz="900" i="1" dirty="0">
                <a:noFill/>
                <a:ea typeface="+mn-ea"/>
              </a:rPr>
              <a:t> </a:t>
            </a:r>
            <a:r>
              <a:rPr lang="en-US" sz="900" i="1" dirty="0" err="1">
                <a:noFill/>
                <a:ea typeface="+mn-ea"/>
              </a:rPr>
              <a:t>Endocrinol</a:t>
            </a:r>
            <a:r>
              <a:rPr lang="en-US" sz="900" i="1" dirty="0">
                <a:noFill/>
                <a:ea typeface="+mn-ea"/>
              </a:rPr>
              <a:t> </a:t>
            </a:r>
            <a:r>
              <a:rPr lang="en-US" sz="900" i="1" dirty="0" err="1">
                <a:noFill/>
                <a:ea typeface="+mn-ea"/>
              </a:rPr>
              <a:t>Metab</a:t>
            </a:r>
            <a:r>
              <a:rPr lang="en-US" sz="900" i="1" dirty="0">
                <a:noFill/>
                <a:ea typeface="+mn-ea"/>
              </a:rPr>
              <a:t>. </a:t>
            </a:r>
            <a:r>
              <a:rPr lang="en-US" sz="900" dirty="0">
                <a:noFill/>
                <a:ea typeface="+mn-ea"/>
              </a:rPr>
              <a:t>2004;89:4351-4358. 2. </a:t>
            </a:r>
            <a:r>
              <a:rPr lang="en-US" sz="900" dirty="0" err="1">
                <a:noFill/>
                <a:ea typeface="+mn-ea"/>
              </a:rPr>
              <a:t>Kortebein</a:t>
            </a:r>
            <a:r>
              <a:rPr lang="en-US" sz="900" dirty="0">
                <a:noFill/>
                <a:ea typeface="+mn-ea"/>
              </a:rPr>
              <a:t> P, et al. </a:t>
            </a:r>
            <a:r>
              <a:rPr lang="en-US" sz="900" i="1" dirty="0">
                <a:noFill/>
                <a:ea typeface="+mn-ea"/>
              </a:rPr>
              <a:t>JAMA</a:t>
            </a:r>
            <a:r>
              <a:rPr lang="en-US" sz="900" dirty="0">
                <a:noFill/>
                <a:ea typeface="+mn-ea"/>
              </a:rPr>
              <a:t>. 2007;297:1772-1774. 3. </a:t>
            </a:r>
            <a:r>
              <a:rPr lang="en-US" sz="900" dirty="0" err="1">
                <a:noFill/>
                <a:ea typeface="+mn-ea"/>
              </a:rPr>
              <a:t>Paddon</a:t>
            </a:r>
            <a:r>
              <a:rPr lang="en-US" sz="900" dirty="0">
                <a:noFill/>
                <a:ea typeface="+mn-ea"/>
              </a:rPr>
              <a:t>-Jones D. Presented at: 110</a:t>
            </a:r>
            <a:r>
              <a:rPr lang="en-US" sz="900" baseline="30000" dirty="0">
                <a:noFill/>
                <a:ea typeface="+mn-ea"/>
              </a:rPr>
              <a:t>th</a:t>
            </a:r>
            <a:r>
              <a:rPr lang="en-US" sz="900" dirty="0">
                <a:noFill/>
                <a:ea typeface="+mn-ea"/>
              </a:rPr>
              <a:t> Abbott Nutrition Research Conference; June 23-25, 2009; Columbus, Ohio.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p Arrow 6"/>
          <p:cNvSpPr/>
          <p:nvPr/>
        </p:nvSpPr>
        <p:spPr>
          <a:xfrm rot="6734567">
            <a:off x="4661056" y="245060"/>
            <a:ext cx="779929" cy="7469792"/>
          </a:xfrm>
          <a:prstGeom prst="upArrow">
            <a:avLst>
              <a:gd name="adj1" fmla="val 50000"/>
              <a:gd name="adj2" fmla="val 79310"/>
            </a:avLst>
          </a:prstGeom>
          <a:gradFill>
            <a:gsLst>
              <a:gs pos="0">
                <a:schemeClr val="bg1">
                  <a:lumMod val="50000"/>
                </a:schemeClr>
              </a:gs>
              <a:gs pos="100000">
                <a:schemeClr val="dk1">
                  <a:tint val="50000"/>
                  <a:shade val="100000"/>
                  <a:satMod val="350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3013" name="Title 4"/>
          <p:cNvSpPr>
            <a:spLocks noGrp="1"/>
          </p:cNvSpPr>
          <p:nvPr>
            <p:ph type="title"/>
          </p:nvPr>
        </p:nvSpPr>
        <p:spPr/>
        <p:txBody>
          <a:bodyPr/>
          <a:lstStyle/>
          <a:p>
            <a:pPr>
              <a:defRPr/>
            </a:pPr>
            <a:r>
              <a:rPr smtClean="0"/>
              <a:t>Patient’s nutritional status and lean body mass</a:t>
            </a:r>
            <a:br>
              <a:rPr smtClean="0"/>
            </a:br>
            <a:r>
              <a:rPr smtClean="0"/>
              <a:t>becomes progressively compromised as they </a:t>
            </a:r>
            <a:br>
              <a:rPr smtClean="0"/>
            </a:br>
            <a:r>
              <a:rPr smtClean="0"/>
              <a:t>travel through the continuum of care</a:t>
            </a:r>
          </a:p>
        </p:txBody>
      </p:sp>
      <p:sp>
        <p:nvSpPr>
          <p:cNvPr id="31750" name="Text Box 9"/>
          <p:cNvSpPr txBox="1">
            <a:spLocks noChangeArrowheads="1"/>
          </p:cNvSpPr>
          <p:nvPr/>
        </p:nvSpPr>
        <p:spPr bwMode="auto">
          <a:xfrm>
            <a:off x="2578100" y="6286500"/>
            <a:ext cx="4648200" cy="376238"/>
          </a:xfrm>
          <a:prstGeom prst="rect">
            <a:avLst/>
          </a:prstGeom>
          <a:noFill/>
          <a:ln w="9525">
            <a:noFill/>
            <a:miter lim="800000"/>
            <a:headEnd/>
            <a:tailEnd/>
          </a:ln>
        </p:spPr>
        <p:txBody>
          <a:bodyPr lIns="0" tIns="0" rIns="0" bIns="0" anchor="b">
            <a:spAutoFit/>
          </a:bodyPr>
          <a:lstStyle/>
          <a:p>
            <a:pPr>
              <a:lnSpc>
                <a:spcPct val="90000"/>
              </a:lnSpc>
              <a:spcBef>
                <a:spcPts val="200"/>
              </a:spcBef>
            </a:pPr>
            <a:r>
              <a:rPr lang="en-US" sz="900"/>
              <a:t>1. Schiesser M, et al. </a:t>
            </a:r>
            <a:r>
              <a:rPr lang="en-US" sz="900" i="1"/>
              <a:t>Surgery. </a:t>
            </a:r>
            <a:r>
              <a:rPr lang="en-US" sz="900"/>
              <a:t>2009;145(5):519-526. 2. Naber THJ, et al. </a:t>
            </a:r>
            <a:r>
              <a:rPr lang="en-US" sz="900" i="1"/>
              <a:t>Am J Clin Nutr. </a:t>
            </a:r>
            <a:r>
              <a:rPr lang="en-US" sz="900"/>
              <a:t>1997;66:1232-1239. 3. Pichard C, et al. </a:t>
            </a:r>
            <a:r>
              <a:rPr lang="en-US" sz="900" i="1"/>
              <a:t>Am J Clin Nutr. </a:t>
            </a:r>
            <a:r>
              <a:rPr lang="en-US" sz="900"/>
              <a:t>2004;79(4):613-618. 4. Beattie AH, et  al. </a:t>
            </a:r>
            <a:r>
              <a:rPr lang="en-US" sz="900" i="1"/>
              <a:t>Gut. </a:t>
            </a:r>
            <a:r>
              <a:rPr lang="en-US" sz="900"/>
              <a:t>2000;46(6):813-818.</a:t>
            </a:r>
          </a:p>
        </p:txBody>
      </p:sp>
      <p:grpSp>
        <p:nvGrpSpPr>
          <p:cNvPr id="31751" name="Group 10"/>
          <p:cNvGrpSpPr>
            <a:grpSpLocks/>
          </p:cNvGrpSpPr>
          <p:nvPr/>
        </p:nvGrpSpPr>
        <p:grpSpPr bwMode="auto">
          <a:xfrm>
            <a:off x="844550" y="1773238"/>
            <a:ext cx="2460625" cy="1611312"/>
            <a:chOff x="1123841" y="1264816"/>
            <a:chExt cx="2460812" cy="1612463"/>
          </a:xfrm>
        </p:grpSpPr>
        <p:sp>
          <p:nvSpPr>
            <p:cNvPr id="8" name="Chevron 7"/>
            <p:cNvSpPr/>
            <p:nvPr/>
          </p:nvSpPr>
          <p:spPr>
            <a:xfrm>
              <a:off x="1123841" y="1841856"/>
              <a:ext cx="2460812" cy="1035423"/>
            </a:xfrm>
            <a:prstGeom prst="chevron">
              <a:avLst>
                <a:gd name="adj" fmla="val 34416"/>
              </a:avLst>
            </a:prstGeom>
            <a:gradFill flip="none" rotWithShape="1">
              <a:gsLst>
                <a:gs pos="0">
                  <a:schemeClr val="accent3">
                    <a:lumMod val="60000"/>
                    <a:lumOff val="40000"/>
                  </a:schemeClr>
                </a:gs>
                <a:gs pos="100000">
                  <a:schemeClr val="accent3">
                    <a:lumMod val="40000"/>
                    <a:lumOff val="60000"/>
                  </a:schemeClr>
                </a:gs>
              </a:gsLst>
              <a:lin ang="2700000" scaled="1"/>
              <a:tileRect/>
            </a:gradFill>
            <a:ln>
              <a:noFill/>
            </a:ln>
            <a:effectLst>
              <a:outerShdw blurRad="177800" dist="88900" dir="6600000" algn="tr" rotWithShape="0">
                <a:prstClr val="black">
                  <a:alpha val="25000"/>
                </a:prstClr>
              </a:outerShdw>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lIns="45720" rIns="0" anchor="ctr"/>
            <a:lstStyle/>
            <a:p>
              <a:pPr algn="ctr" fontAlgn="auto">
                <a:spcBef>
                  <a:spcPts val="0"/>
                </a:spcBef>
                <a:spcAft>
                  <a:spcPts val="0"/>
                </a:spcAft>
                <a:defRPr/>
              </a:pPr>
              <a:r>
                <a:rPr lang="en-US" sz="1600" dirty="0">
                  <a:solidFill>
                    <a:schemeClr val="tx1"/>
                  </a:solidFill>
                  <a:latin typeface="Arial" pitchFamily="34" charset="0"/>
                  <a:cs typeface="Arial" pitchFamily="34" charset="0"/>
                </a:rPr>
                <a:t>30% to 50% are malnourished upon admission</a:t>
              </a:r>
              <a:r>
                <a:rPr lang="en-US" sz="1600" baseline="30000" dirty="0">
                  <a:solidFill>
                    <a:schemeClr val="tx1"/>
                  </a:solidFill>
                  <a:latin typeface="Arial" pitchFamily="34" charset="0"/>
                  <a:cs typeface="Arial" pitchFamily="34" charset="0"/>
                </a:rPr>
                <a:t>1,2</a:t>
              </a:r>
            </a:p>
          </p:txBody>
        </p:sp>
        <p:sp>
          <p:nvSpPr>
            <p:cNvPr id="31765" name="TextBox 10"/>
            <p:cNvSpPr txBox="1">
              <a:spLocks noChangeArrowheads="1"/>
            </p:cNvSpPr>
            <p:nvPr/>
          </p:nvSpPr>
          <p:spPr bwMode="auto">
            <a:xfrm>
              <a:off x="1376123" y="1264816"/>
              <a:ext cx="1807242" cy="585186"/>
            </a:xfrm>
            <a:prstGeom prst="rect">
              <a:avLst/>
            </a:prstGeom>
            <a:noFill/>
            <a:ln w="9525">
              <a:noFill/>
              <a:miter lim="800000"/>
              <a:headEnd/>
              <a:tailEnd/>
            </a:ln>
          </p:spPr>
          <p:txBody>
            <a:bodyPr wrap="none">
              <a:spAutoFit/>
            </a:bodyPr>
            <a:lstStyle/>
            <a:p>
              <a:pPr algn="ctr"/>
              <a:r>
                <a:rPr lang="en-US" sz="1600" b="1">
                  <a:cs typeface="Arial" charset="0"/>
                </a:rPr>
                <a:t>Upon Admission</a:t>
              </a:r>
              <a:br>
                <a:rPr lang="en-US" sz="1600" b="1">
                  <a:cs typeface="Arial" charset="0"/>
                </a:rPr>
              </a:br>
              <a:r>
                <a:rPr lang="en-US" sz="1600" b="1">
                  <a:cs typeface="Arial" charset="0"/>
                </a:rPr>
                <a:t>to the Hospital</a:t>
              </a:r>
            </a:p>
          </p:txBody>
        </p:sp>
      </p:grpSp>
      <p:grpSp>
        <p:nvGrpSpPr>
          <p:cNvPr id="31752" name="Group 11"/>
          <p:cNvGrpSpPr>
            <a:grpSpLocks/>
          </p:cNvGrpSpPr>
          <p:nvPr/>
        </p:nvGrpSpPr>
        <p:grpSpPr bwMode="auto">
          <a:xfrm>
            <a:off x="3136900" y="2603500"/>
            <a:ext cx="2460625" cy="1612900"/>
            <a:chOff x="3416765" y="2095127"/>
            <a:chExt cx="2460812" cy="1613420"/>
          </a:xfrm>
        </p:grpSpPr>
        <p:sp>
          <p:nvSpPr>
            <p:cNvPr id="9" name="Chevron 8"/>
            <p:cNvSpPr/>
            <p:nvPr/>
          </p:nvSpPr>
          <p:spPr>
            <a:xfrm>
              <a:off x="3416765" y="2673124"/>
              <a:ext cx="2460812" cy="1035423"/>
            </a:xfrm>
            <a:prstGeom prst="chevron">
              <a:avLst>
                <a:gd name="adj" fmla="val 34416"/>
              </a:avLst>
            </a:prstGeom>
            <a:gradFill flip="none" rotWithShape="1">
              <a:gsLst>
                <a:gs pos="0">
                  <a:schemeClr val="accent5">
                    <a:lumMod val="60000"/>
                    <a:lumOff val="40000"/>
                  </a:schemeClr>
                </a:gs>
                <a:gs pos="100000">
                  <a:schemeClr val="accent5"/>
                </a:gs>
              </a:gsLst>
              <a:lin ang="2700000" scaled="1"/>
              <a:tileRect/>
            </a:gradFill>
            <a:ln>
              <a:noFill/>
            </a:ln>
            <a:effectLst>
              <a:outerShdw blurRad="177800" dist="88900" dir="6600000" algn="tr" rotWithShape="0">
                <a:prstClr val="black">
                  <a:alpha val="25000"/>
                </a:prstClr>
              </a:outerShdw>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lIns="0" rIns="0" anchor="ctr"/>
            <a:lstStyle/>
            <a:p>
              <a:pPr algn="ctr" fontAlgn="auto">
                <a:spcBef>
                  <a:spcPts val="0"/>
                </a:spcBef>
                <a:spcAft>
                  <a:spcPts val="0"/>
                </a:spcAft>
                <a:defRPr/>
              </a:pPr>
              <a:r>
                <a:rPr lang="en-US" sz="1600" dirty="0">
                  <a:solidFill>
                    <a:schemeClr val="tx1"/>
                  </a:solidFill>
                  <a:latin typeface="Arial" pitchFamily="34" charset="0"/>
                  <a:cs typeface="Arial" pitchFamily="34" charset="0"/>
                </a:rPr>
                <a:t>37% of patients hospitalized for </a:t>
              </a:r>
              <a:br>
                <a:rPr lang="en-US" sz="1600" dirty="0">
                  <a:solidFill>
                    <a:schemeClr val="tx1"/>
                  </a:solidFill>
                  <a:latin typeface="Arial" pitchFamily="34" charset="0"/>
                  <a:cs typeface="Arial" pitchFamily="34" charset="0"/>
                </a:rPr>
              </a:br>
              <a:r>
                <a:rPr lang="en-US" sz="1600" dirty="0">
                  <a:solidFill>
                    <a:schemeClr val="tx1"/>
                  </a:solidFill>
                  <a:latin typeface="Arial" pitchFamily="34" charset="0"/>
                  <a:cs typeface="Arial" pitchFamily="34" charset="0"/>
                </a:rPr>
                <a:t>1-2 days have lean body mass loss</a:t>
              </a:r>
              <a:r>
                <a:rPr lang="en-US" sz="1600" baseline="30000" dirty="0">
                  <a:solidFill>
                    <a:schemeClr val="tx1"/>
                  </a:solidFill>
                  <a:latin typeface="Arial" pitchFamily="34" charset="0"/>
                  <a:cs typeface="Arial" pitchFamily="34" charset="0"/>
                </a:rPr>
                <a:t>3</a:t>
              </a:r>
            </a:p>
          </p:txBody>
        </p:sp>
        <p:sp>
          <p:nvSpPr>
            <p:cNvPr id="31761" name="TextBox 11"/>
            <p:cNvSpPr txBox="1">
              <a:spLocks noChangeArrowheads="1"/>
            </p:cNvSpPr>
            <p:nvPr/>
          </p:nvSpPr>
          <p:spPr bwMode="auto">
            <a:xfrm>
              <a:off x="3944742" y="2095127"/>
              <a:ext cx="1492829" cy="584965"/>
            </a:xfrm>
            <a:prstGeom prst="rect">
              <a:avLst/>
            </a:prstGeom>
            <a:noFill/>
            <a:ln w="9525">
              <a:noFill/>
              <a:miter lim="800000"/>
              <a:headEnd/>
              <a:tailEnd/>
            </a:ln>
          </p:spPr>
          <p:txBody>
            <a:bodyPr wrap="none">
              <a:spAutoFit/>
            </a:bodyPr>
            <a:lstStyle/>
            <a:p>
              <a:pPr algn="ctr"/>
              <a:r>
                <a:rPr lang="en-US" sz="1600" b="1">
                  <a:cs typeface="Arial" charset="0"/>
                </a:rPr>
                <a:t>During</a:t>
              </a:r>
              <a:br>
                <a:rPr lang="en-US" sz="1600" b="1">
                  <a:cs typeface="Arial" charset="0"/>
                </a:rPr>
              </a:br>
              <a:r>
                <a:rPr lang="en-US" sz="1600" b="1">
                  <a:cs typeface="Arial" charset="0"/>
                </a:rPr>
                <a:t>Hospital Stay</a:t>
              </a:r>
            </a:p>
          </p:txBody>
        </p:sp>
      </p:grpSp>
      <p:grpSp>
        <p:nvGrpSpPr>
          <p:cNvPr id="31753" name="Group 12"/>
          <p:cNvGrpSpPr>
            <a:grpSpLocks/>
          </p:cNvGrpSpPr>
          <p:nvPr/>
        </p:nvGrpSpPr>
        <p:grpSpPr bwMode="auto">
          <a:xfrm>
            <a:off x="5387975" y="3767138"/>
            <a:ext cx="2462213" cy="1377950"/>
            <a:chOff x="5668131" y="3258765"/>
            <a:chExt cx="2460812" cy="1378037"/>
          </a:xfrm>
        </p:grpSpPr>
        <p:sp>
          <p:nvSpPr>
            <p:cNvPr id="10" name="Chevron 9"/>
            <p:cNvSpPr/>
            <p:nvPr/>
          </p:nvSpPr>
          <p:spPr>
            <a:xfrm>
              <a:off x="5668131" y="3601379"/>
              <a:ext cx="2460812" cy="1035423"/>
            </a:xfrm>
            <a:prstGeom prst="chevron">
              <a:avLst>
                <a:gd name="adj" fmla="val 34416"/>
              </a:avLst>
            </a:prstGeom>
            <a:gradFill flip="none" rotWithShape="1">
              <a:gsLst>
                <a:gs pos="0">
                  <a:schemeClr val="tx2">
                    <a:lumMod val="20000"/>
                    <a:lumOff val="80000"/>
                  </a:schemeClr>
                </a:gs>
                <a:gs pos="100000">
                  <a:schemeClr val="tx2">
                    <a:lumMod val="40000"/>
                    <a:lumOff val="60000"/>
                  </a:schemeClr>
                </a:gs>
              </a:gsLst>
              <a:lin ang="2700000" scaled="1"/>
              <a:tileRect/>
            </a:gradFill>
            <a:ln>
              <a:noFill/>
            </a:ln>
            <a:effectLst>
              <a:outerShdw blurRad="177800" dist="88900" dir="6600000" algn="tr" rotWithShape="0">
                <a:prstClr val="black">
                  <a:alpha val="25000"/>
                </a:prstClr>
              </a:outerShdw>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lIns="0" rIns="0" anchor="ctr"/>
            <a:lstStyle/>
            <a:p>
              <a:pPr algn="ctr" fontAlgn="auto">
                <a:spcBef>
                  <a:spcPts val="0"/>
                </a:spcBef>
                <a:spcAft>
                  <a:spcPts val="0"/>
                </a:spcAft>
                <a:defRPr/>
              </a:pPr>
              <a:r>
                <a:rPr lang="en-US" sz="1600" dirty="0">
                  <a:solidFill>
                    <a:schemeClr val="tx1"/>
                  </a:solidFill>
                  <a:latin typeface="Arial" pitchFamily="34" charset="0"/>
                  <a:cs typeface="Arial" pitchFamily="34" charset="0"/>
                </a:rPr>
                <a:t>Many patients continue to lose weight after discharge</a:t>
              </a:r>
              <a:r>
                <a:rPr lang="en-US" sz="1600" baseline="30000" dirty="0">
                  <a:solidFill>
                    <a:schemeClr val="tx1"/>
                  </a:solidFill>
                  <a:latin typeface="Arial" pitchFamily="34" charset="0"/>
                  <a:cs typeface="Arial" pitchFamily="34" charset="0"/>
                </a:rPr>
                <a:t>4</a:t>
              </a:r>
            </a:p>
          </p:txBody>
        </p:sp>
        <p:sp>
          <p:nvSpPr>
            <p:cNvPr id="31757" name="TextBox 12"/>
            <p:cNvSpPr txBox="1">
              <a:spLocks noChangeArrowheads="1"/>
            </p:cNvSpPr>
            <p:nvPr/>
          </p:nvSpPr>
          <p:spPr bwMode="auto">
            <a:xfrm>
              <a:off x="6074310" y="3258765"/>
              <a:ext cx="1665995" cy="338575"/>
            </a:xfrm>
            <a:prstGeom prst="rect">
              <a:avLst/>
            </a:prstGeom>
            <a:noFill/>
            <a:ln w="9525">
              <a:noFill/>
              <a:miter lim="800000"/>
              <a:headEnd/>
              <a:tailEnd/>
            </a:ln>
          </p:spPr>
          <p:txBody>
            <a:bodyPr wrap="none">
              <a:spAutoFit/>
            </a:bodyPr>
            <a:lstStyle/>
            <a:p>
              <a:pPr algn="ctr"/>
              <a:r>
                <a:rPr lang="en-US" sz="1600" b="1">
                  <a:cs typeface="Arial" charset="0"/>
                </a:rPr>
                <a:t>Post-discharge</a:t>
              </a:r>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Patients are admitted into home health in nutritionally compromised states</a:t>
            </a:r>
          </a:p>
        </p:txBody>
      </p:sp>
      <p:sp>
        <p:nvSpPr>
          <p:cNvPr id="28676" name="Content Placeholder 2"/>
          <p:cNvSpPr>
            <a:spLocks noGrp="1"/>
          </p:cNvSpPr>
          <p:nvPr>
            <p:ph idx="1"/>
          </p:nvPr>
        </p:nvSpPr>
        <p:spPr/>
        <p:txBody>
          <a:bodyPr/>
          <a:lstStyle/>
          <a:p>
            <a:pPr marL="0" indent="0">
              <a:buFont typeface="Wingdings" pitchFamily="2" charset="2"/>
              <a:buNone/>
              <a:defRPr/>
            </a:pPr>
            <a:r>
              <a:rPr lang="en-US" dirty="0" smtClean="0"/>
              <a:t>Major nutritional issues impacting home health clients:</a:t>
            </a:r>
          </a:p>
        </p:txBody>
      </p:sp>
      <p:graphicFrame>
        <p:nvGraphicFramePr>
          <p:cNvPr id="5" name="Content Placeholder 4"/>
          <p:cNvGraphicFramePr>
            <a:graphicFrameLocks noGrp="1"/>
          </p:cNvGraphicFramePr>
          <p:nvPr/>
        </p:nvGraphicFramePr>
        <p:xfrm>
          <a:off x="2811463" y="2430463"/>
          <a:ext cx="4454525" cy="2660650"/>
        </p:xfrm>
        <a:graphic>
          <a:graphicData uri="http://schemas.openxmlformats.org/drawingml/2006/table">
            <a:tbl>
              <a:tblPr/>
              <a:tblGrid>
                <a:gridCol w="2227262"/>
                <a:gridCol w="2227263"/>
              </a:tblGrid>
              <a:tr h="701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2"/>
                          </a:solidFill>
                          <a:effectLst/>
                          <a:latin typeface="Arial" pitchFamily="34" charset="0"/>
                          <a:ea typeface="ＭＳ Ｐゴシック" charset="-128"/>
                          <a:cs typeface="Arial" pitchFamily="34" charset="0"/>
                        </a:rPr>
                        <a:t>Condition</a:t>
                      </a:r>
                    </a:p>
                  </a:txBody>
                  <a:tcPr marL="91450" marR="91450" marT="45724" marB="45724"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2"/>
                          </a:solidFill>
                          <a:effectLst/>
                          <a:latin typeface="Arial" pitchFamily="34" charset="0"/>
                          <a:ea typeface="ＭＳ Ｐゴシック" charset="-128"/>
                          <a:cs typeface="Arial" pitchFamily="34" charset="0"/>
                        </a:rPr>
                        <a:t>% of Home Care Patients</a:t>
                      </a:r>
                    </a:p>
                  </a:txBody>
                  <a:tcPr marL="91450" marR="91450" marT="45724" marB="45724"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ea typeface="ＭＳ Ｐゴシック" charset="-128"/>
                          <a:cs typeface="Arial" pitchFamily="34" charset="0"/>
                        </a:rPr>
                        <a:t>Malnutrition</a:t>
                      </a:r>
                      <a:r>
                        <a:rPr kumimoji="0" lang="en-US" sz="2000" b="0" i="0" u="none" strike="noStrike" cap="none" normalizeH="0" baseline="30000" smtClean="0">
                          <a:ln>
                            <a:noFill/>
                          </a:ln>
                          <a:solidFill>
                            <a:schemeClr val="tx1"/>
                          </a:solidFill>
                          <a:effectLst/>
                          <a:latin typeface="Arial" pitchFamily="34" charset="0"/>
                          <a:ea typeface="ＭＳ Ｐゴシック" charset="-128"/>
                          <a:cs typeface="Arial" pitchFamily="34" charset="0"/>
                        </a:rPr>
                        <a:t>1</a:t>
                      </a:r>
                    </a:p>
                  </a:txBody>
                  <a:tcPr marL="91450" marR="91450" marT="45724" marB="45724"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ea typeface="ＭＳ Ｐゴシック" charset="-128"/>
                          <a:cs typeface="Arial" pitchFamily="34" charset="0"/>
                        </a:rPr>
                        <a:t>13-21%</a:t>
                      </a:r>
                    </a:p>
                  </a:txBody>
                  <a:tcPr marL="91450" marR="91450" marT="45724" marB="45724"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r>
              <a:tr h="701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ea typeface="ＭＳ Ｐゴシック" charset="-128"/>
                          <a:cs typeface="Arial" pitchFamily="34" charset="0"/>
                        </a:rPr>
                        <a:t>*Loss of Lean Body Mass</a:t>
                      </a:r>
                      <a:r>
                        <a:rPr kumimoji="0" lang="en-US" sz="2000" b="0" i="0" u="none" strike="noStrike" cap="none" normalizeH="0" baseline="30000" smtClean="0">
                          <a:ln>
                            <a:noFill/>
                          </a:ln>
                          <a:solidFill>
                            <a:schemeClr val="tx1"/>
                          </a:solidFill>
                          <a:effectLst/>
                          <a:latin typeface="Arial" pitchFamily="34" charset="0"/>
                          <a:ea typeface="ＭＳ Ｐゴシック" charset="-128"/>
                          <a:cs typeface="Arial" pitchFamily="34" charset="0"/>
                        </a:rPr>
                        <a:t>2</a:t>
                      </a:r>
                    </a:p>
                  </a:txBody>
                  <a:tcPr marL="91450" marR="91450" marT="45724" marB="45724"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ea typeface="ＭＳ Ｐゴシック" charset="-128"/>
                          <a:cs typeface="Arial" pitchFamily="34" charset="0"/>
                        </a:rPr>
                        <a:t>~25%</a:t>
                      </a:r>
                    </a:p>
                  </a:txBody>
                  <a:tcPr marL="91450" marR="91450" marT="45724" marB="45724" anchor="ctr" horzOverflow="overflow">
                    <a:lnL>
                      <a:noFill/>
                    </a:lnL>
                    <a:lnR>
                      <a:noFill/>
                    </a:lnR>
                    <a:lnT>
                      <a:noFill/>
                    </a:lnT>
                    <a:lnB>
                      <a:noFill/>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ea typeface="ＭＳ Ｐゴシック" charset="-128"/>
                          <a:cs typeface="Arial" pitchFamily="34" charset="0"/>
                        </a:rPr>
                        <a:t>Wounds</a:t>
                      </a:r>
                      <a:r>
                        <a:rPr kumimoji="0" lang="en-US" sz="2000" b="0" i="0" u="none" strike="noStrike" cap="none" normalizeH="0" baseline="30000" smtClean="0">
                          <a:ln>
                            <a:noFill/>
                          </a:ln>
                          <a:solidFill>
                            <a:schemeClr val="tx1"/>
                          </a:solidFill>
                          <a:effectLst/>
                          <a:latin typeface="Arial" pitchFamily="34" charset="0"/>
                          <a:ea typeface="ＭＳ Ｐゴシック" charset="-128"/>
                          <a:cs typeface="Arial" pitchFamily="34" charset="0"/>
                        </a:rPr>
                        <a:t>3</a:t>
                      </a:r>
                    </a:p>
                  </a:txBody>
                  <a:tcPr marL="91450" marR="91450" marT="45724" marB="45724"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ea typeface="ＭＳ Ｐゴシック" charset="-128"/>
                          <a:cs typeface="Arial" pitchFamily="34" charset="0"/>
                        </a:rPr>
                        <a:t>44%</a:t>
                      </a:r>
                    </a:p>
                  </a:txBody>
                  <a:tcPr marL="91450" marR="91450" marT="45724" marB="45724"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r>
            </a:tbl>
          </a:graphicData>
        </a:graphic>
      </p:graphicFrame>
      <p:sp>
        <p:nvSpPr>
          <p:cNvPr id="32784" name="TextBox 5"/>
          <p:cNvSpPr txBox="1">
            <a:spLocks noChangeArrowheads="1"/>
          </p:cNvSpPr>
          <p:nvPr/>
        </p:nvSpPr>
        <p:spPr bwMode="auto">
          <a:xfrm>
            <a:off x="2552700" y="5876925"/>
            <a:ext cx="4735513" cy="923925"/>
          </a:xfrm>
          <a:prstGeom prst="rect">
            <a:avLst/>
          </a:prstGeom>
          <a:noFill/>
          <a:ln w="9525">
            <a:noFill/>
            <a:miter lim="800000"/>
            <a:headEnd/>
            <a:tailEnd/>
          </a:ln>
        </p:spPr>
        <p:txBody>
          <a:bodyPr>
            <a:spAutoFit/>
          </a:bodyPr>
          <a:lstStyle/>
          <a:p>
            <a:pPr marL="115888" indent="-115888">
              <a:buFont typeface="Calibri" pitchFamily="34" charset="0"/>
              <a:buAutoNum type="arabicPeriod"/>
            </a:pPr>
            <a:r>
              <a:rPr lang="en-US" sz="900">
                <a:cs typeface="Arial" charset="0"/>
              </a:rPr>
              <a:t>Tackling Malnutrition: Oral nutritional supplements as an integrated part of patient and disease management in hospital and in the community. Medical Nutrition International Industry. July 2010.</a:t>
            </a:r>
          </a:p>
          <a:p>
            <a:pPr marL="115888" indent="-115888">
              <a:buFont typeface="Calibri" pitchFamily="34" charset="0"/>
              <a:buAutoNum type="arabicPeriod"/>
            </a:pPr>
            <a:r>
              <a:rPr lang="it-IT" sz="900">
                <a:cs typeface="Arial" charset="0"/>
              </a:rPr>
              <a:t>Iannuzzi-Sucich M et al. J Gerontol A Biol Sci Med Sci 2002; 57: M772-M777.</a:t>
            </a:r>
          </a:p>
          <a:p>
            <a:pPr marL="115888" indent="-115888">
              <a:buFont typeface="Calibri" pitchFamily="34" charset="0"/>
              <a:buAutoNum type="arabicPeriod"/>
            </a:pPr>
            <a:r>
              <a:rPr lang="en-US" sz="900">
                <a:cs typeface="Arial" charset="0"/>
              </a:rPr>
              <a:t>Johnston P, et al. </a:t>
            </a:r>
            <a:r>
              <a:rPr lang="en-US" sz="900" i="1">
                <a:cs typeface="Arial" charset="0"/>
              </a:rPr>
              <a:t>Remington Report</a:t>
            </a:r>
            <a:r>
              <a:rPr lang="en-US" sz="900">
                <a:cs typeface="Arial" charset="0"/>
              </a:rPr>
              <a:t>, May 2008; 18-20.</a:t>
            </a:r>
          </a:p>
          <a:p>
            <a:pPr marL="115888" indent="-115888">
              <a:buFont typeface="Calibri" pitchFamily="34" charset="0"/>
              <a:buAutoNum type="arabicPeriod"/>
            </a:pPr>
            <a:r>
              <a:rPr lang="en-US" sz="900">
                <a:cs typeface="Arial" charset="0"/>
              </a:rPr>
              <a:t>Yang Y et al. J Am Med Dir Assoc 2011; 12: 287-294.</a:t>
            </a:r>
          </a:p>
        </p:txBody>
      </p:sp>
      <p:sp>
        <p:nvSpPr>
          <p:cNvPr id="32785" name="TextBox 6"/>
          <p:cNvSpPr txBox="1">
            <a:spLocks noChangeArrowheads="1"/>
          </p:cNvSpPr>
          <p:nvPr/>
        </p:nvSpPr>
        <p:spPr bwMode="auto">
          <a:xfrm>
            <a:off x="2816225" y="5116513"/>
            <a:ext cx="6677025" cy="277812"/>
          </a:xfrm>
          <a:prstGeom prst="rect">
            <a:avLst/>
          </a:prstGeom>
          <a:noFill/>
          <a:ln w="9525">
            <a:noFill/>
            <a:miter lim="800000"/>
            <a:headEnd/>
            <a:tailEnd/>
          </a:ln>
        </p:spPr>
        <p:txBody>
          <a:bodyPr>
            <a:spAutoFit/>
          </a:bodyPr>
          <a:lstStyle/>
          <a:p>
            <a:r>
              <a:rPr lang="en-US" sz="1200">
                <a:cs typeface="Arial" charset="0"/>
              </a:rPr>
              <a:t>*Statistic is from community-dwelling older adults</a:t>
            </a:r>
          </a:p>
        </p:txBody>
      </p:sp>
      <p:graphicFrame>
        <p:nvGraphicFramePr>
          <p:cNvPr id="3" name="Diagram 2"/>
          <p:cNvGraphicFramePr/>
          <p:nvPr/>
        </p:nvGraphicFramePr>
        <p:xfrm>
          <a:off x="882873" y="2848815"/>
          <a:ext cx="1912882" cy="1172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latin typeface="Arial" charset="0"/>
                <a:cs typeface="Arial" charset="0"/>
              </a:rPr>
              <a:t>Poor nutrition leads to rehospitalizations </a:t>
            </a:r>
            <a:br>
              <a:rPr smtClean="0">
                <a:latin typeface="Arial" charset="0"/>
                <a:cs typeface="Arial" charset="0"/>
              </a:rPr>
            </a:br>
            <a:r>
              <a:rPr smtClean="0">
                <a:latin typeface="Arial" charset="0"/>
                <a:cs typeface="Arial" charset="0"/>
              </a:rPr>
              <a:t>as measured by refrigerator content</a:t>
            </a:r>
          </a:p>
        </p:txBody>
      </p:sp>
      <p:sp>
        <p:nvSpPr>
          <p:cNvPr id="33795" name="Content Placeholder 2"/>
          <p:cNvSpPr>
            <a:spLocks noGrp="1"/>
          </p:cNvSpPr>
          <p:nvPr>
            <p:ph idx="1"/>
          </p:nvPr>
        </p:nvSpPr>
        <p:spPr>
          <a:xfrm>
            <a:off x="590550" y="1600200"/>
            <a:ext cx="5784850" cy="4525963"/>
          </a:xfrm>
        </p:spPr>
        <p:txBody>
          <a:bodyPr/>
          <a:lstStyle/>
          <a:p>
            <a:pPr>
              <a:buClr>
                <a:srgbClr val="2B7593"/>
              </a:buClr>
              <a:buSzTx/>
              <a:buFont typeface="Wingdings" pitchFamily="2" charset="2"/>
              <a:buNone/>
            </a:pPr>
            <a:r>
              <a:rPr lang="en-US" sz="2000" b="1" smtClean="0">
                <a:solidFill>
                  <a:srgbClr val="DB8F45"/>
                </a:solidFill>
                <a:latin typeface="Arial" charset="0"/>
                <a:cs typeface="Arial" charset="0"/>
              </a:rPr>
              <a:t>Objective</a:t>
            </a:r>
          </a:p>
          <a:p>
            <a:pPr>
              <a:buClr>
                <a:srgbClr val="2B7593"/>
              </a:buClr>
              <a:buSzTx/>
            </a:pPr>
            <a:r>
              <a:rPr lang="en-US" sz="1800" smtClean="0">
                <a:latin typeface="Arial" charset="0"/>
                <a:cs typeface="Arial" charset="0"/>
              </a:rPr>
              <a:t>Measure outcomes associated with refrigerator contents of elderly patients (nutrition in home)</a:t>
            </a:r>
          </a:p>
          <a:p>
            <a:pPr>
              <a:spcBef>
                <a:spcPts val="1225"/>
              </a:spcBef>
              <a:buClr>
                <a:srgbClr val="2B7593"/>
              </a:buClr>
              <a:buSzTx/>
              <a:buFont typeface="Wingdings" pitchFamily="2" charset="2"/>
              <a:buNone/>
            </a:pPr>
            <a:r>
              <a:rPr lang="en-US" sz="2000" b="1" smtClean="0">
                <a:solidFill>
                  <a:srgbClr val="DB8F45"/>
                </a:solidFill>
                <a:latin typeface="Arial" charset="0"/>
                <a:cs typeface="Arial" charset="0"/>
              </a:rPr>
              <a:t>Population</a:t>
            </a:r>
          </a:p>
          <a:p>
            <a:pPr>
              <a:buClr>
                <a:srgbClr val="2B7593"/>
              </a:buClr>
              <a:buSzTx/>
            </a:pPr>
            <a:r>
              <a:rPr lang="en-US" sz="1800" smtClean="0">
                <a:latin typeface="Arial" charset="0"/>
                <a:cs typeface="Arial" charset="0"/>
              </a:rPr>
              <a:t>N = 132 adults aged 65+ who received home visits at least 1 month after hospital discharge</a:t>
            </a:r>
          </a:p>
          <a:p>
            <a:pPr>
              <a:spcBef>
                <a:spcPts val="1675"/>
              </a:spcBef>
              <a:buClr>
                <a:srgbClr val="2B7593"/>
              </a:buClr>
              <a:buSzTx/>
              <a:buFont typeface="Wingdings" pitchFamily="2" charset="2"/>
              <a:buNone/>
            </a:pPr>
            <a:r>
              <a:rPr lang="en-US" sz="2000" b="1" smtClean="0">
                <a:solidFill>
                  <a:srgbClr val="DB8F45"/>
                </a:solidFill>
                <a:latin typeface="Arial" charset="0"/>
                <a:cs typeface="Arial" charset="0"/>
              </a:rPr>
              <a:t>Key Findings</a:t>
            </a:r>
          </a:p>
          <a:p>
            <a:pPr>
              <a:buClr>
                <a:srgbClr val="2B7593"/>
              </a:buClr>
              <a:buSzTx/>
            </a:pPr>
            <a:r>
              <a:rPr lang="en-US" sz="1800" smtClean="0">
                <a:latin typeface="Arial" charset="0"/>
                <a:cs typeface="Arial" charset="0"/>
              </a:rPr>
              <a:t>Elderly people were more frequently readmitted (P = 0.032) and admitted 3 times sooner (34 vs. 100 days); (P = 0.002) compared to those who did not have an empty refrigerator</a:t>
            </a:r>
          </a:p>
        </p:txBody>
      </p:sp>
      <p:sp>
        <p:nvSpPr>
          <p:cNvPr id="33796" name="TextBox 9"/>
          <p:cNvSpPr txBox="1">
            <a:spLocks noChangeArrowheads="1"/>
          </p:cNvSpPr>
          <p:nvPr/>
        </p:nvSpPr>
        <p:spPr bwMode="auto">
          <a:xfrm>
            <a:off x="2630488" y="6510338"/>
            <a:ext cx="4278312" cy="127000"/>
          </a:xfrm>
          <a:prstGeom prst="rect">
            <a:avLst/>
          </a:prstGeom>
          <a:noFill/>
          <a:ln w="9525">
            <a:noFill/>
            <a:miter lim="800000"/>
            <a:headEnd/>
            <a:tailEnd/>
          </a:ln>
        </p:spPr>
        <p:txBody>
          <a:bodyPr lIns="0" tIns="0" rIns="0" bIns="0" anchor="b">
            <a:spAutoFit/>
          </a:bodyPr>
          <a:lstStyle/>
          <a:p>
            <a:pPr indent="-228600">
              <a:lnSpc>
                <a:spcPct val="90000"/>
              </a:lnSpc>
              <a:spcBef>
                <a:spcPts val="200"/>
              </a:spcBef>
            </a:pPr>
            <a:r>
              <a:rPr lang="en-US" sz="900"/>
              <a:t>Boumendjel N et al. </a:t>
            </a:r>
            <a:r>
              <a:rPr lang="en-US" sz="900" i="1"/>
              <a:t>Lancet</a:t>
            </a:r>
            <a:r>
              <a:rPr lang="en-US" sz="900"/>
              <a:t> 2000; 356: 563.</a:t>
            </a:r>
          </a:p>
        </p:txBody>
      </p:sp>
      <p:pic>
        <p:nvPicPr>
          <p:cNvPr id="7" name="Picture 6" descr="iStock_000009976816Medium.jpg"/>
          <p:cNvPicPr>
            <a:picLocks noChangeAspect="1"/>
          </p:cNvPicPr>
          <p:nvPr/>
        </p:nvPicPr>
        <p:blipFill>
          <a:blip r:embed="rId3"/>
          <a:stretch>
            <a:fillRect/>
          </a:stretch>
        </p:blipFill>
        <p:spPr>
          <a:xfrm>
            <a:off x="6564313" y="1676400"/>
            <a:ext cx="2579687" cy="4291013"/>
          </a:xfrm>
          <a:prstGeom prst="rect">
            <a:avLst/>
          </a:prstGeom>
          <a:ln>
            <a:solidFill>
              <a:schemeClr val="tx1">
                <a:lumMod val="50000"/>
                <a:lumOff val="50000"/>
              </a:schemeClr>
            </a:solidFill>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Patients "at risk"  are more likely to experience emergent care visits and rehospitalizations </a:t>
            </a:r>
          </a:p>
        </p:txBody>
      </p:sp>
      <p:grpSp>
        <p:nvGrpSpPr>
          <p:cNvPr id="34819" name="Group 17"/>
          <p:cNvGrpSpPr>
            <a:grpSpLocks/>
          </p:cNvGrpSpPr>
          <p:nvPr/>
        </p:nvGrpSpPr>
        <p:grpSpPr bwMode="auto">
          <a:xfrm>
            <a:off x="1114425" y="1449388"/>
            <a:ext cx="7486650" cy="1011237"/>
            <a:chOff x="1114422" y="1736197"/>
            <a:chExt cx="7486654" cy="1011646"/>
          </a:xfrm>
        </p:grpSpPr>
        <p:sp>
          <p:nvSpPr>
            <p:cNvPr id="11" name="Rectangle 10"/>
            <p:cNvSpPr/>
            <p:nvPr/>
          </p:nvSpPr>
          <p:spPr>
            <a:xfrm>
              <a:off x="2000247" y="1736197"/>
              <a:ext cx="6600829" cy="1011646"/>
            </a:xfrm>
            <a:prstGeom prst="rect">
              <a:avLst/>
            </a:prstGeom>
            <a:gradFill flip="none" rotWithShape="1">
              <a:gsLst>
                <a:gs pos="0">
                  <a:schemeClr val="accent3">
                    <a:lumMod val="60000"/>
                    <a:lumOff val="40000"/>
                    <a:alpha val="5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ounded Rectangle 6"/>
            <p:cNvSpPr/>
            <p:nvPr/>
          </p:nvSpPr>
          <p:spPr>
            <a:xfrm>
              <a:off x="1114422" y="1736198"/>
              <a:ext cx="1400175" cy="1011644"/>
            </a:xfrm>
            <a:prstGeom prst="roundRect">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path path="circle">
                <a:fillToRect t="100000" r="100000"/>
              </a:path>
              <a:tileRect l="-100000" b="-100000"/>
            </a:gradFill>
          </p:spPr>
          <p:style>
            <a:lnRef idx="0">
              <a:schemeClr val="accent3"/>
            </a:lnRef>
            <a:fillRef idx="3">
              <a:schemeClr val="accent3"/>
            </a:fillRef>
            <a:effectRef idx="3">
              <a:schemeClr val="accent3"/>
            </a:effectRef>
            <a:fontRef idx="minor">
              <a:schemeClr val="lt1"/>
            </a:fontRef>
          </p:style>
          <p:txBody>
            <a:bodyPr wrap="none" lIns="0" rIns="0" anchor="ctr"/>
            <a:lstStyle/>
            <a:p>
              <a:pPr algn="ctr" fontAlgn="auto">
                <a:spcBef>
                  <a:spcPts val="0"/>
                </a:spcBef>
                <a:spcAft>
                  <a:spcPts val="0"/>
                </a:spcAft>
                <a:defRPr/>
              </a:pPr>
              <a:r>
                <a:rPr lang="en-US" b="1" dirty="0">
                  <a:solidFill>
                    <a:schemeClr val="tx1"/>
                  </a:solidFill>
                  <a:latin typeface="Arial" pitchFamily="34" charset="0"/>
                  <a:cs typeface="Arial" pitchFamily="34" charset="0"/>
                </a:rPr>
                <a:t>Objective</a:t>
              </a:r>
            </a:p>
          </p:txBody>
        </p:sp>
        <p:sp>
          <p:nvSpPr>
            <p:cNvPr id="12" name="Rectangle 11"/>
            <p:cNvSpPr/>
            <p:nvPr/>
          </p:nvSpPr>
          <p:spPr>
            <a:xfrm>
              <a:off x="2600323" y="1825133"/>
              <a:ext cx="6000753" cy="922710"/>
            </a:xfrm>
            <a:prstGeom prst="rect">
              <a:avLst/>
            </a:prstGeom>
          </p:spPr>
          <p:txBody>
            <a:bodyPr>
              <a:spAutoFit/>
            </a:bodyPr>
            <a:lstStyle/>
            <a:p>
              <a:pPr fontAlgn="auto">
                <a:spcBef>
                  <a:spcPts val="0"/>
                </a:spcBef>
                <a:spcAft>
                  <a:spcPts val="0"/>
                </a:spcAft>
                <a:defRPr/>
              </a:pPr>
              <a:r>
                <a:rPr lang="en-US" dirty="0">
                  <a:solidFill>
                    <a:schemeClr val="accent3">
                      <a:lumMod val="50000"/>
                    </a:schemeClr>
                  </a:solidFill>
                  <a:latin typeface="Arial" pitchFamily="34" charset="0"/>
                  <a:ea typeface="ＭＳ Ｐゴシック" pitchFamily="34" charset="-128"/>
                  <a:cs typeface="Arial" pitchFamily="34" charset="0"/>
                </a:rPr>
                <a:t>To identify the association between baseline nutritional status and subsequent health service utilization and mortality</a:t>
              </a:r>
            </a:p>
          </p:txBody>
        </p:sp>
      </p:grpSp>
      <p:grpSp>
        <p:nvGrpSpPr>
          <p:cNvPr id="34820" name="Group 18"/>
          <p:cNvGrpSpPr>
            <a:grpSpLocks/>
          </p:cNvGrpSpPr>
          <p:nvPr/>
        </p:nvGrpSpPr>
        <p:grpSpPr bwMode="auto">
          <a:xfrm>
            <a:off x="1114425" y="3516313"/>
            <a:ext cx="7572375" cy="2673350"/>
            <a:chOff x="1114422" y="3113294"/>
            <a:chExt cx="7572378" cy="2673639"/>
          </a:xfrm>
        </p:grpSpPr>
        <p:sp>
          <p:nvSpPr>
            <p:cNvPr id="13" name="Rectangle 12"/>
            <p:cNvSpPr/>
            <p:nvPr/>
          </p:nvSpPr>
          <p:spPr>
            <a:xfrm>
              <a:off x="2085972" y="3113294"/>
              <a:ext cx="6600828" cy="2673639"/>
            </a:xfrm>
            <a:prstGeom prst="rect">
              <a:avLst/>
            </a:prstGeom>
            <a:gradFill flip="none" rotWithShape="1">
              <a:gsLst>
                <a:gs pos="0">
                  <a:schemeClr val="accent2">
                    <a:lumMod val="60000"/>
                    <a:lumOff val="40000"/>
                    <a:alpha val="5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ounded Rectangle 7"/>
            <p:cNvSpPr/>
            <p:nvPr/>
          </p:nvSpPr>
          <p:spPr>
            <a:xfrm>
              <a:off x="1114422" y="3113294"/>
              <a:ext cx="1400175" cy="2673639"/>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lIns="0" rIns="0" anchor="ctr"/>
            <a:lstStyle/>
            <a:p>
              <a:pPr algn="ctr" fontAlgn="auto">
                <a:spcBef>
                  <a:spcPts val="0"/>
                </a:spcBef>
                <a:spcAft>
                  <a:spcPts val="0"/>
                </a:spcAft>
                <a:defRPr/>
              </a:pPr>
              <a:r>
                <a:rPr lang="en-US" b="1" dirty="0">
                  <a:solidFill>
                    <a:schemeClr val="tx1"/>
                  </a:solidFill>
                  <a:latin typeface="Arial" pitchFamily="34" charset="0"/>
                  <a:cs typeface="Arial" pitchFamily="34" charset="0"/>
                </a:rPr>
                <a:t>Key </a:t>
              </a:r>
              <a:br>
                <a:rPr lang="en-US" b="1" dirty="0">
                  <a:solidFill>
                    <a:schemeClr val="tx1"/>
                  </a:solidFill>
                  <a:latin typeface="Arial" pitchFamily="34" charset="0"/>
                  <a:cs typeface="Arial" pitchFamily="34" charset="0"/>
                </a:rPr>
              </a:br>
              <a:r>
                <a:rPr lang="en-US" b="1" dirty="0">
                  <a:solidFill>
                    <a:schemeClr val="tx1"/>
                  </a:solidFill>
                  <a:latin typeface="Arial" pitchFamily="34" charset="0"/>
                  <a:cs typeface="Arial" pitchFamily="34" charset="0"/>
                </a:rPr>
                <a:t>Findings</a:t>
              </a:r>
            </a:p>
          </p:txBody>
        </p:sp>
        <p:sp>
          <p:nvSpPr>
            <p:cNvPr id="14" name="Rectangle 13"/>
            <p:cNvSpPr/>
            <p:nvPr/>
          </p:nvSpPr>
          <p:spPr>
            <a:xfrm>
              <a:off x="2600323" y="3202204"/>
              <a:ext cx="6000752" cy="2584729"/>
            </a:xfrm>
            <a:prstGeom prst="rect">
              <a:avLst/>
            </a:prstGeom>
          </p:spPr>
          <p:txBody>
            <a:bodyPr>
              <a:spAutoFit/>
            </a:bodyPr>
            <a:lstStyle/>
            <a:p>
              <a:pPr fontAlgn="auto">
                <a:spcBef>
                  <a:spcPts val="0"/>
                </a:spcBef>
                <a:spcAft>
                  <a:spcPts val="0"/>
                </a:spcAft>
                <a:defRPr/>
              </a:pPr>
              <a:r>
                <a:rPr lang="en-US" dirty="0">
                  <a:solidFill>
                    <a:schemeClr val="accent2">
                      <a:lumMod val="50000"/>
                    </a:schemeClr>
                  </a:solidFill>
                  <a:latin typeface="Arial" pitchFamily="34" charset="0"/>
                  <a:ea typeface="ＭＳ Ｐゴシック" pitchFamily="34" charset="-128"/>
                  <a:cs typeface="Arial" pitchFamily="34" charset="0"/>
                </a:rPr>
                <a:t>12% were malnourished and 51% were at risk</a:t>
              </a:r>
            </a:p>
            <a:p>
              <a:pPr fontAlgn="auto">
                <a:spcBef>
                  <a:spcPts val="0"/>
                </a:spcBef>
                <a:spcAft>
                  <a:spcPts val="0"/>
                </a:spcAft>
                <a:defRPr/>
              </a:pPr>
              <a:endParaRPr lang="en-US" dirty="0">
                <a:solidFill>
                  <a:schemeClr val="accent2">
                    <a:lumMod val="50000"/>
                  </a:schemeClr>
                </a:solidFill>
                <a:latin typeface="Arial" pitchFamily="34" charset="0"/>
                <a:ea typeface="ＭＳ Ｐゴシック" pitchFamily="34" charset="-128"/>
                <a:cs typeface="Arial" pitchFamily="34" charset="0"/>
              </a:endParaRPr>
            </a:p>
            <a:p>
              <a:pPr fontAlgn="auto">
                <a:spcBef>
                  <a:spcPts val="0"/>
                </a:spcBef>
                <a:spcAft>
                  <a:spcPts val="0"/>
                </a:spcAft>
                <a:defRPr/>
              </a:pPr>
              <a:r>
                <a:rPr lang="en-US" dirty="0">
                  <a:solidFill>
                    <a:schemeClr val="accent2">
                      <a:lumMod val="50000"/>
                    </a:schemeClr>
                  </a:solidFill>
                  <a:latin typeface="Arial" pitchFamily="34" charset="0"/>
                  <a:ea typeface="ＭＳ Ｐゴシック" pitchFamily="34" charset="-128"/>
                  <a:cs typeface="Arial" pitchFamily="34" charset="0"/>
                </a:rPr>
                <a:t>Those who were malnourished or at risk </a:t>
              </a:r>
              <a:br>
                <a:rPr lang="en-US" dirty="0">
                  <a:solidFill>
                    <a:schemeClr val="accent2">
                      <a:lumMod val="50000"/>
                    </a:schemeClr>
                  </a:solidFill>
                  <a:latin typeface="Arial" pitchFamily="34" charset="0"/>
                  <a:ea typeface="ＭＳ Ｐゴシック" pitchFamily="34" charset="-128"/>
                  <a:cs typeface="Arial" pitchFamily="34" charset="0"/>
                </a:rPr>
              </a:br>
              <a:r>
                <a:rPr lang="en-US" dirty="0">
                  <a:solidFill>
                    <a:schemeClr val="accent2">
                      <a:lumMod val="50000"/>
                    </a:schemeClr>
                  </a:solidFill>
                  <a:latin typeface="Arial" pitchFamily="34" charset="0"/>
                  <a:ea typeface="ＭＳ Ｐゴシック" pitchFamily="34" charset="-128"/>
                  <a:cs typeface="Arial" pitchFamily="34" charset="0"/>
                </a:rPr>
                <a:t>at initial assessment were more likely to experience </a:t>
              </a:r>
              <a:br>
                <a:rPr lang="en-US" dirty="0">
                  <a:solidFill>
                    <a:schemeClr val="accent2">
                      <a:lumMod val="50000"/>
                    </a:schemeClr>
                  </a:solidFill>
                  <a:latin typeface="Arial" pitchFamily="34" charset="0"/>
                  <a:ea typeface="ＭＳ Ｐゴシック" pitchFamily="34" charset="-128"/>
                  <a:cs typeface="Arial" pitchFamily="34" charset="0"/>
                </a:rPr>
              </a:br>
              <a:r>
                <a:rPr lang="en-US" dirty="0">
                  <a:solidFill>
                    <a:schemeClr val="accent2">
                      <a:lumMod val="50000"/>
                    </a:schemeClr>
                  </a:solidFill>
                  <a:latin typeface="Arial" pitchFamily="34" charset="0"/>
                  <a:ea typeface="ＭＳ Ｐゴシック" pitchFamily="34" charset="-128"/>
                  <a:cs typeface="Arial" pitchFamily="34" charset="0"/>
                </a:rPr>
                <a:t>(6 months, 1 year):</a:t>
              </a:r>
            </a:p>
            <a:p>
              <a:pPr marL="512763" lvl="1" indent="-223838" fontAlgn="auto">
                <a:spcBef>
                  <a:spcPts val="0"/>
                </a:spcBef>
                <a:spcAft>
                  <a:spcPts val="0"/>
                </a:spcAft>
                <a:buFont typeface="Arial" pitchFamily="34" charset="0"/>
                <a:buChar char="•"/>
                <a:defRPr/>
              </a:pPr>
              <a:r>
                <a:rPr lang="en-US" dirty="0">
                  <a:solidFill>
                    <a:schemeClr val="accent2">
                      <a:lumMod val="50000"/>
                    </a:schemeClr>
                  </a:solidFill>
                  <a:latin typeface="Arial" pitchFamily="34" charset="0"/>
                  <a:ea typeface="ＭＳ Ｐゴシック" pitchFamily="34" charset="-128"/>
                  <a:cs typeface="Arial" pitchFamily="34" charset="0"/>
                </a:rPr>
                <a:t>Subsequent Hospitalization (P=.040)</a:t>
              </a:r>
            </a:p>
            <a:p>
              <a:pPr marL="512763" lvl="1" indent="-223838" fontAlgn="auto">
                <a:spcBef>
                  <a:spcPts val="0"/>
                </a:spcBef>
                <a:spcAft>
                  <a:spcPts val="0"/>
                </a:spcAft>
                <a:buFont typeface="Arial" pitchFamily="34" charset="0"/>
                <a:buChar char="•"/>
                <a:defRPr/>
              </a:pPr>
              <a:r>
                <a:rPr lang="en-US" dirty="0">
                  <a:solidFill>
                    <a:schemeClr val="accent2">
                      <a:lumMod val="50000"/>
                    </a:schemeClr>
                  </a:solidFill>
                  <a:latin typeface="Arial" pitchFamily="34" charset="0"/>
                  <a:ea typeface="ＭＳ Ｐゴシック" pitchFamily="34" charset="-128"/>
                  <a:cs typeface="Arial" pitchFamily="34" charset="0"/>
                </a:rPr>
                <a:t>Number of Hospital Admissions (P=.045)</a:t>
              </a:r>
            </a:p>
            <a:p>
              <a:pPr marL="512763" lvl="1" indent="-223838" fontAlgn="auto">
                <a:spcBef>
                  <a:spcPts val="0"/>
                </a:spcBef>
                <a:spcAft>
                  <a:spcPts val="0"/>
                </a:spcAft>
                <a:buFont typeface="Arial" pitchFamily="34" charset="0"/>
                <a:buChar char="•"/>
                <a:defRPr/>
              </a:pPr>
              <a:r>
                <a:rPr lang="en-US" dirty="0">
                  <a:solidFill>
                    <a:schemeClr val="accent2">
                      <a:lumMod val="50000"/>
                    </a:schemeClr>
                  </a:solidFill>
                  <a:latin typeface="Arial" pitchFamily="34" charset="0"/>
                  <a:ea typeface="ＭＳ Ｐゴシック" pitchFamily="34" charset="-128"/>
                  <a:cs typeface="Arial" pitchFamily="34" charset="0"/>
                </a:rPr>
                <a:t>ER Visit (P=.047)</a:t>
              </a:r>
            </a:p>
            <a:p>
              <a:pPr marL="512763" lvl="1" indent="-223838" fontAlgn="auto">
                <a:spcBef>
                  <a:spcPts val="0"/>
                </a:spcBef>
                <a:spcAft>
                  <a:spcPts val="0"/>
                </a:spcAft>
                <a:buFont typeface="Arial" pitchFamily="34" charset="0"/>
                <a:buChar char="•"/>
                <a:defRPr/>
              </a:pPr>
              <a:r>
                <a:rPr lang="en-US" dirty="0">
                  <a:solidFill>
                    <a:schemeClr val="accent2">
                      <a:lumMod val="50000"/>
                    </a:schemeClr>
                  </a:solidFill>
                  <a:latin typeface="Arial" pitchFamily="34" charset="0"/>
                  <a:ea typeface="ＭＳ Ｐゴシック" pitchFamily="34" charset="-128"/>
                  <a:cs typeface="Arial" pitchFamily="34" charset="0"/>
                </a:rPr>
                <a:t>Mortality (6 months, P=.001; 1 year, P=.031)</a:t>
              </a:r>
            </a:p>
          </p:txBody>
        </p:sp>
      </p:grpSp>
      <p:grpSp>
        <p:nvGrpSpPr>
          <p:cNvPr id="34821" name="Group 19"/>
          <p:cNvGrpSpPr>
            <a:grpSpLocks/>
          </p:cNvGrpSpPr>
          <p:nvPr/>
        </p:nvGrpSpPr>
        <p:grpSpPr bwMode="auto">
          <a:xfrm>
            <a:off x="1114425" y="2584450"/>
            <a:ext cx="7600950" cy="823913"/>
            <a:chOff x="1114422" y="4490389"/>
            <a:chExt cx="7600953" cy="822960"/>
          </a:xfrm>
        </p:grpSpPr>
        <p:sp>
          <p:nvSpPr>
            <p:cNvPr id="16" name="Rectangle 15"/>
            <p:cNvSpPr/>
            <p:nvPr/>
          </p:nvSpPr>
          <p:spPr>
            <a:xfrm>
              <a:off x="2085972" y="4490389"/>
              <a:ext cx="6600828" cy="822960"/>
            </a:xfrm>
            <a:prstGeom prst="rect">
              <a:avLst/>
            </a:prstGeom>
            <a:gradFill flip="none" rotWithShape="1">
              <a:gsLst>
                <a:gs pos="0">
                  <a:schemeClr val="accent1">
                    <a:lumMod val="60000"/>
                    <a:lumOff val="40000"/>
                    <a:alpha val="5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ounded Rectangle 14"/>
            <p:cNvSpPr/>
            <p:nvPr/>
          </p:nvSpPr>
          <p:spPr>
            <a:xfrm>
              <a:off x="1114422" y="4490389"/>
              <a:ext cx="1400175" cy="822960"/>
            </a:xfrm>
            <a:prstGeom prst="roundRect">
              <a:avLst/>
            </a:prstGeom>
            <a:solidFill>
              <a:srgbClr val="5DAECF"/>
            </a:solidFill>
          </p:spPr>
          <p:style>
            <a:lnRef idx="0">
              <a:schemeClr val="accent2"/>
            </a:lnRef>
            <a:fillRef idx="3">
              <a:schemeClr val="accent2"/>
            </a:fillRef>
            <a:effectRef idx="3">
              <a:schemeClr val="accent2"/>
            </a:effectRef>
            <a:fontRef idx="minor">
              <a:schemeClr val="lt1"/>
            </a:fontRef>
          </p:style>
          <p:txBody>
            <a:bodyPr lIns="0" rIns="0" anchor="ctr"/>
            <a:lstStyle/>
            <a:p>
              <a:pPr algn="ctr" fontAlgn="auto">
                <a:spcBef>
                  <a:spcPts val="0"/>
                </a:spcBef>
                <a:spcAft>
                  <a:spcPts val="0"/>
                </a:spcAft>
                <a:defRPr/>
              </a:pPr>
              <a:r>
                <a:rPr lang="en-US" b="1" dirty="0">
                  <a:solidFill>
                    <a:schemeClr val="tx1"/>
                  </a:solidFill>
                  <a:latin typeface="Arial" pitchFamily="34" charset="0"/>
                  <a:cs typeface="Arial" pitchFamily="34" charset="0"/>
                </a:rPr>
                <a:t>Population</a:t>
              </a:r>
            </a:p>
          </p:txBody>
        </p:sp>
        <p:sp>
          <p:nvSpPr>
            <p:cNvPr id="17" name="Rectangle 16"/>
            <p:cNvSpPr/>
            <p:nvPr/>
          </p:nvSpPr>
          <p:spPr>
            <a:xfrm>
              <a:off x="2600323" y="4579186"/>
              <a:ext cx="6115052" cy="645366"/>
            </a:xfrm>
            <a:prstGeom prst="rect">
              <a:avLst/>
            </a:prstGeom>
          </p:spPr>
          <p:txBody>
            <a:bodyPr>
              <a:spAutoFit/>
            </a:bodyPr>
            <a:lstStyle/>
            <a:p>
              <a:pPr fontAlgn="auto">
                <a:spcBef>
                  <a:spcPts val="0"/>
                </a:spcBef>
                <a:spcAft>
                  <a:spcPts val="0"/>
                </a:spcAft>
                <a:defRPr/>
              </a:pPr>
              <a:r>
                <a:rPr lang="en-US" dirty="0">
                  <a:solidFill>
                    <a:schemeClr val="accent1">
                      <a:lumMod val="75000"/>
                    </a:schemeClr>
                  </a:solidFill>
                  <a:latin typeface="Arial" pitchFamily="34" charset="0"/>
                  <a:ea typeface="ＭＳ Ｐゴシック" pitchFamily="34" charset="-128"/>
                  <a:cs typeface="Arial" pitchFamily="34" charset="0"/>
                </a:rPr>
                <a:t>N = 198 older adults receiving Medicare home health services for 1 year</a:t>
              </a:r>
            </a:p>
          </p:txBody>
        </p:sp>
      </p:grpSp>
      <p:sp>
        <p:nvSpPr>
          <p:cNvPr id="34822" name="TextBox 24"/>
          <p:cNvSpPr txBox="1">
            <a:spLocks noChangeArrowheads="1"/>
          </p:cNvSpPr>
          <p:nvPr/>
        </p:nvSpPr>
        <p:spPr bwMode="auto">
          <a:xfrm>
            <a:off x="2419350" y="6411913"/>
            <a:ext cx="3676650" cy="217487"/>
          </a:xfrm>
          <a:prstGeom prst="rect">
            <a:avLst/>
          </a:prstGeom>
          <a:noFill/>
          <a:ln w="9525">
            <a:noFill/>
            <a:miter lim="800000"/>
            <a:headEnd/>
            <a:tailEnd/>
          </a:ln>
        </p:spPr>
        <p:txBody>
          <a:bodyPr rIns="0" anchor="b">
            <a:spAutoFit/>
          </a:bodyPr>
          <a:lstStyle/>
          <a:p>
            <a:pPr indent="-228600">
              <a:lnSpc>
                <a:spcPct val="90000"/>
              </a:lnSpc>
              <a:spcBef>
                <a:spcPts val="200"/>
              </a:spcBef>
            </a:pPr>
            <a:r>
              <a:rPr lang="en-US" sz="900"/>
              <a:t>Yang Y et al. </a:t>
            </a:r>
            <a:r>
              <a:rPr lang="en-US" sz="900" i="1"/>
              <a:t>J Am Med Dir Assoc </a:t>
            </a:r>
            <a:r>
              <a:rPr lang="en-US" sz="900"/>
              <a:t>2011; 12: 287-294.</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p:cNvSpPr>
            <a:spLocks/>
          </p:cNvSpPr>
          <p:nvPr/>
        </p:nvSpPr>
        <p:spPr bwMode="auto">
          <a:xfrm>
            <a:off x="1892300" y="3352800"/>
            <a:ext cx="5610225" cy="2235200"/>
          </a:xfrm>
          <a:prstGeom prst="rect">
            <a:avLst/>
          </a:prstGeom>
          <a:solidFill>
            <a:schemeClr val="bg1"/>
          </a:solidFill>
          <a:ln w="38100">
            <a:solidFill>
              <a:schemeClr val="tx2"/>
            </a:solidFill>
            <a:miter lim="800000"/>
            <a:headEnd/>
            <a:tailEnd/>
          </a:ln>
          <a:effectLst>
            <a:outerShdw blurRad="63500" algn="tl" rotWithShape="0">
              <a:srgbClr val="000000">
                <a:alpha val="39998"/>
              </a:srgbClr>
            </a:outerShdw>
          </a:effectLst>
        </p:spPr>
        <p:txBody>
          <a:bodyPr lIns="76200" tIns="76200" rIns="76200" bIns="76200"/>
          <a:lstStyle/>
          <a:p>
            <a:pPr algn="ctr">
              <a:lnSpc>
                <a:spcPct val="95000"/>
              </a:lnSpc>
              <a:spcBef>
                <a:spcPts val="1100"/>
              </a:spcBef>
              <a:defRPr/>
            </a:pPr>
            <a:r>
              <a:rPr lang="en-US" sz="1600" b="1">
                <a:solidFill>
                  <a:srgbClr val="FFFFFF"/>
                </a:solidFill>
                <a:latin typeface="Arial" pitchFamily="34" charset="0"/>
                <a:sym typeface="Century Gothic" pitchFamily="34" charset="0"/>
              </a:rPr>
              <a:t>Eating</a:t>
            </a:r>
          </a:p>
          <a:p>
            <a:pPr algn="ctr">
              <a:lnSpc>
                <a:spcPct val="95000"/>
              </a:lnSpc>
              <a:defRPr/>
            </a:pPr>
            <a:r>
              <a:rPr lang="en-US" sz="1600" b="1">
                <a:solidFill>
                  <a:srgbClr val="FFFFFF"/>
                </a:solidFill>
                <a:latin typeface="Arial" pitchFamily="34" charset="0"/>
                <a:sym typeface="Century Gothic" pitchFamily="34" charset="0"/>
              </a:rPr>
              <a:t>Transferring</a:t>
            </a:r>
          </a:p>
          <a:p>
            <a:pPr algn="ctr">
              <a:lnSpc>
                <a:spcPct val="95000"/>
              </a:lnSpc>
              <a:defRPr/>
            </a:pPr>
            <a:r>
              <a:rPr lang="en-US" sz="1600" b="1">
                <a:solidFill>
                  <a:srgbClr val="FFFFFF"/>
                </a:solidFill>
                <a:latin typeface="Arial" pitchFamily="34" charset="0"/>
                <a:sym typeface="Century Gothic" pitchFamily="34" charset="0"/>
              </a:rPr>
              <a:t>Toileting</a:t>
            </a:r>
          </a:p>
          <a:p>
            <a:pPr algn="ctr">
              <a:lnSpc>
                <a:spcPct val="95000"/>
              </a:lnSpc>
              <a:defRPr/>
            </a:pPr>
            <a:r>
              <a:rPr lang="en-US" sz="1600" b="1">
                <a:solidFill>
                  <a:srgbClr val="FFFFFF"/>
                </a:solidFill>
                <a:latin typeface="Arial" pitchFamily="34" charset="0"/>
                <a:sym typeface="Century Gothic" pitchFamily="34" charset="0"/>
              </a:rPr>
              <a:t>Ambulating</a:t>
            </a:r>
          </a:p>
        </p:txBody>
      </p:sp>
      <p:sp>
        <p:nvSpPr>
          <p:cNvPr id="21506" name="Title 1"/>
          <p:cNvSpPr>
            <a:spLocks noGrp="1"/>
          </p:cNvSpPr>
          <p:nvPr>
            <p:ph type="title"/>
          </p:nvPr>
        </p:nvSpPr>
        <p:spPr/>
        <p:txBody>
          <a:bodyPr/>
          <a:lstStyle/>
          <a:p>
            <a:pPr>
              <a:defRPr/>
            </a:pPr>
            <a:r>
              <a:rPr smtClean="0"/>
              <a:t>Loss of lean body mass loss </a:t>
            </a:r>
            <a:br>
              <a:rPr smtClean="0"/>
            </a:br>
            <a:r>
              <a:rPr smtClean="0"/>
              <a:t>leads to difficulty performing </a:t>
            </a:r>
            <a:r>
              <a:rPr err="1" smtClean="0"/>
              <a:t>ADLs</a:t>
            </a:r>
            <a:endParaRPr smtClean="0"/>
          </a:p>
        </p:txBody>
      </p:sp>
      <p:sp>
        <p:nvSpPr>
          <p:cNvPr id="35844" name="Rectangle 7"/>
          <p:cNvSpPr>
            <a:spLocks/>
          </p:cNvSpPr>
          <p:nvPr/>
        </p:nvSpPr>
        <p:spPr bwMode="auto">
          <a:xfrm>
            <a:off x="2413000" y="5994400"/>
            <a:ext cx="4914900" cy="642938"/>
          </a:xfrm>
          <a:prstGeom prst="rect">
            <a:avLst/>
          </a:prstGeom>
          <a:noFill/>
          <a:ln w="12700">
            <a:noFill/>
            <a:miter lim="800000"/>
            <a:headEnd/>
            <a:tailEnd/>
          </a:ln>
        </p:spPr>
        <p:txBody>
          <a:bodyPr lIns="0" tIns="0" rIns="0" bIns="0" anchor="b"/>
          <a:lstStyle/>
          <a:p>
            <a:r>
              <a:rPr lang="en-US" sz="900">
                <a:solidFill>
                  <a:srgbClr val="000000"/>
                </a:solidFill>
                <a:cs typeface="Arial Bold" charset="0"/>
                <a:sym typeface="Arial Bold" charset="0"/>
              </a:rPr>
              <a:t>1 </a:t>
            </a:r>
            <a:r>
              <a:rPr lang="en-US" sz="900">
                <a:solidFill>
                  <a:srgbClr val="000000"/>
                </a:solidFill>
                <a:cs typeface="Arial" charset="0"/>
              </a:rPr>
              <a:t>Demling RH. </a:t>
            </a:r>
            <a:r>
              <a:rPr lang="en-US" sz="900">
                <a:solidFill>
                  <a:srgbClr val="000000"/>
                </a:solidFill>
                <a:cs typeface="Arial Italic" charset="0"/>
                <a:sym typeface="Arial Italic" charset="0"/>
              </a:rPr>
              <a:t>Eplasty</a:t>
            </a:r>
            <a:r>
              <a:rPr lang="en-US" sz="900">
                <a:solidFill>
                  <a:srgbClr val="000000"/>
                </a:solidFill>
                <a:cs typeface="Arial" charset="0"/>
              </a:rPr>
              <a:t>. 2009;9:65-94.</a:t>
            </a:r>
            <a:r>
              <a:rPr lang="en-US" sz="900">
                <a:solidFill>
                  <a:srgbClr val="000000"/>
                </a:solidFill>
                <a:cs typeface="Arial Bold" charset="0"/>
                <a:sym typeface="Arial Bold" charset="0"/>
              </a:rPr>
              <a:t> 2 </a:t>
            </a:r>
            <a:r>
              <a:rPr lang="en-US" sz="900">
                <a:solidFill>
                  <a:srgbClr val="000000"/>
                </a:solidFill>
                <a:cs typeface="Arial" charset="0"/>
              </a:rPr>
              <a:t>Paddon-Jones D, Sheffield-Moore M, Cree MG, et al. </a:t>
            </a:r>
            <a:r>
              <a:rPr lang="en-US" sz="900">
                <a:solidFill>
                  <a:srgbClr val="000000"/>
                </a:solidFill>
                <a:cs typeface="Arial Italic" charset="0"/>
                <a:sym typeface="Arial Italic" charset="0"/>
              </a:rPr>
              <a:t>J Clin Endocrino Metab</a:t>
            </a:r>
            <a:r>
              <a:rPr lang="en-US" sz="900">
                <a:solidFill>
                  <a:srgbClr val="000000"/>
                </a:solidFill>
                <a:cs typeface="Arial" charset="0"/>
              </a:rPr>
              <a:t>. 2006;91:4836-4841. </a:t>
            </a:r>
            <a:r>
              <a:rPr lang="en-US" sz="900">
                <a:solidFill>
                  <a:srgbClr val="000000"/>
                </a:solidFill>
                <a:cs typeface="Arial Bold" charset="0"/>
                <a:sym typeface="Arial Bold" charset="0"/>
              </a:rPr>
              <a:t>3</a:t>
            </a:r>
            <a:r>
              <a:rPr lang="en-US" sz="900">
                <a:solidFill>
                  <a:srgbClr val="000000"/>
                </a:solidFill>
                <a:cs typeface="Arial" charset="0"/>
              </a:rPr>
              <a:t> Paddon-Jones D. In: Gussler J, ed. </a:t>
            </a:r>
            <a:r>
              <a:rPr lang="en-US" sz="900">
                <a:solidFill>
                  <a:srgbClr val="000000"/>
                </a:solidFill>
                <a:cs typeface="Arial Italic" charset="0"/>
                <a:sym typeface="Arial Italic" charset="0"/>
              </a:rPr>
              <a:t>The Role of Nutrition in Accretion, Retention, and Recovery of Lean Body Mass</a:t>
            </a:r>
            <a:r>
              <a:rPr lang="en-US" sz="900">
                <a:solidFill>
                  <a:srgbClr val="000000"/>
                </a:solidFill>
                <a:cs typeface="Arial" charset="0"/>
              </a:rPr>
              <a:t>. Report of the 110th Abbott Nutrition Research Conference: Selected Summaries. Columbus, Ohio: Abbott Nutrition; 2009:9-14. </a:t>
            </a:r>
            <a:r>
              <a:rPr lang="en-US" sz="900">
                <a:solidFill>
                  <a:srgbClr val="000000"/>
                </a:solidFill>
                <a:cs typeface="Arial Bold" charset="0"/>
                <a:sym typeface="Arial Bold" charset="0"/>
              </a:rPr>
              <a:t>4</a:t>
            </a:r>
            <a:r>
              <a:rPr lang="en-US" sz="900">
                <a:solidFill>
                  <a:srgbClr val="000000"/>
                </a:solidFill>
                <a:cs typeface="Arial" charset="0"/>
              </a:rPr>
              <a:t> Engelen MP, Schols AM, Baken WC, et al. </a:t>
            </a:r>
            <a:r>
              <a:rPr lang="en-US" sz="900">
                <a:solidFill>
                  <a:srgbClr val="000000"/>
                </a:solidFill>
                <a:cs typeface="Arial Italic" charset="0"/>
                <a:sym typeface="Arial Italic" charset="0"/>
              </a:rPr>
              <a:t>Eur Respir J</a:t>
            </a:r>
            <a:r>
              <a:rPr lang="en-US" sz="900">
                <a:solidFill>
                  <a:srgbClr val="000000"/>
                </a:solidFill>
                <a:cs typeface="Arial" charset="0"/>
              </a:rPr>
              <a:t>. 1994;7:1793-1797. </a:t>
            </a:r>
            <a:r>
              <a:rPr lang="en-US" sz="900">
                <a:solidFill>
                  <a:srgbClr val="000000"/>
                </a:solidFill>
                <a:cs typeface="Arial Bold" charset="0"/>
                <a:sym typeface="Arial Bold" charset="0"/>
              </a:rPr>
              <a:t>5</a:t>
            </a:r>
            <a:r>
              <a:rPr lang="en-US" sz="900">
                <a:solidFill>
                  <a:srgbClr val="000000"/>
                </a:solidFill>
                <a:cs typeface="Arial" charset="0"/>
              </a:rPr>
              <a:t> Evans WJ, Morley JE, Argilés J, et al. </a:t>
            </a:r>
            <a:r>
              <a:rPr lang="en-US" sz="900">
                <a:solidFill>
                  <a:srgbClr val="000000"/>
                </a:solidFill>
                <a:cs typeface="Arial Italic" charset="0"/>
                <a:sym typeface="Arial Italic" charset="0"/>
              </a:rPr>
              <a:t>Clin Nutr</a:t>
            </a:r>
            <a:r>
              <a:rPr lang="en-US" sz="900">
                <a:solidFill>
                  <a:srgbClr val="000000"/>
                </a:solidFill>
                <a:cs typeface="Arial" charset="0"/>
              </a:rPr>
              <a:t>. 2008;27:793-799.</a:t>
            </a:r>
          </a:p>
        </p:txBody>
      </p:sp>
      <p:pic>
        <p:nvPicPr>
          <p:cNvPr id="2052" name="Picture 13"/>
          <p:cNvPicPr>
            <a:picLocks noChangeArrowheads="1"/>
          </p:cNvPicPr>
          <p:nvPr/>
        </p:nvPicPr>
        <p:blipFill>
          <a:blip r:embed="rId3"/>
          <a:stretch>
            <a:fillRect/>
          </a:stretch>
        </p:blipFill>
        <p:spPr bwMode="auto">
          <a:xfrm>
            <a:off x="4253776" y="3431706"/>
            <a:ext cx="3150473" cy="2101759"/>
          </a:xfrm>
          <a:prstGeom prst="roundRect">
            <a:avLst>
              <a:gd name="adj" fmla="val 10623"/>
            </a:avLst>
          </a:prstGeom>
          <a:noFill/>
          <a:ln>
            <a:noFill/>
          </a:ln>
          <a:effectLst>
            <a:outerShdw blurRad="152400" dist="12700" dir="2700000" algn="tl" rotWithShape="0">
              <a:prstClr val="black">
                <a:alpha val="40000"/>
              </a:prstClr>
            </a:outerShdw>
            <a:softEdge rad="127000"/>
          </a:effectLst>
        </p:spPr>
      </p:pic>
      <p:sp>
        <p:nvSpPr>
          <p:cNvPr id="2054" name="Rectangle 8"/>
          <p:cNvSpPr>
            <a:spLocks/>
          </p:cNvSpPr>
          <p:nvPr/>
        </p:nvSpPr>
        <p:spPr bwMode="auto">
          <a:xfrm>
            <a:off x="590550" y="1620277"/>
            <a:ext cx="2012950" cy="1463040"/>
          </a:xfrm>
          <a:prstGeom prst="roundRect">
            <a:avLst/>
          </a:prstGeom>
          <a:solidFill>
            <a:srgbClr val="0189BF"/>
          </a:solidFill>
          <a:ln>
            <a:headEnd/>
            <a:tailEnd/>
          </a:ln>
          <a:effectLst>
            <a:outerShdw blurRad="127000" dist="38100" dir="5400000" algn="t" rotWithShape="0">
              <a:prstClr val="black">
                <a:alpha val="25000"/>
              </a:prstClr>
            </a:outerShdw>
          </a:effectLst>
        </p:spPr>
        <p:style>
          <a:lnRef idx="0">
            <a:schemeClr val="accent4"/>
          </a:lnRef>
          <a:fillRef idx="3">
            <a:schemeClr val="accent4"/>
          </a:fillRef>
          <a:effectRef idx="3">
            <a:schemeClr val="accent4"/>
          </a:effectRef>
          <a:fontRef idx="minor">
            <a:schemeClr val="lt1"/>
          </a:fontRef>
        </p:style>
        <p:txBody>
          <a:bodyPr lIns="0" tIns="38100" rIns="0" bIns="38100" anchor="ctr"/>
          <a:lstStyle/>
          <a:p>
            <a:pPr algn="ctr" fontAlgn="auto">
              <a:spcBef>
                <a:spcPts val="0"/>
              </a:spcBef>
              <a:spcAft>
                <a:spcPts val="0"/>
              </a:spcAft>
              <a:defRPr/>
            </a:pPr>
            <a:r>
              <a:rPr lang="en-US" b="1" dirty="0">
                <a:latin typeface="Arial" pitchFamily="34" charset="0"/>
                <a:cs typeface="Arial" pitchFamily="34" charset="0"/>
                <a:sym typeface="Century Gothic" pitchFamily="34" charset="0"/>
              </a:rPr>
              <a:t>Loss of lean</a:t>
            </a:r>
            <a:br>
              <a:rPr lang="en-US" b="1" dirty="0">
                <a:latin typeface="Arial" pitchFamily="34" charset="0"/>
                <a:cs typeface="Arial" pitchFamily="34" charset="0"/>
                <a:sym typeface="Century Gothic" pitchFamily="34" charset="0"/>
              </a:rPr>
            </a:br>
            <a:r>
              <a:rPr lang="en-US" b="1" dirty="0">
                <a:latin typeface="Arial" pitchFamily="34" charset="0"/>
                <a:cs typeface="Arial" pitchFamily="34" charset="0"/>
                <a:sym typeface="Century Gothic" pitchFamily="34" charset="0"/>
              </a:rPr>
              <a:t>body mass</a:t>
            </a:r>
          </a:p>
        </p:txBody>
      </p:sp>
      <p:sp>
        <p:nvSpPr>
          <p:cNvPr id="2055" name="Rectangle 9"/>
          <p:cNvSpPr>
            <a:spLocks/>
          </p:cNvSpPr>
          <p:nvPr/>
        </p:nvSpPr>
        <p:spPr bwMode="auto">
          <a:xfrm>
            <a:off x="3685460" y="1620277"/>
            <a:ext cx="1855627" cy="1463040"/>
          </a:xfrm>
          <a:prstGeom prst="roundRect">
            <a:avLst/>
          </a:prstGeom>
          <a:solidFill>
            <a:srgbClr val="0189BF"/>
          </a:solidFill>
          <a:ln>
            <a:headEnd/>
            <a:tailEnd/>
          </a:ln>
          <a:effectLst>
            <a:outerShdw blurRad="127000" dist="38100" dir="5400000" algn="t" rotWithShape="0">
              <a:prstClr val="black">
                <a:alpha val="25000"/>
              </a:prstClr>
            </a:outerShdw>
          </a:effectLst>
        </p:spPr>
        <p:style>
          <a:lnRef idx="0">
            <a:schemeClr val="accent4"/>
          </a:lnRef>
          <a:fillRef idx="3">
            <a:schemeClr val="accent4"/>
          </a:fillRef>
          <a:effectRef idx="3">
            <a:schemeClr val="accent4"/>
          </a:effectRef>
          <a:fontRef idx="minor">
            <a:schemeClr val="lt1"/>
          </a:fontRef>
        </p:style>
        <p:txBody>
          <a:bodyPr lIns="0" tIns="38100" rIns="0" bIns="38100" anchor="ctr"/>
          <a:lstStyle/>
          <a:p>
            <a:pPr algn="ctr">
              <a:lnSpc>
                <a:spcPts val="2600"/>
              </a:lnSpc>
              <a:defRPr/>
            </a:pPr>
            <a:r>
              <a:rPr lang="en-US" b="1">
                <a:solidFill>
                  <a:srgbClr val="FFFFFF"/>
                </a:solidFill>
                <a:latin typeface="Arial" pitchFamily="34" charset="0"/>
                <a:ea typeface="ＭＳ Ｐゴシック" charset="-128"/>
                <a:cs typeface="Arial" pitchFamily="34" charset="0"/>
                <a:sym typeface="Century Gothic" pitchFamily="34" charset="0"/>
              </a:rPr>
              <a:t>Loss of strength</a:t>
            </a:r>
          </a:p>
        </p:txBody>
      </p:sp>
      <p:sp>
        <p:nvSpPr>
          <p:cNvPr id="2056" name="Rectangle 10"/>
          <p:cNvSpPr>
            <a:spLocks/>
          </p:cNvSpPr>
          <p:nvPr/>
        </p:nvSpPr>
        <p:spPr bwMode="auto">
          <a:xfrm>
            <a:off x="6623047" y="1620277"/>
            <a:ext cx="2079628" cy="1463040"/>
          </a:xfrm>
          <a:prstGeom prst="roundRect">
            <a:avLst/>
          </a:prstGeom>
          <a:solidFill>
            <a:schemeClr val="accent6">
              <a:lumMod val="50000"/>
            </a:schemeClr>
          </a:solidFill>
          <a:ln>
            <a:headEnd/>
            <a:tailEnd/>
          </a:ln>
          <a:effectLst>
            <a:outerShdw blurRad="127000" dist="38100" dir="5400000" algn="t" rotWithShape="0">
              <a:prstClr val="black">
                <a:alpha val="25000"/>
              </a:prstClr>
            </a:outerShdw>
          </a:effectLst>
        </p:spPr>
        <p:style>
          <a:lnRef idx="0">
            <a:schemeClr val="accent4"/>
          </a:lnRef>
          <a:fillRef idx="3">
            <a:schemeClr val="accent4"/>
          </a:fillRef>
          <a:effectRef idx="3">
            <a:schemeClr val="accent4"/>
          </a:effectRef>
          <a:fontRef idx="minor">
            <a:schemeClr val="lt1"/>
          </a:fontRef>
        </p:style>
        <p:txBody>
          <a:bodyPr lIns="0" tIns="38100" rIns="0" bIns="38100" anchor="ctr"/>
          <a:lstStyle/>
          <a:p>
            <a:pPr algn="ctr" fontAlgn="auto">
              <a:lnSpc>
                <a:spcPct val="95000"/>
              </a:lnSpc>
              <a:spcBef>
                <a:spcPts val="0"/>
              </a:spcBef>
              <a:spcAft>
                <a:spcPts val="0"/>
              </a:spcAft>
              <a:defRPr/>
            </a:pPr>
            <a:r>
              <a:rPr lang="en-US" b="1" dirty="0">
                <a:latin typeface="Arial" pitchFamily="34" charset="0"/>
                <a:cs typeface="Arial" pitchFamily="34" charset="0"/>
                <a:sym typeface="Century Gothic" pitchFamily="34" charset="0"/>
              </a:rPr>
              <a:t>Difficulties performing activities of Daily Living (</a:t>
            </a:r>
            <a:r>
              <a:rPr lang="en-US" b="1" dirty="0" err="1">
                <a:latin typeface="Arial" pitchFamily="34" charset="0"/>
                <a:cs typeface="Arial" pitchFamily="34" charset="0"/>
                <a:sym typeface="Century Gothic" pitchFamily="34" charset="0"/>
              </a:rPr>
              <a:t>ADLs</a:t>
            </a:r>
            <a:r>
              <a:rPr lang="en-US" b="1" dirty="0">
                <a:latin typeface="Arial" pitchFamily="34" charset="0"/>
                <a:cs typeface="Arial" pitchFamily="34" charset="0"/>
                <a:sym typeface="Century Gothic" pitchFamily="34" charset="0"/>
              </a:rPr>
              <a:t>)</a:t>
            </a:r>
          </a:p>
        </p:txBody>
      </p:sp>
      <p:sp>
        <p:nvSpPr>
          <p:cNvPr id="13" name="Chevron 12"/>
          <p:cNvSpPr/>
          <p:nvPr/>
        </p:nvSpPr>
        <p:spPr>
          <a:xfrm>
            <a:off x="2922588" y="2044700"/>
            <a:ext cx="571500" cy="614363"/>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4" name="Equal 13"/>
          <p:cNvSpPr/>
          <p:nvPr/>
        </p:nvSpPr>
        <p:spPr>
          <a:xfrm>
            <a:off x="5756275" y="1951038"/>
            <a:ext cx="700088" cy="800100"/>
          </a:xfrm>
          <a:prstGeom prst="mathEqual">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5857" name="Rectangle 14"/>
          <p:cNvSpPr>
            <a:spLocks/>
          </p:cNvSpPr>
          <p:nvPr/>
        </p:nvSpPr>
        <p:spPr bwMode="auto">
          <a:xfrm>
            <a:off x="2100263" y="3400425"/>
            <a:ext cx="2146300" cy="2090738"/>
          </a:xfrm>
          <a:prstGeom prst="rect">
            <a:avLst/>
          </a:prstGeom>
          <a:noFill/>
          <a:ln w="12700">
            <a:noFill/>
            <a:miter lim="800000"/>
            <a:headEnd/>
            <a:tailEnd/>
          </a:ln>
        </p:spPr>
        <p:txBody>
          <a:bodyPr lIns="76200" tIns="76200" rIns="76200" bIns="76200" anchor="ctr"/>
          <a:lstStyle/>
          <a:p>
            <a:pPr marL="177800" indent="-177800">
              <a:lnSpc>
                <a:spcPct val="95000"/>
              </a:lnSpc>
              <a:spcBef>
                <a:spcPts val="1200"/>
              </a:spcBef>
              <a:buClr>
                <a:schemeClr val="tx2"/>
              </a:buClr>
              <a:buSzPct val="100000"/>
              <a:buFont typeface="Wingdings" pitchFamily="2" charset="2"/>
              <a:buChar char="§"/>
            </a:pPr>
            <a:r>
              <a:rPr lang="en-US" sz="2200">
                <a:cs typeface="Arial" charset="0"/>
                <a:sym typeface="Century Gothic" pitchFamily="34" charset="0"/>
              </a:rPr>
              <a:t>Eating</a:t>
            </a:r>
          </a:p>
          <a:p>
            <a:pPr marL="177800" indent="-177800">
              <a:lnSpc>
                <a:spcPct val="95000"/>
              </a:lnSpc>
              <a:spcBef>
                <a:spcPts val="1200"/>
              </a:spcBef>
              <a:buClr>
                <a:schemeClr val="tx2"/>
              </a:buClr>
              <a:buSzPct val="100000"/>
              <a:buFont typeface="Wingdings" pitchFamily="2" charset="2"/>
              <a:buChar char="§"/>
            </a:pPr>
            <a:r>
              <a:rPr lang="en-US" sz="2200">
                <a:cs typeface="Arial" charset="0"/>
                <a:sym typeface="Century Gothic" pitchFamily="34" charset="0"/>
              </a:rPr>
              <a:t>Transferring</a:t>
            </a:r>
          </a:p>
          <a:p>
            <a:pPr marL="177800" indent="-177800">
              <a:lnSpc>
                <a:spcPct val="95000"/>
              </a:lnSpc>
              <a:spcBef>
                <a:spcPts val="1200"/>
              </a:spcBef>
              <a:buClr>
                <a:schemeClr val="tx2"/>
              </a:buClr>
              <a:buSzPct val="100000"/>
              <a:buFont typeface="Wingdings" pitchFamily="2" charset="2"/>
              <a:buChar char="§"/>
            </a:pPr>
            <a:r>
              <a:rPr lang="en-US" sz="2200">
                <a:cs typeface="Arial" charset="0"/>
                <a:sym typeface="Century Gothic" pitchFamily="34" charset="0"/>
              </a:rPr>
              <a:t>Toileting</a:t>
            </a:r>
          </a:p>
          <a:p>
            <a:pPr marL="177800" indent="-177800">
              <a:lnSpc>
                <a:spcPct val="95000"/>
              </a:lnSpc>
              <a:spcBef>
                <a:spcPts val="1200"/>
              </a:spcBef>
              <a:buClr>
                <a:schemeClr val="tx2"/>
              </a:buClr>
              <a:buSzPct val="100000"/>
              <a:buFont typeface="Wingdings" pitchFamily="2" charset="2"/>
              <a:buChar char="§"/>
            </a:pPr>
            <a:r>
              <a:rPr lang="en-US" sz="2200">
                <a:cs typeface="Arial" charset="0"/>
                <a:sym typeface="Century Gothic" pitchFamily="34" charset="0"/>
              </a:rPr>
              <a:t>Ambulating</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5"/>
          <p:cNvSpPr>
            <a:spLocks noGrp="1"/>
          </p:cNvSpPr>
          <p:nvPr>
            <p:ph type="title"/>
          </p:nvPr>
        </p:nvSpPr>
        <p:spPr/>
        <p:txBody>
          <a:bodyPr/>
          <a:lstStyle/>
          <a:p>
            <a:pPr>
              <a:defRPr/>
            </a:pPr>
            <a:r>
              <a:rPr smtClean="0"/>
              <a:t>Malnutrition and loss of lean body mass can seriously impact patients’ outcomes</a:t>
            </a:r>
          </a:p>
        </p:txBody>
      </p:sp>
      <p:sp>
        <p:nvSpPr>
          <p:cNvPr id="36867" name="Footer Placeholder 11"/>
          <p:cNvSpPr txBox="1">
            <a:spLocks noGrp="1"/>
          </p:cNvSpPr>
          <p:nvPr/>
        </p:nvSpPr>
        <p:spPr bwMode="auto">
          <a:xfrm>
            <a:off x="2606675" y="6510338"/>
            <a:ext cx="4708525" cy="127000"/>
          </a:xfrm>
          <a:prstGeom prst="rect">
            <a:avLst/>
          </a:prstGeom>
          <a:noFill/>
          <a:ln w="9525">
            <a:noFill/>
            <a:miter lim="800000"/>
            <a:headEnd/>
            <a:tailEnd/>
          </a:ln>
        </p:spPr>
        <p:txBody>
          <a:bodyPr lIns="0" tIns="0" rIns="0" bIns="0" anchor="b">
            <a:spAutoFit/>
          </a:bodyPr>
          <a:lstStyle/>
          <a:p>
            <a:pPr>
              <a:lnSpc>
                <a:spcPct val="90000"/>
              </a:lnSpc>
              <a:spcBef>
                <a:spcPts val="200"/>
              </a:spcBef>
            </a:pPr>
            <a:r>
              <a:rPr lang="en-US" sz="900"/>
              <a:t>Demling RH. </a:t>
            </a:r>
            <a:r>
              <a:rPr lang="en-US" sz="900" i="1"/>
              <a:t>Eplasty. </a:t>
            </a:r>
            <a:r>
              <a:rPr lang="en-US" sz="900"/>
              <a:t>2009;9:65-94.</a:t>
            </a:r>
          </a:p>
        </p:txBody>
      </p:sp>
      <p:sp>
        <p:nvSpPr>
          <p:cNvPr id="36868" name="Rectangle 3"/>
          <p:cNvSpPr txBox="1">
            <a:spLocks noChangeArrowheads="1"/>
          </p:cNvSpPr>
          <p:nvPr/>
        </p:nvSpPr>
        <p:spPr bwMode="auto">
          <a:xfrm>
            <a:off x="2095500" y="1584325"/>
            <a:ext cx="2035175" cy="527050"/>
          </a:xfrm>
          <a:prstGeom prst="rect">
            <a:avLst/>
          </a:prstGeom>
          <a:noFill/>
          <a:ln w="9525">
            <a:noFill/>
            <a:miter lim="800000"/>
            <a:headEnd/>
            <a:tailEnd/>
          </a:ln>
        </p:spPr>
        <p:txBody>
          <a:bodyPr wrap="none" lIns="0" tIns="0" rIns="0" bIns="0">
            <a:spAutoFit/>
          </a:bodyPr>
          <a:lstStyle/>
          <a:p>
            <a:pPr algn="ctr" eaLnBrk="0" hangingPunct="0">
              <a:lnSpc>
                <a:spcPct val="95000"/>
              </a:lnSpc>
              <a:buClr>
                <a:srgbClr val="6DB33F"/>
              </a:buClr>
              <a:buFont typeface="Arial" charset="0"/>
              <a:buNone/>
            </a:pPr>
            <a:r>
              <a:rPr lang="en-US" b="1"/>
              <a:t>% of Loss of Total </a:t>
            </a:r>
            <a:br>
              <a:rPr lang="en-US" b="1"/>
            </a:br>
            <a:r>
              <a:rPr lang="en-US" b="1"/>
              <a:t>Lean Body Mass</a:t>
            </a:r>
          </a:p>
        </p:txBody>
      </p:sp>
      <p:sp>
        <p:nvSpPr>
          <p:cNvPr id="36869" name="Rectangle 3"/>
          <p:cNvSpPr txBox="1">
            <a:spLocks noChangeArrowheads="1"/>
          </p:cNvSpPr>
          <p:nvPr/>
        </p:nvSpPr>
        <p:spPr bwMode="auto">
          <a:xfrm>
            <a:off x="4278313" y="1847850"/>
            <a:ext cx="2886075" cy="263525"/>
          </a:xfrm>
          <a:prstGeom prst="rect">
            <a:avLst/>
          </a:prstGeom>
          <a:noFill/>
          <a:ln w="9525">
            <a:noFill/>
            <a:miter lim="800000"/>
            <a:headEnd/>
            <a:tailEnd/>
          </a:ln>
        </p:spPr>
        <p:txBody>
          <a:bodyPr wrap="none" lIns="0" tIns="0" rIns="0" bIns="0">
            <a:spAutoFit/>
          </a:bodyPr>
          <a:lstStyle/>
          <a:p>
            <a:pPr algn="ctr" eaLnBrk="0" hangingPunct="0">
              <a:lnSpc>
                <a:spcPct val="95000"/>
              </a:lnSpc>
              <a:buClr>
                <a:srgbClr val="6DB33F"/>
              </a:buClr>
              <a:buFont typeface="Arial" charset="0"/>
              <a:buNone/>
            </a:pPr>
            <a:r>
              <a:rPr lang="en-US" b="1">
                <a:solidFill>
                  <a:srgbClr val="000000"/>
                </a:solidFill>
              </a:rPr>
              <a:t>Associated Complications</a:t>
            </a:r>
          </a:p>
        </p:txBody>
      </p:sp>
      <p:sp>
        <p:nvSpPr>
          <p:cNvPr id="36870" name="Rectangle 3"/>
          <p:cNvSpPr txBox="1">
            <a:spLocks noChangeArrowheads="1"/>
          </p:cNvSpPr>
          <p:nvPr/>
        </p:nvSpPr>
        <p:spPr bwMode="auto">
          <a:xfrm>
            <a:off x="4289425" y="3040063"/>
            <a:ext cx="1962150" cy="263525"/>
          </a:xfrm>
          <a:prstGeom prst="rect">
            <a:avLst/>
          </a:prstGeom>
          <a:noFill/>
          <a:ln w="9525">
            <a:noFill/>
            <a:miter lim="800000"/>
            <a:headEnd/>
            <a:tailEnd/>
          </a:ln>
        </p:spPr>
        <p:txBody>
          <a:bodyPr wrap="none" lIns="0" tIns="0" rIns="0" bIns="0">
            <a:spAutoFit/>
          </a:bodyPr>
          <a:lstStyle/>
          <a:p>
            <a:pPr eaLnBrk="0" hangingPunct="0">
              <a:lnSpc>
                <a:spcPct val="95000"/>
              </a:lnSpc>
              <a:buClr>
                <a:srgbClr val="6DB33F"/>
              </a:buClr>
              <a:buFont typeface="Arial" charset="0"/>
              <a:buNone/>
            </a:pPr>
            <a:r>
              <a:rPr lang="en-US"/>
              <a:t>Decreased Healing</a:t>
            </a:r>
          </a:p>
        </p:txBody>
      </p:sp>
      <p:sp>
        <p:nvSpPr>
          <p:cNvPr id="36871" name="Rectangle 3"/>
          <p:cNvSpPr txBox="1">
            <a:spLocks noChangeArrowheads="1"/>
          </p:cNvSpPr>
          <p:nvPr/>
        </p:nvSpPr>
        <p:spPr bwMode="auto">
          <a:xfrm>
            <a:off x="4289425" y="2398713"/>
            <a:ext cx="3103563" cy="261937"/>
          </a:xfrm>
          <a:prstGeom prst="rect">
            <a:avLst/>
          </a:prstGeom>
          <a:noFill/>
          <a:ln w="9525">
            <a:noFill/>
            <a:miter lim="800000"/>
            <a:headEnd/>
            <a:tailEnd/>
          </a:ln>
        </p:spPr>
        <p:txBody>
          <a:bodyPr wrap="none" lIns="0" tIns="0" rIns="0" bIns="0">
            <a:spAutoFit/>
          </a:bodyPr>
          <a:lstStyle/>
          <a:p>
            <a:pPr eaLnBrk="0" hangingPunct="0">
              <a:lnSpc>
                <a:spcPct val="95000"/>
              </a:lnSpc>
              <a:buClr>
                <a:srgbClr val="6DB33F"/>
              </a:buClr>
              <a:buFont typeface="Arial" charset="0"/>
              <a:buNone/>
            </a:pPr>
            <a:r>
              <a:rPr lang="en-US"/>
              <a:t>Impaired Immunity (Infections)</a:t>
            </a:r>
          </a:p>
        </p:txBody>
      </p:sp>
      <p:sp>
        <p:nvSpPr>
          <p:cNvPr id="15370" name="Rectangle 3"/>
          <p:cNvSpPr txBox="1">
            <a:spLocks noChangeArrowheads="1"/>
          </p:cNvSpPr>
          <p:nvPr/>
        </p:nvSpPr>
        <p:spPr bwMode="auto">
          <a:xfrm>
            <a:off x="4289425" y="3613150"/>
            <a:ext cx="842963" cy="265113"/>
          </a:xfrm>
          <a:prstGeom prst="rect">
            <a:avLst/>
          </a:prstGeom>
          <a:noFill/>
          <a:ln w="9525">
            <a:noFill/>
            <a:miter lim="800000"/>
            <a:headEnd/>
            <a:tailEnd/>
          </a:ln>
          <a:effectLst/>
        </p:spPr>
        <p:txBody>
          <a:bodyPr wrap="none" lIns="0" tIns="0" rIns="0" bIns="0">
            <a:spAutoFit/>
          </a:bodyPr>
          <a:lstStyle/>
          <a:p>
            <a:pPr eaLnBrk="0" fontAlgn="auto" hangingPunct="0">
              <a:lnSpc>
                <a:spcPct val="95000"/>
              </a:lnSpc>
              <a:spcBef>
                <a:spcPts val="0"/>
              </a:spcBef>
              <a:spcAft>
                <a:spcPts val="0"/>
              </a:spcAft>
              <a:buClr>
                <a:srgbClr val="6DB33F"/>
              </a:buClr>
              <a:buFont typeface="Arial" pitchFamily="34" charset="0"/>
              <a:buNone/>
              <a:defRPr/>
            </a:pPr>
            <a:r>
              <a:rPr lang="en-US" dirty="0">
                <a:solidFill>
                  <a:schemeClr val="accent6">
                    <a:lumMod val="50000"/>
                  </a:schemeClr>
                </a:solidFill>
                <a:effectLst>
                  <a:outerShdw blurRad="38100" dist="38100" dir="2700000" algn="tl">
                    <a:srgbClr val="000000">
                      <a:alpha val="43137"/>
                    </a:srgbClr>
                  </a:outerShdw>
                </a:effectLst>
                <a:latin typeface="Arial" pitchFamily="34" charset="0"/>
                <a:ea typeface="+mn-ea"/>
              </a:rPr>
              <a:t>Wounds</a:t>
            </a:r>
          </a:p>
        </p:txBody>
      </p:sp>
      <p:sp>
        <p:nvSpPr>
          <p:cNvPr id="36873" name="Rectangle 3"/>
          <p:cNvSpPr txBox="1">
            <a:spLocks noChangeArrowheads="1"/>
          </p:cNvSpPr>
          <p:nvPr/>
        </p:nvSpPr>
        <p:spPr bwMode="auto">
          <a:xfrm>
            <a:off x="590550" y="5118100"/>
            <a:ext cx="8112125" cy="1003300"/>
          </a:xfrm>
          <a:prstGeom prst="rect">
            <a:avLst/>
          </a:prstGeom>
          <a:noFill/>
          <a:ln w="9525">
            <a:noFill/>
            <a:miter lim="800000"/>
            <a:headEnd/>
            <a:tailEnd/>
          </a:ln>
        </p:spPr>
        <p:txBody>
          <a:bodyPr lIns="0" tIns="0" rIns="0" bIns="0" anchor="b">
            <a:spAutoFit/>
          </a:bodyPr>
          <a:lstStyle/>
          <a:p>
            <a:pPr algn="ctr" eaLnBrk="0" hangingPunct="0">
              <a:lnSpc>
                <a:spcPct val="90000"/>
              </a:lnSpc>
              <a:buClr>
                <a:srgbClr val="6DB33F"/>
              </a:buClr>
              <a:buFont typeface="Arial" charset="0"/>
              <a:buNone/>
            </a:pPr>
            <a:r>
              <a:rPr lang="en-US" sz="2400" b="1">
                <a:solidFill>
                  <a:srgbClr val="E48536"/>
                </a:solidFill>
              </a:rPr>
              <a:t>If lean body mass loss reaches </a:t>
            </a:r>
            <a:r>
              <a:rPr lang="en-US" sz="2400" b="1"/>
              <a:t>40%</a:t>
            </a:r>
            <a:r>
              <a:rPr lang="en-US" sz="2400" b="1">
                <a:solidFill>
                  <a:srgbClr val="E48536"/>
                </a:solidFill>
              </a:rPr>
              <a:t>, </a:t>
            </a:r>
          </a:p>
          <a:p>
            <a:pPr algn="ctr" eaLnBrk="0" hangingPunct="0">
              <a:lnSpc>
                <a:spcPct val="90000"/>
              </a:lnSpc>
              <a:buClr>
                <a:srgbClr val="6DB33F"/>
              </a:buClr>
              <a:buFont typeface="Arial" charset="0"/>
              <a:buNone/>
            </a:pPr>
            <a:r>
              <a:rPr lang="en-US" sz="2400" b="1">
                <a:solidFill>
                  <a:srgbClr val="E48536"/>
                </a:solidFill>
              </a:rPr>
              <a:t>your patients are at risk of death – </a:t>
            </a:r>
          </a:p>
          <a:p>
            <a:pPr algn="ctr" eaLnBrk="0" hangingPunct="0">
              <a:lnSpc>
                <a:spcPct val="90000"/>
              </a:lnSpc>
              <a:buClr>
                <a:srgbClr val="6DB33F"/>
              </a:buClr>
              <a:buFont typeface="Arial" charset="0"/>
              <a:buNone/>
            </a:pPr>
            <a:r>
              <a:rPr lang="en-US" sz="2400" b="1">
                <a:solidFill>
                  <a:srgbClr val="E48536"/>
                </a:solidFill>
              </a:rPr>
              <a:t>usually from pneumonia</a:t>
            </a:r>
          </a:p>
        </p:txBody>
      </p:sp>
      <p:sp>
        <p:nvSpPr>
          <p:cNvPr id="13" name="Down Arrow 12"/>
          <p:cNvSpPr/>
          <p:nvPr/>
        </p:nvSpPr>
        <p:spPr>
          <a:xfrm>
            <a:off x="1943123" y="2262229"/>
            <a:ext cx="2305098" cy="2715491"/>
          </a:xfrm>
          <a:prstGeom prst="downArrow">
            <a:avLst>
              <a:gd name="adj1" fmla="val 64159"/>
              <a:gd name="adj2" fmla="val 42349"/>
            </a:avLst>
          </a:prstGeom>
          <a:solidFill>
            <a:srgbClr val="FF6600"/>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36877" name="Rectangle 3"/>
          <p:cNvSpPr txBox="1">
            <a:spLocks noChangeArrowheads="1"/>
          </p:cNvSpPr>
          <p:nvPr/>
        </p:nvSpPr>
        <p:spPr bwMode="auto">
          <a:xfrm>
            <a:off x="2622550" y="2427288"/>
            <a:ext cx="946150" cy="233362"/>
          </a:xfrm>
          <a:prstGeom prst="rect">
            <a:avLst/>
          </a:prstGeom>
          <a:noFill/>
          <a:ln w="9525">
            <a:noFill/>
            <a:miter lim="800000"/>
            <a:headEnd/>
            <a:tailEnd/>
          </a:ln>
        </p:spPr>
        <p:txBody>
          <a:bodyPr wrap="none" lIns="0" tIns="0" rIns="0" bIns="0">
            <a:spAutoFit/>
          </a:bodyPr>
          <a:lstStyle/>
          <a:p>
            <a:pPr eaLnBrk="0" hangingPunct="0">
              <a:lnSpc>
                <a:spcPct val="95000"/>
              </a:lnSpc>
              <a:buClr>
                <a:srgbClr val="6DB33F"/>
              </a:buClr>
              <a:buFont typeface="Arial" charset="0"/>
              <a:buNone/>
            </a:pPr>
            <a:r>
              <a:rPr lang="en-US" sz="1600" b="1">
                <a:solidFill>
                  <a:schemeClr val="bg1"/>
                </a:solidFill>
              </a:rPr>
              <a:t>10% Loss</a:t>
            </a:r>
          </a:p>
        </p:txBody>
      </p:sp>
      <p:sp>
        <p:nvSpPr>
          <p:cNvPr id="36878" name="Rectangle 3"/>
          <p:cNvSpPr txBox="1">
            <a:spLocks noChangeArrowheads="1"/>
          </p:cNvSpPr>
          <p:nvPr/>
        </p:nvSpPr>
        <p:spPr bwMode="auto">
          <a:xfrm>
            <a:off x="2622550" y="3068638"/>
            <a:ext cx="946150" cy="234950"/>
          </a:xfrm>
          <a:prstGeom prst="rect">
            <a:avLst/>
          </a:prstGeom>
          <a:noFill/>
          <a:ln w="9525">
            <a:noFill/>
            <a:miter lim="800000"/>
            <a:headEnd/>
            <a:tailEnd/>
          </a:ln>
        </p:spPr>
        <p:txBody>
          <a:bodyPr wrap="none" lIns="0" tIns="0" rIns="0" bIns="0">
            <a:spAutoFit/>
          </a:bodyPr>
          <a:lstStyle/>
          <a:p>
            <a:pPr eaLnBrk="0" hangingPunct="0">
              <a:lnSpc>
                <a:spcPct val="95000"/>
              </a:lnSpc>
              <a:buClr>
                <a:srgbClr val="6DB33F"/>
              </a:buClr>
              <a:buFont typeface="Arial" charset="0"/>
              <a:buNone/>
            </a:pPr>
            <a:r>
              <a:rPr lang="en-US" sz="1600" b="1">
                <a:solidFill>
                  <a:schemeClr val="bg1"/>
                </a:solidFill>
              </a:rPr>
              <a:t>20% Loss</a:t>
            </a:r>
          </a:p>
        </p:txBody>
      </p:sp>
      <p:sp>
        <p:nvSpPr>
          <p:cNvPr id="36879" name="Rectangle 3"/>
          <p:cNvSpPr txBox="1">
            <a:spLocks noChangeArrowheads="1"/>
          </p:cNvSpPr>
          <p:nvPr/>
        </p:nvSpPr>
        <p:spPr bwMode="auto">
          <a:xfrm>
            <a:off x="2622550" y="3721100"/>
            <a:ext cx="946150" cy="233363"/>
          </a:xfrm>
          <a:prstGeom prst="rect">
            <a:avLst/>
          </a:prstGeom>
          <a:noFill/>
          <a:ln w="9525">
            <a:noFill/>
            <a:miter lim="800000"/>
            <a:headEnd/>
            <a:tailEnd/>
          </a:ln>
        </p:spPr>
        <p:txBody>
          <a:bodyPr wrap="none" lIns="0" tIns="0" rIns="0" bIns="0">
            <a:spAutoFit/>
          </a:bodyPr>
          <a:lstStyle/>
          <a:p>
            <a:pPr eaLnBrk="0" hangingPunct="0">
              <a:lnSpc>
                <a:spcPct val="95000"/>
              </a:lnSpc>
              <a:buClr>
                <a:srgbClr val="6DB33F"/>
              </a:buClr>
              <a:buFont typeface="Arial" charset="0"/>
              <a:buNone/>
            </a:pPr>
            <a:r>
              <a:rPr lang="en-US" sz="1600" b="1">
                <a:solidFill>
                  <a:schemeClr val="bg1"/>
                </a:solidFill>
              </a:rPr>
              <a:t>30% Loss</a:t>
            </a:r>
          </a:p>
        </p:txBody>
      </p:sp>
      <p:cxnSp>
        <p:nvCxnSpPr>
          <p:cNvPr id="4" name="Straight Connector 3"/>
          <p:cNvCxnSpPr/>
          <p:nvPr/>
        </p:nvCxnSpPr>
        <p:spPr>
          <a:xfrm>
            <a:off x="3835400" y="2865438"/>
            <a:ext cx="387508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36988" y="3495675"/>
            <a:ext cx="387667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376488" y="2854325"/>
            <a:ext cx="141763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65375" y="3484563"/>
            <a:ext cx="141763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latin typeface="Arial" charset="0"/>
                <a:cs typeface="Arial" charset="0"/>
              </a:rPr>
              <a:t>Poor nutrition in adults managing a chronic condition leads to exorbitant healthcare costs</a:t>
            </a:r>
          </a:p>
        </p:txBody>
      </p:sp>
      <p:sp>
        <p:nvSpPr>
          <p:cNvPr id="38915" name="Rectangle 12"/>
          <p:cNvSpPr>
            <a:spLocks noChangeArrowheads="1"/>
          </p:cNvSpPr>
          <p:nvPr/>
        </p:nvSpPr>
        <p:spPr bwMode="auto">
          <a:xfrm>
            <a:off x="2573338" y="5984875"/>
            <a:ext cx="4648200" cy="693738"/>
          </a:xfrm>
          <a:prstGeom prst="rect">
            <a:avLst/>
          </a:prstGeom>
          <a:noFill/>
          <a:ln w="9525">
            <a:noFill/>
            <a:miter lim="800000"/>
            <a:headEnd/>
            <a:tailEnd/>
          </a:ln>
        </p:spPr>
        <p:txBody>
          <a:bodyPr lIns="0" tIns="0" rIns="0" bIns="0" anchor="ctr">
            <a:spAutoFit/>
          </a:bodyPr>
          <a:lstStyle/>
          <a:p>
            <a:r>
              <a:rPr lang="en-US" sz="900" b="1">
                <a:cs typeface="Arial" charset="0"/>
              </a:rPr>
              <a:t>1. </a:t>
            </a:r>
            <a:r>
              <a:rPr lang="en-US" sz="900">
                <a:cs typeface="Arial" charset="0"/>
              </a:rPr>
              <a:t>”Tackling Malnutrition: Oral Nutritional Supplements as an integrated part of patient and disease management in hospital and the community. A summary of the evidence base.” Medical Nutrition International Industry, July 2010. </a:t>
            </a:r>
            <a:r>
              <a:rPr lang="en-US" sz="900" b="1">
                <a:cs typeface="Arial" charset="0"/>
              </a:rPr>
              <a:t>2.</a:t>
            </a:r>
            <a:r>
              <a:rPr lang="en-US" sz="900">
                <a:cs typeface="Arial" charset="0"/>
              </a:rPr>
              <a:t> Mudge A, et al. </a:t>
            </a:r>
            <a:r>
              <a:rPr lang="en-US" sz="900" i="1">
                <a:cs typeface="Arial" charset="0"/>
              </a:rPr>
              <a:t>J Hosp Med</a:t>
            </a:r>
            <a:r>
              <a:rPr lang="en-US" sz="900">
                <a:cs typeface="Arial" charset="0"/>
              </a:rPr>
              <a:t>. 2011;6:61-67. </a:t>
            </a:r>
            <a:r>
              <a:rPr lang="en-US" sz="900" b="1">
                <a:cs typeface="Arial" charset="0"/>
              </a:rPr>
              <a:t>3.</a:t>
            </a:r>
            <a:r>
              <a:rPr lang="en-US" sz="900">
                <a:cs typeface="Arial" charset="0"/>
              </a:rPr>
              <a:t> Friedmann J, et al. </a:t>
            </a:r>
            <a:r>
              <a:rPr lang="en-US" sz="900" i="1">
                <a:cs typeface="Arial" charset="0"/>
              </a:rPr>
              <a:t>Am J Clin Nutr</a:t>
            </a:r>
            <a:r>
              <a:rPr lang="en-US" sz="900">
                <a:cs typeface="Arial" charset="0"/>
              </a:rPr>
              <a:t>. 1997; 65:1714-1720. </a:t>
            </a:r>
            <a:r>
              <a:rPr lang="en-US" sz="900" b="1">
                <a:cs typeface="Arial" charset="0"/>
              </a:rPr>
              <a:t>4.</a:t>
            </a:r>
            <a:r>
              <a:rPr lang="en-US" sz="900" i="1">
                <a:cs typeface="Arial" charset="0"/>
              </a:rPr>
              <a:t> </a:t>
            </a:r>
            <a:r>
              <a:rPr lang="en-US" sz="900">
                <a:cs typeface="Arial" charset="0"/>
              </a:rPr>
              <a:t>Vecchiarino P, et al. Heart Lung. 2004;33:301-307. 5 Jencks SF, et al. </a:t>
            </a:r>
            <a:r>
              <a:rPr lang="en-US" sz="900" i="1">
                <a:cs typeface="Arial" charset="0"/>
              </a:rPr>
              <a:t>NEJM</a:t>
            </a:r>
            <a:r>
              <a:rPr lang="en-US" sz="900">
                <a:cs typeface="Arial" charset="0"/>
              </a:rPr>
              <a:t>. 2009; 360(14): 1418-1428.</a:t>
            </a:r>
            <a:endParaRPr lang="en-US" sz="900" b="1">
              <a:cs typeface="Arial" charset="0"/>
            </a:endParaRPr>
          </a:p>
        </p:txBody>
      </p:sp>
      <p:sp>
        <p:nvSpPr>
          <p:cNvPr id="17" name="Rounded Rectangle 16"/>
          <p:cNvSpPr>
            <a:spLocks noChangeArrowheads="1"/>
          </p:cNvSpPr>
          <p:nvPr/>
        </p:nvSpPr>
        <p:spPr bwMode="auto">
          <a:xfrm>
            <a:off x="5048250" y="1644650"/>
            <a:ext cx="3656013" cy="2951163"/>
          </a:xfrm>
          <a:prstGeom prst="roundRect">
            <a:avLst>
              <a:gd name="adj" fmla="val 6736"/>
            </a:avLst>
          </a:prstGeom>
          <a:gradFill rotWithShape="1">
            <a:gsLst>
              <a:gs pos="0">
                <a:srgbClr val="FFFFFF"/>
              </a:gs>
              <a:gs pos="48000">
                <a:srgbClr val="FFFFFF"/>
              </a:gs>
              <a:gs pos="100000">
                <a:srgbClr val="F6D278"/>
              </a:gs>
            </a:gsLst>
            <a:lin ang="5400000" scaled="1"/>
          </a:gradFill>
          <a:ln w="25400">
            <a:solidFill>
              <a:srgbClr val="002060"/>
            </a:solidFill>
            <a:round/>
            <a:headEnd/>
            <a:tailEnd/>
          </a:ln>
          <a:effectLst>
            <a:outerShdw blurRad="63500" dist="38100" dir="2700000" algn="tl" rotWithShape="0">
              <a:srgbClr val="000000">
                <a:alpha val="39998"/>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8" name="Right Arrow 17"/>
          <p:cNvSpPr/>
          <p:nvPr/>
        </p:nvSpPr>
        <p:spPr>
          <a:xfrm>
            <a:off x="4176713" y="2116138"/>
            <a:ext cx="1062037" cy="1624012"/>
          </a:xfrm>
          <a:prstGeom prst="rightArrow">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ounded Rectangle 18"/>
          <p:cNvSpPr>
            <a:spLocks noChangeArrowheads="1"/>
          </p:cNvSpPr>
          <p:nvPr/>
        </p:nvSpPr>
        <p:spPr bwMode="auto">
          <a:xfrm>
            <a:off x="590550" y="1644650"/>
            <a:ext cx="3857625" cy="2951163"/>
          </a:xfrm>
          <a:prstGeom prst="roundRect">
            <a:avLst>
              <a:gd name="adj" fmla="val 6736"/>
            </a:avLst>
          </a:prstGeom>
          <a:gradFill rotWithShape="1">
            <a:gsLst>
              <a:gs pos="0">
                <a:srgbClr val="FFFFFF"/>
              </a:gs>
              <a:gs pos="48000">
                <a:srgbClr val="FFFFFF"/>
              </a:gs>
              <a:gs pos="100000">
                <a:srgbClr val="F6D278"/>
              </a:gs>
            </a:gsLst>
            <a:lin ang="5400000" scaled="1"/>
          </a:gradFill>
          <a:ln w="25400">
            <a:solidFill>
              <a:srgbClr val="002060"/>
            </a:solidFill>
            <a:round/>
            <a:headEnd/>
            <a:tailEnd/>
          </a:ln>
          <a:effectLst>
            <a:outerShdw blurRad="63500" dist="38100" dir="2700000" algn="tl" rotWithShape="0">
              <a:srgbClr val="000000">
                <a:alpha val="39998"/>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0" name="Rectangle 19"/>
          <p:cNvSpPr>
            <a:spLocks noChangeArrowheads="1"/>
          </p:cNvSpPr>
          <p:nvPr/>
        </p:nvSpPr>
        <p:spPr bwMode="auto">
          <a:xfrm>
            <a:off x="5784850" y="3538538"/>
            <a:ext cx="2243138" cy="1016000"/>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6000" b="1" spc="-150" dirty="0">
                <a:ln w="17780" cmpd="sng">
                  <a:noFill/>
                  <a:prstDash val="solid"/>
                  <a:miter lim="800000"/>
                </a:ln>
                <a:solidFill>
                  <a:srgbClr val="008000"/>
                </a:solidFill>
                <a:latin typeface="Arial Black" pitchFamily="34" charset="0"/>
                <a:ea typeface="MS PGothic"/>
              </a:rPr>
              <a:t>$17B</a:t>
            </a:r>
          </a:p>
        </p:txBody>
      </p:sp>
      <p:sp>
        <p:nvSpPr>
          <p:cNvPr id="38920" name="Rectangle 13"/>
          <p:cNvSpPr>
            <a:spLocks noChangeArrowheads="1"/>
          </p:cNvSpPr>
          <p:nvPr/>
        </p:nvSpPr>
        <p:spPr bwMode="auto">
          <a:xfrm>
            <a:off x="1081088" y="3519488"/>
            <a:ext cx="2919412" cy="1016000"/>
          </a:xfrm>
          <a:prstGeom prst="rect">
            <a:avLst/>
          </a:prstGeom>
          <a:noFill/>
          <a:ln w="9525">
            <a:noFill/>
            <a:miter lim="800000"/>
            <a:headEnd/>
            <a:tailEnd/>
          </a:ln>
        </p:spPr>
        <p:txBody>
          <a:bodyPr wrap="none">
            <a:spAutoFit/>
          </a:bodyPr>
          <a:lstStyle/>
          <a:p>
            <a:pPr algn="ctr"/>
            <a:r>
              <a:rPr lang="en-US" sz="6000" b="1">
                <a:solidFill>
                  <a:srgbClr val="008000"/>
                </a:solidFill>
                <a:latin typeface="Arial Black" pitchFamily="34" charset="0"/>
              </a:rPr>
              <a:t>2.3MM</a:t>
            </a:r>
          </a:p>
        </p:txBody>
      </p:sp>
      <p:sp>
        <p:nvSpPr>
          <p:cNvPr id="38921" name="TextBox 1"/>
          <p:cNvSpPr txBox="1">
            <a:spLocks noChangeArrowheads="1"/>
          </p:cNvSpPr>
          <p:nvPr/>
        </p:nvSpPr>
        <p:spPr bwMode="auto">
          <a:xfrm>
            <a:off x="6983413" y="2033588"/>
            <a:ext cx="1701800" cy="969962"/>
          </a:xfrm>
          <a:prstGeom prst="rect">
            <a:avLst/>
          </a:prstGeom>
          <a:noFill/>
          <a:ln w="9525">
            <a:noFill/>
            <a:miter lim="800000"/>
            <a:headEnd/>
            <a:tailEnd/>
          </a:ln>
        </p:spPr>
        <p:txBody>
          <a:bodyPr bIns="0">
            <a:spAutoFit/>
          </a:bodyPr>
          <a:lstStyle/>
          <a:p>
            <a:pPr algn="ctr"/>
            <a:r>
              <a:rPr lang="en-US" sz="2000" b="1">
                <a:solidFill>
                  <a:srgbClr val="018FCA"/>
                </a:solidFill>
              </a:rPr>
              <a:t>2009</a:t>
            </a:r>
            <a:br>
              <a:rPr lang="en-US" sz="2000" b="1">
                <a:solidFill>
                  <a:srgbClr val="018FCA"/>
                </a:solidFill>
              </a:rPr>
            </a:br>
            <a:r>
              <a:rPr lang="en-US" sz="2000" b="1">
                <a:solidFill>
                  <a:srgbClr val="018FCA"/>
                </a:solidFill>
              </a:rPr>
              <a:t>Healthcare</a:t>
            </a:r>
            <a:br>
              <a:rPr lang="en-US" sz="2000" b="1">
                <a:solidFill>
                  <a:srgbClr val="018FCA"/>
                </a:solidFill>
              </a:rPr>
            </a:br>
            <a:r>
              <a:rPr lang="en-US" sz="2000" b="1">
                <a:solidFill>
                  <a:srgbClr val="018FCA"/>
                </a:solidFill>
              </a:rPr>
              <a:t>Costs</a:t>
            </a:r>
            <a:r>
              <a:rPr lang="en-US" sz="2000" b="1" baseline="30000">
                <a:solidFill>
                  <a:srgbClr val="018FCA"/>
                </a:solidFill>
                <a:sym typeface="Symbol" pitchFamily="18" charset="2"/>
              </a:rPr>
              <a:t>5</a:t>
            </a:r>
            <a:endParaRPr lang="en-US" sz="2000" b="1" baseline="30000">
              <a:solidFill>
                <a:srgbClr val="018FCA"/>
              </a:solidFill>
            </a:endParaRPr>
          </a:p>
        </p:txBody>
      </p:sp>
      <p:sp>
        <p:nvSpPr>
          <p:cNvPr id="38922" name="TextBox 26"/>
          <p:cNvSpPr txBox="1">
            <a:spLocks noChangeArrowheads="1"/>
          </p:cNvSpPr>
          <p:nvPr/>
        </p:nvSpPr>
        <p:spPr bwMode="auto">
          <a:xfrm>
            <a:off x="1981200" y="2033588"/>
            <a:ext cx="2505075" cy="969962"/>
          </a:xfrm>
          <a:prstGeom prst="rect">
            <a:avLst/>
          </a:prstGeom>
          <a:noFill/>
          <a:ln w="9525">
            <a:noFill/>
            <a:miter lim="800000"/>
            <a:headEnd/>
            <a:tailEnd/>
          </a:ln>
        </p:spPr>
        <p:txBody>
          <a:bodyPr bIns="0">
            <a:spAutoFit/>
          </a:bodyPr>
          <a:lstStyle/>
          <a:p>
            <a:pPr algn="ctr"/>
            <a:r>
              <a:rPr lang="en-US" sz="2000" b="1">
                <a:solidFill>
                  <a:srgbClr val="018FCA"/>
                </a:solidFill>
              </a:rPr>
              <a:t>2009</a:t>
            </a:r>
            <a:br>
              <a:rPr lang="en-US" sz="2000" b="1">
                <a:solidFill>
                  <a:srgbClr val="018FCA"/>
                </a:solidFill>
              </a:rPr>
            </a:br>
            <a:r>
              <a:rPr lang="en-US" sz="2000" b="1">
                <a:solidFill>
                  <a:srgbClr val="018FCA"/>
                </a:solidFill>
              </a:rPr>
              <a:t>Adult </a:t>
            </a:r>
            <a:br>
              <a:rPr lang="en-US" sz="2000" b="1">
                <a:solidFill>
                  <a:srgbClr val="018FCA"/>
                </a:solidFill>
              </a:rPr>
            </a:br>
            <a:r>
              <a:rPr lang="en-US" sz="2000" b="1">
                <a:solidFill>
                  <a:srgbClr val="018FCA"/>
                </a:solidFill>
              </a:rPr>
              <a:t>ReHospitalizations</a:t>
            </a:r>
          </a:p>
        </p:txBody>
      </p:sp>
      <p:pic>
        <p:nvPicPr>
          <p:cNvPr id="38923" name="Picture 20" descr="MP900314331.JPG"/>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5329238" y="1766888"/>
            <a:ext cx="1773237" cy="1773237"/>
          </a:xfrm>
          <a:prstGeom prst="rect">
            <a:avLst/>
          </a:prstGeom>
          <a:noFill/>
          <a:ln w="9525">
            <a:noFill/>
            <a:miter lim="800000"/>
            <a:headEnd/>
            <a:tailEnd/>
          </a:ln>
        </p:spPr>
      </p:pic>
      <p:sp>
        <p:nvSpPr>
          <p:cNvPr id="38924" name="Rectangle 14"/>
          <p:cNvSpPr>
            <a:spLocks noChangeArrowheads="1"/>
          </p:cNvSpPr>
          <p:nvPr/>
        </p:nvSpPr>
        <p:spPr bwMode="auto">
          <a:xfrm>
            <a:off x="590550" y="4903788"/>
            <a:ext cx="8094663" cy="615950"/>
          </a:xfrm>
          <a:prstGeom prst="rect">
            <a:avLst/>
          </a:prstGeom>
          <a:noFill/>
          <a:ln w="9525">
            <a:noFill/>
            <a:miter lim="800000"/>
            <a:headEnd/>
            <a:tailEnd/>
          </a:ln>
        </p:spPr>
        <p:txBody>
          <a:bodyPr lIns="0" tIns="0" rIns="0" bIns="0">
            <a:spAutoFit/>
          </a:bodyPr>
          <a:lstStyle/>
          <a:p>
            <a:pPr algn="ctr"/>
            <a:r>
              <a:rPr lang="en-US" sz="2000">
                <a:cs typeface="Arial" charset="0"/>
              </a:rPr>
              <a:t>Malnourished patients are </a:t>
            </a:r>
            <a:r>
              <a:rPr lang="en-US" sz="2000" b="1">
                <a:cs typeface="Arial" charset="0"/>
              </a:rPr>
              <a:t>significantly</a:t>
            </a:r>
            <a:r>
              <a:rPr lang="en-US" sz="2000">
                <a:cs typeface="Arial" charset="0"/>
              </a:rPr>
              <a:t> more likely </a:t>
            </a:r>
          </a:p>
          <a:p>
            <a:pPr algn="ctr"/>
            <a:r>
              <a:rPr lang="en-US" sz="2000">
                <a:cs typeface="Arial" charset="0"/>
              </a:rPr>
              <a:t>than well-nourished patients to experience rehospitalizations.</a:t>
            </a:r>
            <a:r>
              <a:rPr lang="en-US" sz="2000" baseline="30000">
                <a:cs typeface="Arial" charset="0"/>
              </a:rPr>
              <a:t>1-4</a:t>
            </a:r>
          </a:p>
        </p:txBody>
      </p:sp>
      <p:pic>
        <p:nvPicPr>
          <p:cNvPr id="26" name="Picture 25" descr="iStock_000010499427Medium4.jpg"/>
          <p:cNvPicPr>
            <a:picLocks noChangeAspect="1"/>
          </p:cNvPicPr>
          <p:nvPr/>
        </p:nvPicPr>
        <p:blipFill>
          <a:blip r:embed="rId3"/>
          <a:srcRect/>
          <a:stretch>
            <a:fillRect/>
          </a:stretch>
        </p:blipFill>
        <p:spPr bwMode="auto">
          <a:xfrm>
            <a:off x="741363" y="1785938"/>
            <a:ext cx="1233487" cy="1708150"/>
          </a:xfrm>
          <a:prstGeom prst="rect">
            <a:avLst/>
          </a:prstGeom>
          <a:noFill/>
          <a:ln w="9525">
            <a:solidFill>
              <a:schemeClr val="bg2"/>
            </a:solidFill>
            <a:miter lim="800000"/>
            <a:headEnd/>
            <a:tailEnd/>
          </a:ln>
          <a:effectLst>
            <a:outerShdw dist="38100" dir="2700000" algn="br" rotWithShape="0">
              <a:srgbClr val="808080">
                <a:alpha val="31998"/>
              </a:srgbClr>
            </a:outerShdw>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bwMode="auto">
          <a:xfrm>
            <a:off x="1077913" y="2557463"/>
            <a:ext cx="252412" cy="244475"/>
          </a:xfrm>
          <a:prstGeom prst="round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61" name="Up Arrow 60"/>
          <p:cNvSpPr/>
          <p:nvPr/>
        </p:nvSpPr>
        <p:spPr>
          <a:xfrm flipV="1">
            <a:off x="6969125" y="1782763"/>
            <a:ext cx="1728788" cy="3384550"/>
          </a:xfrm>
          <a:prstGeom prst="upArrow">
            <a:avLst/>
          </a:prstGeom>
          <a:gradFill flip="none" rotWithShape="1">
            <a:gsLst>
              <a:gs pos="0">
                <a:schemeClr val="bg1"/>
              </a:gs>
              <a:gs pos="100000">
                <a:srgbClr val="008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ounded Rectangle 19"/>
          <p:cNvSpPr/>
          <p:nvPr/>
        </p:nvSpPr>
        <p:spPr>
          <a:xfrm>
            <a:off x="5019410" y="1738331"/>
            <a:ext cx="3383280" cy="457200"/>
          </a:xfrm>
          <a:prstGeom prst="roundRect">
            <a:avLst/>
          </a:prstGeom>
          <a:solidFill>
            <a:srgbClr val="008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Healthcare Providers</a:t>
            </a:r>
          </a:p>
        </p:txBody>
      </p:sp>
      <p:sp>
        <p:nvSpPr>
          <p:cNvPr id="9" name="Rounded Rectangle 8"/>
          <p:cNvSpPr/>
          <p:nvPr/>
        </p:nvSpPr>
        <p:spPr>
          <a:xfrm>
            <a:off x="1006394" y="1738331"/>
            <a:ext cx="3383280" cy="457200"/>
          </a:xfrm>
          <a:prstGeom prst="roundRect">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Patients</a:t>
            </a:r>
          </a:p>
        </p:txBody>
      </p:sp>
      <p:sp>
        <p:nvSpPr>
          <p:cNvPr id="75778" name="Rectangle 2"/>
          <p:cNvSpPr>
            <a:spLocks noGrp="1" noChangeArrowheads="1"/>
          </p:cNvSpPr>
          <p:nvPr>
            <p:ph type="title"/>
          </p:nvPr>
        </p:nvSpPr>
        <p:spPr/>
        <p:txBody>
          <a:bodyPr/>
          <a:lstStyle/>
          <a:p>
            <a:pPr>
              <a:defRPr/>
            </a:pPr>
            <a:r>
              <a:rPr smtClean="0">
                <a:latin typeface="Arial" charset="0"/>
                <a:cs typeface="Arial" charset="0"/>
              </a:rPr>
              <a:t>Early nutrition intervention with oral nutritional supplements (ONS) has been clinically shown to help you achieve your goals</a:t>
            </a:r>
          </a:p>
        </p:txBody>
      </p:sp>
      <p:sp>
        <p:nvSpPr>
          <p:cNvPr id="37899" name="Footer Placeholder 11"/>
          <p:cNvSpPr txBox="1">
            <a:spLocks noGrp="1"/>
          </p:cNvSpPr>
          <p:nvPr/>
        </p:nvSpPr>
        <p:spPr bwMode="auto">
          <a:xfrm>
            <a:off x="2514600" y="6024563"/>
            <a:ext cx="4838700" cy="625475"/>
          </a:xfrm>
          <a:prstGeom prst="rect">
            <a:avLst/>
          </a:prstGeom>
          <a:noFill/>
          <a:ln w="9525">
            <a:noFill/>
            <a:miter lim="800000"/>
            <a:headEnd/>
            <a:tailEnd/>
          </a:ln>
        </p:spPr>
        <p:txBody>
          <a:bodyPr lIns="0" tIns="0" rIns="0" bIns="0" anchor="b">
            <a:spAutoFit/>
          </a:bodyPr>
          <a:lstStyle/>
          <a:p>
            <a:pPr>
              <a:lnSpc>
                <a:spcPct val="90000"/>
              </a:lnSpc>
              <a:spcBef>
                <a:spcPts val="200"/>
              </a:spcBef>
            </a:pPr>
            <a:r>
              <a:rPr lang="en-US" sz="900"/>
              <a:t>1. Collins, CE et al. </a:t>
            </a:r>
            <a:r>
              <a:rPr lang="en-US" sz="900" i="1"/>
              <a:t>Nutr</a:t>
            </a:r>
            <a:r>
              <a:rPr lang="en-US" sz="900"/>
              <a:t>. 2005;21:147-155.; 2. Milne AC, et al. </a:t>
            </a:r>
            <a:r>
              <a:rPr lang="en-US" sz="900" i="1"/>
              <a:t>Cochrane Database Syst Rev</a:t>
            </a:r>
            <a:r>
              <a:rPr lang="en-US" sz="900"/>
              <a:t>. 2005;(2)CD003288. 3. Stratton RJ et al. Disease-related malnutrition: an evidence based approach to treatment. Wallingford; CABI Publishing :2003. 4. Botella-Carretero, J et al</a:t>
            </a:r>
            <a:r>
              <a:rPr lang="en-US" sz="900" i="1"/>
              <a:t>.  Clin Nutr</a:t>
            </a:r>
            <a:r>
              <a:rPr lang="en-US" sz="900"/>
              <a:t>. 2010;29:574-579. 5. Norman K et al. </a:t>
            </a:r>
            <a:r>
              <a:rPr lang="en-US" sz="900" i="1"/>
              <a:t>Clin Nutr</a:t>
            </a:r>
            <a:r>
              <a:rPr lang="en-US" sz="900"/>
              <a:t>. 2008;27(1):48-56. 6. Volkert D et al. </a:t>
            </a:r>
            <a:r>
              <a:rPr lang="en-US" sz="900" i="1"/>
              <a:t>Clin Nutr</a:t>
            </a:r>
            <a:r>
              <a:rPr lang="en-US" sz="900"/>
              <a:t>. 2006;25:330-360.</a:t>
            </a:r>
          </a:p>
        </p:txBody>
      </p:sp>
      <p:sp>
        <p:nvSpPr>
          <p:cNvPr id="37900" name="Rectangle 49"/>
          <p:cNvSpPr>
            <a:spLocks noChangeArrowheads="1"/>
          </p:cNvSpPr>
          <p:nvPr/>
        </p:nvSpPr>
        <p:spPr bwMode="auto">
          <a:xfrm>
            <a:off x="1450975" y="2409825"/>
            <a:ext cx="1885950" cy="3046413"/>
          </a:xfrm>
          <a:prstGeom prst="rect">
            <a:avLst/>
          </a:prstGeom>
          <a:noFill/>
          <a:ln w="9525">
            <a:noFill/>
            <a:miter lim="800000"/>
            <a:headEnd/>
            <a:tailEnd/>
          </a:ln>
        </p:spPr>
        <p:txBody>
          <a:bodyPr>
            <a:spAutoFit/>
          </a:bodyPr>
          <a:lstStyle/>
          <a:p>
            <a:pPr>
              <a:spcBef>
                <a:spcPts val="600"/>
              </a:spcBef>
              <a:spcAft>
                <a:spcPts val="600"/>
              </a:spcAft>
              <a:buClr>
                <a:srgbClr val="2B7593"/>
              </a:buClr>
              <a:buSzPct val="125000"/>
            </a:pPr>
            <a:r>
              <a:rPr lang="en-US">
                <a:solidFill>
                  <a:srgbClr val="000000"/>
                </a:solidFill>
                <a:cs typeface="Arial" charset="0"/>
              </a:rPr>
              <a:t>Increased wound healing</a:t>
            </a:r>
          </a:p>
          <a:p>
            <a:pPr>
              <a:spcBef>
                <a:spcPts val="600"/>
              </a:spcBef>
              <a:spcAft>
                <a:spcPts val="600"/>
              </a:spcAft>
              <a:buClr>
                <a:srgbClr val="2B7593"/>
              </a:buClr>
              <a:buSzPct val="125000"/>
            </a:pPr>
            <a:r>
              <a:rPr lang="en-US">
                <a:solidFill>
                  <a:srgbClr val="000000"/>
                </a:solidFill>
                <a:cs typeface="Arial" charset="0"/>
              </a:rPr>
              <a:t>Decreased complications</a:t>
            </a:r>
          </a:p>
          <a:p>
            <a:pPr>
              <a:spcBef>
                <a:spcPts val="600"/>
              </a:spcBef>
              <a:spcAft>
                <a:spcPts val="600"/>
              </a:spcAft>
              <a:buClr>
                <a:srgbClr val="2B7593"/>
              </a:buClr>
              <a:buSzPct val="125000"/>
            </a:pPr>
            <a:r>
              <a:rPr lang="en-US">
                <a:solidFill>
                  <a:srgbClr val="000000"/>
                </a:solidFill>
                <a:cs typeface="Arial" charset="0"/>
              </a:rPr>
              <a:t>Increased recovery</a:t>
            </a:r>
          </a:p>
          <a:p>
            <a:pPr>
              <a:spcBef>
                <a:spcPts val="600"/>
              </a:spcBef>
              <a:spcAft>
                <a:spcPts val="600"/>
              </a:spcAft>
              <a:buClr>
                <a:srgbClr val="2B7593"/>
              </a:buClr>
              <a:buSzPct val="125000"/>
            </a:pPr>
            <a:r>
              <a:rPr lang="en-US">
                <a:solidFill>
                  <a:srgbClr val="000000"/>
                </a:solidFill>
                <a:cs typeface="Arial" charset="0"/>
              </a:rPr>
              <a:t>Reduced chronic disease </a:t>
            </a:r>
            <a:br>
              <a:rPr lang="en-US">
                <a:solidFill>
                  <a:srgbClr val="000000"/>
                </a:solidFill>
                <a:cs typeface="Arial" charset="0"/>
              </a:rPr>
            </a:br>
            <a:r>
              <a:rPr lang="en-US">
                <a:solidFill>
                  <a:srgbClr val="000000"/>
                </a:solidFill>
                <a:cs typeface="Arial" charset="0"/>
              </a:rPr>
              <a:t>complications</a:t>
            </a:r>
          </a:p>
        </p:txBody>
      </p:sp>
      <p:sp>
        <p:nvSpPr>
          <p:cNvPr id="38" name="Up Arrow 37"/>
          <p:cNvSpPr/>
          <p:nvPr/>
        </p:nvSpPr>
        <p:spPr bwMode="auto">
          <a:xfrm>
            <a:off x="3127375" y="2214563"/>
            <a:ext cx="1566863" cy="3178175"/>
          </a:xfrm>
          <a:prstGeom prst="upArrow">
            <a:avLst>
              <a:gd name="adj1" fmla="val 59567"/>
              <a:gd name="adj2" fmla="val 50000"/>
            </a:avLst>
          </a:prstGeom>
          <a:gradFill flip="none" rotWithShape="1">
            <a:gsLst>
              <a:gs pos="0">
                <a:schemeClr val="bg1"/>
              </a:gs>
              <a:gs pos="64000">
                <a:schemeClr val="tx2">
                  <a:alpha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902" name="TextBox 46"/>
          <p:cNvSpPr txBox="1">
            <a:spLocks noChangeArrowheads="1"/>
          </p:cNvSpPr>
          <p:nvPr/>
        </p:nvSpPr>
        <p:spPr bwMode="auto">
          <a:xfrm>
            <a:off x="3162300" y="2679700"/>
            <a:ext cx="1479550" cy="646113"/>
          </a:xfrm>
          <a:prstGeom prst="rect">
            <a:avLst/>
          </a:prstGeom>
          <a:noFill/>
          <a:ln w="9525">
            <a:noFill/>
            <a:miter lim="800000"/>
            <a:headEnd/>
            <a:tailEnd/>
          </a:ln>
        </p:spPr>
        <p:txBody>
          <a:bodyPr>
            <a:spAutoFit/>
          </a:bodyPr>
          <a:lstStyle/>
          <a:p>
            <a:pPr algn="ctr"/>
            <a:r>
              <a:rPr lang="en-US" b="1">
                <a:solidFill>
                  <a:srgbClr val="FFFFFF"/>
                </a:solidFill>
                <a:cs typeface="Arial" charset="0"/>
              </a:rPr>
              <a:t>Increased</a:t>
            </a:r>
            <a:br>
              <a:rPr lang="en-US" b="1">
                <a:solidFill>
                  <a:srgbClr val="FFFFFF"/>
                </a:solidFill>
                <a:cs typeface="Arial" charset="0"/>
              </a:rPr>
            </a:br>
            <a:r>
              <a:rPr lang="en-US" b="1">
                <a:solidFill>
                  <a:srgbClr val="FFFFFF"/>
                </a:solidFill>
                <a:cs typeface="Arial" charset="0"/>
              </a:rPr>
              <a:t>Quality</a:t>
            </a:r>
          </a:p>
        </p:txBody>
      </p:sp>
      <p:sp>
        <p:nvSpPr>
          <p:cNvPr id="37903" name="Rectangle 53"/>
          <p:cNvSpPr>
            <a:spLocks noChangeArrowheads="1"/>
          </p:cNvSpPr>
          <p:nvPr/>
        </p:nvSpPr>
        <p:spPr bwMode="auto">
          <a:xfrm>
            <a:off x="5480050" y="2409825"/>
            <a:ext cx="1885950" cy="1354138"/>
          </a:xfrm>
          <a:prstGeom prst="rect">
            <a:avLst/>
          </a:prstGeom>
          <a:noFill/>
          <a:ln w="9525">
            <a:noFill/>
            <a:miter lim="800000"/>
            <a:headEnd/>
            <a:tailEnd/>
          </a:ln>
        </p:spPr>
        <p:txBody>
          <a:bodyPr>
            <a:spAutoFit/>
          </a:bodyPr>
          <a:lstStyle/>
          <a:p>
            <a:pPr>
              <a:spcBef>
                <a:spcPts val="600"/>
              </a:spcBef>
              <a:spcAft>
                <a:spcPts val="600"/>
              </a:spcAft>
              <a:buSzPct val="110000"/>
            </a:pPr>
            <a:r>
              <a:rPr lang="en-US">
                <a:cs typeface="Arial" charset="0"/>
              </a:rPr>
              <a:t>Decreased hospitalizations</a:t>
            </a:r>
          </a:p>
          <a:p>
            <a:pPr>
              <a:spcBef>
                <a:spcPts val="600"/>
              </a:spcBef>
              <a:spcAft>
                <a:spcPts val="600"/>
              </a:spcAft>
              <a:buSzPct val="110000"/>
            </a:pPr>
            <a:r>
              <a:rPr lang="en-US">
                <a:cs typeface="Arial" charset="0"/>
              </a:rPr>
              <a:t>Decreased treatment length</a:t>
            </a:r>
          </a:p>
        </p:txBody>
      </p:sp>
      <p:sp>
        <p:nvSpPr>
          <p:cNvPr id="37904" name="TextBox 61"/>
          <p:cNvSpPr txBox="1">
            <a:spLocks noChangeArrowheads="1"/>
          </p:cNvSpPr>
          <p:nvPr/>
        </p:nvSpPr>
        <p:spPr bwMode="auto">
          <a:xfrm>
            <a:off x="7118350" y="4270375"/>
            <a:ext cx="1477963" cy="646113"/>
          </a:xfrm>
          <a:prstGeom prst="rect">
            <a:avLst/>
          </a:prstGeom>
          <a:noFill/>
          <a:ln w="9525">
            <a:noFill/>
            <a:miter lim="800000"/>
            <a:headEnd/>
            <a:tailEnd/>
          </a:ln>
        </p:spPr>
        <p:txBody>
          <a:bodyPr>
            <a:spAutoFit/>
          </a:bodyPr>
          <a:lstStyle/>
          <a:p>
            <a:pPr algn="ctr"/>
            <a:r>
              <a:rPr lang="en-US" b="1">
                <a:solidFill>
                  <a:schemeClr val="bg1"/>
                </a:solidFill>
                <a:cs typeface="Arial" charset="0"/>
              </a:rPr>
              <a:t>Decreased</a:t>
            </a:r>
            <a:br>
              <a:rPr lang="en-US" b="1">
                <a:solidFill>
                  <a:schemeClr val="bg1"/>
                </a:solidFill>
                <a:cs typeface="Arial" charset="0"/>
              </a:rPr>
            </a:br>
            <a:r>
              <a:rPr lang="en-US" b="1">
                <a:solidFill>
                  <a:schemeClr val="bg1"/>
                </a:solidFill>
                <a:cs typeface="Arial" charset="0"/>
              </a:rPr>
              <a:t>Cost</a:t>
            </a:r>
          </a:p>
        </p:txBody>
      </p:sp>
      <p:sp>
        <p:nvSpPr>
          <p:cNvPr id="76" name="Rounded Rectangle 75"/>
          <p:cNvSpPr/>
          <p:nvPr/>
        </p:nvSpPr>
        <p:spPr bwMode="auto">
          <a:xfrm>
            <a:off x="1077913" y="3263900"/>
            <a:ext cx="252412" cy="244475"/>
          </a:xfrm>
          <a:prstGeom prst="round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9" name="Rounded Rectangle 78"/>
          <p:cNvSpPr/>
          <p:nvPr/>
        </p:nvSpPr>
        <p:spPr bwMode="auto">
          <a:xfrm>
            <a:off x="1077913" y="3959225"/>
            <a:ext cx="252412" cy="242888"/>
          </a:xfrm>
          <a:prstGeom prst="round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82" name="Rounded Rectangle 81"/>
          <p:cNvSpPr/>
          <p:nvPr/>
        </p:nvSpPr>
        <p:spPr bwMode="auto">
          <a:xfrm>
            <a:off x="1077913" y="4659313"/>
            <a:ext cx="252412" cy="244475"/>
          </a:xfrm>
          <a:prstGeom prst="round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85" name="Rounded Rectangle 84"/>
          <p:cNvSpPr/>
          <p:nvPr/>
        </p:nvSpPr>
        <p:spPr bwMode="auto">
          <a:xfrm>
            <a:off x="5127625" y="2557463"/>
            <a:ext cx="252413" cy="244475"/>
          </a:xfrm>
          <a:prstGeom prst="roundRect">
            <a:avLst/>
          </a:prstGeom>
          <a:ln>
            <a:solidFill>
              <a:srgbClr val="008000"/>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pic>
        <p:nvPicPr>
          <p:cNvPr id="86" name="Picture 7" descr="C:\Documents and Settings\Administrator\Local Settings\Temporary Internet Files\Content.IE5\44Z2MSXF\MC900432530[1].png"/>
          <p:cNvPicPr>
            <a:picLocks noChangeAspect="1" noChangeArrowheads="1"/>
          </p:cNvPicPr>
          <p:nvPr/>
        </p:nvPicPr>
        <p:blipFill>
          <a:blip r:embed="rId3">
            <a:duotone>
              <a:prstClr val="black"/>
              <a:schemeClr val="accent4">
                <a:tint val="45000"/>
                <a:satMod val="400000"/>
              </a:schemeClr>
            </a:duotone>
          </a:blip>
          <a:srcRect/>
          <a:stretch>
            <a:fillRect/>
          </a:stretch>
        </p:blipFill>
        <p:spPr bwMode="auto">
          <a:xfrm>
            <a:off x="5079702" y="2518542"/>
            <a:ext cx="403225" cy="278201"/>
          </a:xfrm>
          <a:prstGeom prst="rect">
            <a:avLst/>
          </a:prstGeom>
          <a:noFill/>
        </p:spPr>
      </p:pic>
      <p:sp>
        <p:nvSpPr>
          <p:cNvPr id="88" name="Rounded Rectangle 87"/>
          <p:cNvSpPr/>
          <p:nvPr/>
        </p:nvSpPr>
        <p:spPr bwMode="auto">
          <a:xfrm>
            <a:off x="5127625" y="3263900"/>
            <a:ext cx="252413" cy="244475"/>
          </a:xfrm>
          <a:prstGeom prst="roundRect">
            <a:avLst/>
          </a:prstGeom>
          <a:ln>
            <a:solidFill>
              <a:srgbClr val="008000"/>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pic>
        <p:nvPicPr>
          <p:cNvPr id="89" name="Picture 7" descr="C:\Documents and Settings\Administrator\Local Settings\Temporary Internet Files\Content.IE5\44Z2MSXF\MC900432530[1].png"/>
          <p:cNvPicPr>
            <a:picLocks noChangeAspect="1" noChangeArrowheads="1"/>
          </p:cNvPicPr>
          <p:nvPr/>
        </p:nvPicPr>
        <p:blipFill>
          <a:blip r:embed="rId3">
            <a:duotone>
              <a:prstClr val="black"/>
              <a:schemeClr val="accent4">
                <a:tint val="45000"/>
                <a:satMod val="400000"/>
              </a:schemeClr>
            </a:duotone>
          </a:blip>
          <a:srcRect/>
          <a:stretch>
            <a:fillRect/>
          </a:stretch>
        </p:blipFill>
        <p:spPr bwMode="auto">
          <a:xfrm>
            <a:off x="5079702" y="3224971"/>
            <a:ext cx="403225" cy="278200"/>
          </a:xfrm>
          <a:prstGeom prst="rect">
            <a:avLst/>
          </a:prstGeom>
          <a:noFill/>
          <a:ln>
            <a:noFill/>
          </a:ln>
        </p:spPr>
      </p:pic>
      <p:pic>
        <p:nvPicPr>
          <p:cNvPr id="41" name="Picture 7" descr="C:\Documents and Settings\Administrator\Local Settings\Temporary Internet Files\Content.IE5\44Z2MSXF\MC900432530[1].png"/>
          <p:cNvPicPr>
            <a:picLocks noChangeAspect="1" noChangeArrowheads="1"/>
          </p:cNvPicPr>
          <p:nvPr/>
        </p:nvPicPr>
        <p:blipFill>
          <a:blip r:embed="rId3">
            <a:duotone>
              <a:prstClr val="black"/>
              <a:schemeClr val="accent4">
                <a:tint val="45000"/>
                <a:satMod val="400000"/>
              </a:schemeClr>
            </a:duotone>
          </a:blip>
          <a:srcRect/>
          <a:stretch>
            <a:fillRect/>
          </a:stretch>
        </p:blipFill>
        <p:spPr bwMode="auto">
          <a:xfrm>
            <a:off x="1048178" y="2498382"/>
            <a:ext cx="403225" cy="278201"/>
          </a:xfrm>
          <a:prstGeom prst="rect">
            <a:avLst/>
          </a:prstGeom>
          <a:noFill/>
        </p:spPr>
      </p:pic>
      <p:pic>
        <p:nvPicPr>
          <p:cNvPr id="42" name="Picture 7" descr="C:\Documents and Settings\Administrator\Local Settings\Temporary Internet Files\Content.IE5\44Z2MSXF\MC900432530[1].png"/>
          <p:cNvPicPr>
            <a:picLocks noChangeAspect="1" noChangeArrowheads="1"/>
          </p:cNvPicPr>
          <p:nvPr/>
        </p:nvPicPr>
        <p:blipFill>
          <a:blip r:embed="rId3">
            <a:duotone>
              <a:prstClr val="black"/>
              <a:schemeClr val="accent4">
                <a:tint val="45000"/>
                <a:satMod val="400000"/>
              </a:schemeClr>
            </a:duotone>
          </a:blip>
          <a:srcRect/>
          <a:stretch>
            <a:fillRect/>
          </a:stretch>
        </p:blipFill>
        <p:spPr bwMode="auto">
          <a:xfrm>
            <a:off x="1048178" y="3224123"/>
            <a:ext cx="403225" cy="278201"/>
          </a:xfrm>
          <a:prstGeom prst="rect">
            <a:avLst/>
          </a:prstGeom>
          <a:noFill/>
        </p:spPr>
      </p:pic>
      <p:pic>
        <p:nvPicPr>
          <p:cNvPr id="43" name="Picture 7" descr="C:\Documents and Settings\Administrator\Local Settings\Temporary Internet Files\Content.IE5\44Z2MSXF\MC900432530[1].png"/>
          <p:cNvPicPr>
            <a:picLocks noChangeAspect="1" noChangeArrowheads="1"/>
          </p:cNvPicPr>
          <p:nvPr/>
        </p:nvPicPr>
        <p:blipFill>
          <a:blip r:embed="rId3">
            <a:duotone>
              <a:prstClr val="black"/>
              <a:schemeClr val="accent4">
                <a:tint val="45000"/>
                <a:satMod val="400000"/>
              </a:schemeClr>
            </a:duotone>
          </a:blip>
          <a:srcRect/>
          <a:stretch>
            <a:fillRect/>
          </a:stretch>
        </p:blipFill>
        <p:spPr bwMode="auto">
          <a:xfrm>
            <a:off x="1048178" y="3929705"/>
            <a:ext cx="403225" cy="278201"/>
          </a:xfrm>
          <a:prstGeom prst="rect">
            <a:avLst/>
          </a:prstGeom>
          <a:noFill/>
        </p:spPr>
      </p:pic>
      <p:pic>
        <p:nvPicPr>
          <p:cNvPr id="44" name="Picture 7" descr="C:\Documents and Settings\Administrator\Local Settings\Temporary Internet Files\Content.IE5\44Z2MSXF\MC900432530[1].png"/>
          <p:cNvPicPr>
            <a:picLocks noChangeAspect="1" noChangeArrowheads="1"/>
          </p:cNvPicPr>
          <p:nvPr/>
        </p:nvPicPr>
        <p:blipFill>
          <a:blip r:embed="rId3">
            <a:duotone>
              <a:prstClr val="black"/>
              <a:schemeClr val="accent4">
                <a:tint val="45000"/>
                <a:satMod val="400000"/>
              </a:schemeClr>
            </a:duotone>
          </a:blip>
          <a:srcRect/>
          <a:stretch>
            <a:fillRect/>
          </a:stretch>
        </p:blipFill>
        <p:spPr bwMode="auto">
          <a:xfrm>
            <a:off x="1048178" y="4635287"/>
            <a:ext cx="403225" cy="278201"/>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Speakers</a:t>
            </a:r>
          </a:p>
        </p:txBody>
      </p:sp>
      <p:sp>
        <p:nvSpPr>
          <p:cNvPr id="13315" name="Content Placeholder 2"/>
          <p:cNvSpPr>
            <a:spLocks noGrp="1"/>
          </p:cNvSpPr>
          <p:nvPr>
            <p:ph idx="1"/>
          </p:nvPr>
        </p:nvSpPr>
        <p:spPr/>
        <p:txBody>
          <a:bodyPr/>
          <a:lstStyle/>
          <a:p>
            <a:pPr>
              <a:buClr>
                <a:srgbClr val="2B7593"/>
              </a:buClr>
              <a:buSzTx/>
            </a:pPr>
            <a:r>
              <a:rPr lang="en-US" b="1" smtClean="0">
                <a:latin typeface="Arial" charset="0"/>
                <a:cs typeface="Arial" charset="0"/>
              </a:rPr>
              <a:t>Abby Sauer</a:t>
            </a: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Abbott Nutrition</a:t>
            </a:r>
            <a:br>
              <a:rPr lang="en-US" smtClean="0">
                <a:latin typeface="Arial" charset="0"/>
                <a:cs typeface="Arial" charset="0"/>
              </a:rPr>
            </a:br>
            <a:r>
              <a:rPr lang="en-US" smtClean="0">
                <a:latin typeface="Arial" charset="0"/>
                <a:cs typeface="Arial" charset="0"/>
              </a:rPr>
              <a:t>Research Scientist</a:t>
            </a:r>
            <a:br>
              <a:rPr lang="en-US" smtClean="0">
                <a:latin typeface="Arial" charset="0"/>
                <a:cs typeface="Arial" charset="0"/>
              </a:rPr>
            </a:br>
            <a:r>
              <a:rPr lang="en-US" smtClean="0">
                <a:latin typeface="Arial" charset="0"/>
                <a:cs typeface="Arial" charset="0"/>
              </a:rPr>
              <a:t>MPH, RD, LD</a:t>
            </a:r>
          </a:p>
          <a:p>
            <a:pPr>
              <a:buClr>
                <a:srgbClr val="2B7593"/>
              </a:buClr>
              <a:buSzTx/>
            </a:pPr>
            <a:endParaRPr lang="en-US" smtClean="0">
              <a:latin typeface="Arial" charset="0"/>
              <a:cs typeface="Arial" charset="0"/>
            </a:endParaRPr>
          </a:p>
          <a:p>
            <a:pPr>
              <a:buClr>
                <a:srgbClr val="2B7593"/>
              </a:buClr>
              <a:buSzTx/>
            </a:pPr>
            <a:r>
              <a:rPr lang="en-US" b="1" smtClean="0">
                <a:latin typeface="Arial" charset="0"/>
                <a:cs typeface="Arial" charset="0"/>
              </a:rPr>
              <a:t>Lily Suazo</a:t>
            </a: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ILS Wellness and Nutrition Manager </a:t>
            </a:r>
            <a:br>
              <a:rPr lang="en-US" smtClean="0">
                <a:latin typeface="Arial" charset="0"/>
                <a:cs typeface="Arial" charset="0"/>
              </a:rPr>
            </a:br>
            <a:r>
              <a:rPr lang="en-US" smtClean="0">
                <a:latin typeface="Arial" charset="0"/>
                <a:cs typeface="Arial" charset="0"/>
              </a:rPr>
              <a:t>RD, LD/N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0550" y="0"/>
            <a:ext cx="8299450" cy="1277938"/>
          </a:xfrm>
        </p:spPr>
        <p:txBody>
          <a:bodyPr/>
          <a:lstStyle/>
          <a:p>
            <a:pPr>
              <a:defRPr/>
            </a:pPr>
            <a:r>
              <a:rPr sz="2600" smtClean="0"/>
              <a:t>You can do this too by implementing simple FIND, FEED, FOLLOW in your agency to improve outcomes</a:t>
            </a:r>
          </a:p>
        </p:txBody>
      </p:sp>
      <p:grpSp>
        <p:nvGrpSpPr>
          <p:cNvPr id="2" name="Group 28"/>
          <p:cNvGrpSpPr>
            <a:grpSpLocks/>
          </p:cNvGrpSpPr>
          <p:nvPr/>
        </p:nvGrpSpPr>
        <p:grpSpPr bwMode="auto">
          <a:xfrm>
            <a:off x="517525" y="1704975"/>
            <a:ext cx="2598738" cy="3813175"/>
            <a:chOff x="518275" y="1705134"/>
            <a:chExt cx="2598497" cy="3813770"/>
          </a:xfrm>
        </p:grpSpPr>
        <p:pic>
          <p:nvPicPr>
            <p:cNvPr id="43018" name="Picture 5" descr="find-1a.png"/>
            <p:cNvPicPr>
              <a:picLocks noChangeAspect="1"/>
            </p:cNvPicPr>
            <p:nvPr/>
          </p:nvPicPr>
          <p:blipFill>
            <a:blip r:embed="rId3"/>
            <a:srcRect/>
            <a:stretch>
              <a:fillRect/>
            </a:stretch>
          </p:blipFill>
          <p:spPr bwMode="auto">
            <a:xfrm>
              <a:off x="518275" y="1705134"/>
              <a:ext cx="2598497" cy="2984500"/>
            </a:xfrm>
            <a:prstGeom prst="rect">
              <a:avLst/>
            </a:prstGeom>
            <a:noFill/>
            <a:ln w="9525">
              <a:noFill/>
              <a:miter lim="800000"/>
              <a:headEnd/>
              <a:tailEnd/>
            </a:ln>
          </p:spPr>
        </p:pic>
        <p:sp>
          <p:nvSpPr>
            <p:cNvPr id="43019" name="TextBox 3"/>
            <p:cNvSpPr txBox="1">
              <a:spLocks noChangeArrowheads="1"/>
            </p:cNvSpPr>
            <p:nvPr/>
          </p:nvSpPr>
          <p:spPr bwMode="auto">
            <a:xfrm>
              <a:off x="590550" y="4811018"/>
              <a:ext cx="2455299" cy="707886"/>
            </a:xfrm>
            <a:prstGeom prst="rect">
              <a:avLst/>
            </a:prstGeom>
            <a:noFill/>
            <a:ln w="9525">
              <a:noFill/>
              <a:miter lim="800000"/>
              <a:headEnd/>
              <a:tailEnd/>
            </a:ln>
          </p:spPr>
          <p:txBody>
            <a:bodyPr lIns="0" rIns="0">
              <a:spAutoFit/>
            </a:bodyPr>
            <a:lstStyle/>
            <a:p>
              <a:pPr algn="ctr"/>
              <a:r>
                <a:rPr lang="en-US" sz="2000">
                  <a:cs typeface="Arial" charset="0"/>
                </a:rPr>
                <a:t>Identify at-risk </a:t>
              </a:r>
            </a:p>
            <a:p>
              <a:pPr algn="ctr"/>
              <a:r>
                <a:rPr lang="en-US" sz="2000">
                  <a:cs typeface="Arial" charset="0"/>
                </a:rPr>
                <a:t>clients</a:t>
              </a:r>
            </a:p>
          </p:txBody>
        </p:sp>
      </p:grpSp>
      <p:grpSp>
        <p:nvGrpSpPr>
          <p:cNvPr id="4" name="Group 27"/>
          <p:cNvGrpSpPr>
            <a:grpSpLocks/>
          </p:cNvGrpSpPr>
          <p:nvPr/>
        </p:nvGrpSpPr>
        <p:grpSpPr bwMode="auto">
          <a:xfrm>
            <a:off x="3286125" y="1704975"/>
            <a:ext cx="2597150" cy="4121150"/>
            <a:chOff x="3285414" y="1705134"/>
            <a:chExt cx="2598497" cy="4121547"/>
          </a:xfrm>
        </p:grpSpPr>
        <p:pic>
          <p:nvPicPr>
            <p:cNvPr id="43016" name="Picture 4" descr="feed-1a.png"/>
            <p:cNvPicPr>
              <a:picLocks noChangeAspect="1"/>
            </p:cNvPicPr>
            <p:nvPr/>
          </p:nvPicPr>
          <p:blipFill>
            <a:blip r:embed="rId4"/>
            <a:srcRect/>
            <a:stretch>
              <a:fillRect/>
            </a:stretch>
          </p:blipFill>
          <p:spPr bwMode="auto">
            <a:xfrm>
              <a:off x="3285414" y="1705134"/>
              <a:ext cx="2598497" cy="2984500"/>
            </a:xfrm>
            <a:prstGeom prst="rect">
              <a:avLst/>
            </a:prstGeom>
            <a:noFill/>
            <a:ln w="9525">
              <a:noFill/>
              <a:miter lim="800000"/>
              <a:headEnd/>
              <a:tailEnd/>
            </a:ln>
          </p:spPr>
        </p:pic>
        <p:sp>
          <p:nvSpPr>
            <p:cNvPr id="43017" name="TextBox 23"/>
            <p:cNvSpPr txBox="1">
              <a:spLocks noChangeArrowheads="1"/>
            </p:cNvSpPr>
            <p:nvPr/>
          </p:nvSpPr>
          <p:spPr bwMode="auto">
            <a:xfrm>
              <a:off x="3468688" y="4811018"/>
              <a:ext cx="2344237" cy="1015663"/>
            </a:xfrm>
            <a:prstGeom prst="rect">
              <a:avLst/>
            </a:prstGeom>
            <a:noFill/>
            <a:ln w="9525">
              <a:noFill/>
              <a:miter lim="800000"/>
              <a:headEnd/>
              <a:tailEnd/>
            </a:ln>
          </p:spPr>
          <p:txBody>
            <a:bodyPr lIns="0" rIns="0">
              <a:spAutoFit/>
            </a:bodyPr>
            <a:lstStyle/>
            <a:p>
              <a:pPr algn="ctr"/>
              <a:r>
                <a:rPr lang="en-US" sz="2000">
                  <a:cs typeface="Arial" charset="0"/>
                </a:rPr>
                <a:t>Incorporate nutrition intervention into care</a:t>
              </a:r>
            </a:p>
          </p:txBody>
        </p:sp>
      </p:grpSp>
      <p:grpSp>
        <p:nvGrpSpPr>
          <p:cNvPr id="5" name="Group 26"/>
          <p:cNvGrpSpPr>
            <a:grpSpLocks/>
          </p:cNvGrpSpPr>
          <p:nvPr/>
        </p:nvGrpSpPr>
        <p:grpSpPr bwMode="auto">
          <a:xfrm>
            <a:off x="6053138" y="1704975"/>
            <a:ext cx="2649537" cy="4121150"/>
            <a:chOff x="6052553" y="1705134"/>
            <a:chExt cx="2650122" cy="4121547"/>
          </a:xfrm>
        </p:grpSpPr>
        <p:pic>
          <p:nvPicPr>
            <p:cNvPr id="43014" name="Picture 6" descr="follow-1a.png"/>
            <p:cNvPicPr>
              <a:picLocks noChangeAspect="1"/>
            </p:cNvPicPr>
            <p:nvPr/>
          </p:nvPicPr>
          <p:blipFill>
            <a:blip r:embed="rId5"/>
            <a:srcRect/>
            <a:stretch>
              <a:fillRect/>
            </a:stretch>
          </p:blipFill>
          <p:spPr bwMode="auto">
            <a:xfrm>
              <a:off x="6052553" y="1705134"/>
              <a:ext cx="2598497" cy="2984500"/>
            </a:xfrm>
            <a:prstGeom prst="rect">
              <a:avLst/>
            </a:prstGeom>
            <a:noFill/>
            <a:ln w="9525">
              <a:noFill/>
              <a:miter lim="800000"/>
              <a:headEnd/>
              <a:tailEnd/>
            </a:ln>
          </p:spPr>
        </p:pic>
        <p:sp>
          <p:nvSpPr>
            <p:cNvPr id="43015" name="TextBox 24"/>
            <p:cNvSpPr txBox="1">
              <a:spLocks noChangeArrowheads="1"/>
            </p:cNvSpPr>
            <p:nvPr/>
          </p:nvSpPr>
          <p:spPr bwMode="auto">
            <a:xfrm>
              <a:off x="6184622" y="4811018"/>
              <a:ext cx="2518053" cy="1015663"/>
            </a:xfrm>
            <a:prstGeom prst="rect">
              <a:avLst/>
            </a:prstGeom>
            <a:noFill/>
            <a:ln w="9525">
              <a:noFill/>
              <a:miter lim="800000"/>
              <a:headEnd/>
              <a:tailEnd/>
            </a:ln>
          </p:spPr>
          <p:txBody>
            <a:bodyPr lIns="0" rIns="0">
              <a:spAutoFit/>
            </a:bodyPr>
            <a:lstStyle/>
            <a:p>
              <a:pPr algn="ctr"/>
              <a:r>
                <a:rPr lang="en-US" sz="2000">
                  <a:cs typeface="Arial" charset="0"/>
                </a:rPr>
                <a:t>Drive patient </a:t>
              </a:r>
              <a:br>
                <a:rPr lang="en-US" sz="2000">
                  <a:cs typeface="Arial" charset="0"/>
                </a:rPr>
              </a:br>
              <a:r>
                <a:rPr lang="en-US" sz="2000">
                  <a:cs typeface="Arial" charset="0"/>
                </a:rPr>
                <a:t>self-management through education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0"/>
            <a:ext cx="6927850" cy="1277938"/>
          </a:xfrm>
        </p:spPr>
        <p:txBody>
          <a:bodyPr/>
          <a:lstStyle/>
          <a:p>
            <a:pPr>
              <a:defRPr/>
            </a:pPr>
            <a:r>
              <a:rPr smtClean="0"/>
              <a:t>FIND clients at risk</a:t>
            </a:r>
          </a:p>
        </p:txBody>
      </p:sp>
      <p:sp>
        <p:nvSpPr>
          <p:cNvPr id="3" name="Content Placeholder 2"/>
          <p:cNvSpPr>
            <a:spLocks noGrp="1"/>
          </p:cNvSpPr>
          <p:nvPr>
            <p:ph idx="1"/>
          </p:nvPr>
        </p:nvSpPr>
        <p:spPr>
          <a:xfrm>
            <a:off x="590550" y="1600200"/>
            <a:ext cx="8288338" cy="742950"/>
          </a:xfrm>
        </p:spPr>
        <p:txBody>
          <a:bodyPr>
            <a:normAutofit/>
          </a:bodyPr>
          <a:lstStyle/>
          <a:p>
            <a:pPr>
              <a:defRPr/>
            </a:pPr>
            <a:r>
              <a:rPr lang="en-US" sz="2000" dirty="0" smtClean="0"/>
              <a:t>Identify patients at risk through your start of care (SOC) assessment</a:t>
            </a:r>
          </a:p>
          <a:p>
            <a:pPr lvl="1">
              <a:defRPr/>
            </a:pPr>
            <a:r>
              <a:rPr lang="en-US" sz="1800" dirty="0" smtClean="0"/>
              <a:t>OASIS</a:t>
            </a:r>
          </a:p>
        </p:txBody>
      </p:sp>
      <p:pic>
        <p:nvPicPr>
          <p:cNvPr id="4" name="Picture 14"/>
          <p:cNvPicPr>
            <a:picLocks noChangeAspect="1" noChangeArrowheads="1"/>
          </p:cNvPicPr>
          <p:nvPr/>
        </p:nvPicPr>
        <p:blipFill>
          <a:blip r:embed="rId2"/>
          <a:srcRect/>
          <a:stretch>
            <a:fillRect/>
          </a:stretch>
        </p:blipFill>
        <p:spPr bwMode="auto">
          <a:xfrm>
            <a:off x="590550" y="2446338"/>
            <a:ext cx="8112125" cy="3629025"/>
          </a:xfrm>
          <a:prstGeom prst="rect">
            <a:avLst/>
          </a:prstGeom>
          <a:noFill/>
          <a:ln w="9525">
            <a:solidFill>
              <a:schemeClr val="tx1">
                <a:lumMod val="50000"/>
                <a:lumOff val="50000"/>
              </a:schemeClr>
            </a:solidFill>
            <a:miter lim="800000"/>
            <a:headEnd/>
            <a:tailEnd/>
          </a:ln>
        </p:spPr>
      </p:pic>
      <p:pic>
        <p:nvPicPr>
          <p:cNvPr id="44037" name="Picture 4" descr="find-1a.png"/>
          <p:cNvPicPr>
            <a:picLocks noChangeAspect="1"/>
          </p:cNvPicPr>
          <p:nvPr/>
        </p:nvPicPr>
        <p:blipFill>
          <a:blip r:embed="rId3"/>
          <a:srcRect/>
          <a:stretch>
            <a:fillRect/>
          </a:stretch>
        </p:blipFill>
        <p:spPr bwMode="auto">
          <a:xfrm>
            <a:off x="7685088" y="41275"/>
            <a:ext cx="1060450" cy="121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90550" y="0"/>
            <a:ext cx="6958013" cy="1277938"/>
          </a:xfrm>
        </p:spPr>
        <p:txBody>
          <a:bodyPr/>
          <a:lstStyle/>
          <a:p>
            <a:pPr>
              <a:defRPr/>
            </a:pPr>
            <a:r>
              <a:rPr smtClean="0"/>
              <a:t>FEED your at risk patients oral nutritional supplements as part of your nutrition interventions</a:t>
            </a:r>
          </a:p>
        </p:txBody>
      </p:sp>
      <p:sp>
        <p:nvSpPr>
          <p:cNvPr id="45059" name="Rectangle 15"/>
          <p:cNvSpPr>
            <a:spLocks noChangeArrowheads="1"/>
          </p:cNvSpPr>
          <p:nvPr/>
        </p:nvSpPr>
        <p:spPr bwMode="auto">
          <a:xfrm>
            <a:off x="1325563" y="2208213"/>
            <a:ext cx="1300162" cy="341312"/>
          </a:xfrm>
          <a:prstGeom prst="rect">
            <a:avLst/>
          </a:prstGeom>
          <a:noFill/>
          <a:ln w="9525">
            <a:noFill/>
            <a:miter lim="800000"/>
            <a:headEnd/>
            <a:tailEnd/>
          </a:ln>
        </p:spPr>
        <p:txBody>
          <a:bodyPr wrap="none">
            <a:spAutoFit/>
          </a:bodyPr>
          <a:lstStyle/>
          <a:p>
            <a:pPr algn="ctr">
              <a:lnSpc>
                <a:spcPct val="90000"/>
              </a:lnSpc>
            </a:pPr>
            <a:r>
              <a:rPr lang="en-US" b="1">
                <a:cs typeface="Arial" charset="0"/>
              </a:rPr>
              <a:t>Education</a:t>
            </a:r>
          </a:p>
        </p:txBody>
      </p:sp>
      <p:sp>
        <p:nvSpPr>
          <p:cNvPr id="45060" name="Rectangle 16"/>
          <p:cNvSpPr>
            <a:spLocks noChangeArrowheads="1"/>
          </p:cNvSpPr>
          <p:nvPr/>
        </p:nvSpPr>
        <p:spPr bwMode="auto">
          <a:xfrm>
            <a:off x="2782888" y="2078038"/>
            <a:ext cx="1555750" cy="590550"/>
          </a:xfrm>
          <a:prstGeom prst="rect">
            <a:avLst/>
          </a:prstGeom>
          <a:noFill/>
          <a:ln w="9525">
            <a:noFill/>
            <a:miter lim="800000"/>
            <a:headEnd/>
            <a:tailEnd/>
          </a:ln>
        </p:spPr>
        <p:txBody>
          <a:bodyPr>
            <a:spAutoFit/>
          </a:bodyPr>
          <a:lstStyle/>
          <a:p>
            <a:pPr algn="ctr">
              <a:lnSpc>
                <a:spcPct val="90000"/>
              </a:lnSpc>
            </a:pPr>
            <a:r>
              <a:rPr lang="en-US" b="1">
                <a:cs typeface="Arial" charset="0"/>
              </a:rPr>
              <a:t>Dietary Counseling</a:t>
            </a:r>
          </a:p>
        </p:txBody>
      </p:sp>
      <p:sp>
        <p:nvSpPr>
          <p:cNvPr id="45061" name="Rectangle 17"/>
          <p:cNvSpPr>
            <a:spLocks noChangeArrowheads="1"/>
          </p:cNvSpPr>
          <p:nvPr/>
        </p:nvSpPr>
        <p:spPr bwMode="auto">
          <a:xfrm>
            <a:off x="4525963" y="2208213"/>
            <a:ext cx="747712" cy="342900"/>
          </a:xfrm>
          <a:prstGeom prst="rect">
            <a:avLst/>
          </a:prstGeom>
          <a:noFill/>
          <a:ln w="9525">
            <a:noFill/>
            <a:miter lim="800000"/>
            <a:headEnd/>
            <a:tailEnd/>
          </a:ln>
        </p:spPr>
        <p:txBody>
          <a:bodyPr wrap="none">
            <a:spAutoFit/>
          </a:bodyPr>
          <a:lstStyle/>
          <a:p>
            <a:pPr algn="ctr">
              <a:lnSpc>
                <a:spcPct val="90000"/>
              </a:lnSpc>
            </a:pPr>
            <a:r>
              <a:rPr lang="en-US" b="1">
                <a:cs typeface="Arial" charset="0"/>
              </a:rPr>
              <a:t>Food</a:t>
            </a:r>
          </a:p>
        </p:txBody>
      </p:sp>
      <p:sp>
        <p:nvSpPr>
          <p:cNvPr id="45062" name="Rectangle 18"/>
          <p:cNvSpPr>
            <a:spLocks noChangeArrowheads="1"/>
          </p:cNvSpPr>
          <p:nvPr/>
        </p:nvSpPr>
        <p:spPr bwMode="auto">
          <a:xfrm>
            <a:off x="6499225" y="2079625"/>
            <a:ext cx="2032000" cy="590550"/>
          </a:xfrm>
          <a:prstGeom prst="rect">
            <a:avLst/>
          </a:prstGeom>
          <a:noFill/>
          <a:ln w="9525">
            <a:noFill/>
            <a:miter lim="800000"/>
            <a:headEnd/>
            <a:tailEnd/>
          </a:ln>
        </p:spPr>
        <p:txBody>
          <a:bodyPr wrap="none">
            <a:spAutoFit/>
          </a:bodyPr>
          <a:lstStyle/>
          <a:p>
            <a:pPr algn="ctr">
              <a:lnSpc>
                <a:spcPct val="90000"/>
              </a:lnSpc>
            </a:pPr>
            <a:r>
              <a:rPr lang="en-US" b="1">
                <a:cs typeface="Arial" charset="0"/>
              </a:rPr>
              <a:t>Oral nutritional </a:t>
            </a:r>
            <a:br>
              <a:rPr lang="en-US" b="1">
                <a:cs typeface="Arial" charset="0"/>
              </a:rPr>
            </a:br>
            <a:r>
              <a:rPr lang="en-US" b="1">
                <a:cs typeface="Arial" charset="0"/>
              </a:rPr>
              <a:t>supplementation</a:t>
            </a:r>
          </a:p>
        </p:txBody>
      </p:sp>
      <p:sp>
        <p:nvSpPr>
          <p:cNvPr id="9" name="Pentagon 8"/>
          <p:cNvSpPr/>
          <p:nvPr/>
        </p:nvSpPr>
        <p:spPr>
          <a:xfrm>
            <a:off x="873479" y="4217152"/>
            <a:ext cx="7869303" cy="1436272"/>
          </a:xfrm>
          <a:prstGeom prst="homePlate">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perspectiveRelaxed" fov="0">
              <a:rot lat="18273582" lon="0" rev="0"/>
            </a:camera>
            <a:lightRig rig="threePt" dir="t"/>
          </a:scene3d>
          <a:sp3d extrusionH="203200">
            <a:extrusionClr>
              <a:schemeClr val="bg2"/>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5064"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46375" y="3048000"/>
            <a:ext cx="1146175" cy="2109788"/>
          </a:xfrm>
          <a:prstGeom prst="rect">
            <a:avLst/>
          </a:prstGeom>
          <a:noFill/>
          <a:ln w="9525">
            <a:noFill/>
            <a:miter lim="800000"/>
            <a:headEnd/>
            <a:tailEnd/>
          </a:ln>
        </p:spPr>
      </p:pic>
      <p:pic>
        <p:nvPicPr>
          <p:cNvPr id="45065"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156450" y="3213100"/>
            <a:ext cx="785813" cy="1738313"/>
          </a:xfrm>
          <a:prstGeom prst="rect">
            <a:avLst/>
          </a:prstGeom>
          <a:noFill/>
          <a:ln w="9525">
            <a:noFill/>
            <a:miter lim="800000"/>
            <a:headEnd/>
            <a:tailEnd/>
          </a:ln>
        </p:spPr>
      </p:pic>
      <p:pic>
        <p:nvPicPr>
          <p:cNvPr id="45066" name="Picture 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975100" y="3248025"/>
            <a:ext cx="1816100" cy="1790700"/>
          </a:xfrm>
          <a:prstGeom prst="rect">
            <a:avLst/>
          </a:prstGeom>
          <a:noFill/>
          <a:ln w="9525">
            <a:noFill/>
            <a:miter lim="800000"/>
            <a:headEnd/>
            <a:tailEnd/>
          </a:ln>
        </p:spPr>
      </p:pic>
      <p:grpSp>
        <p:nvGrpSpPr>
          <p:cNvPr id="3" name="Group 4"/>
          <p:cNvGrpSpPr>
            <a:grpSpLocks/>
          </p:cNvGrpSpPr>
          <p:nvPr/>
        </p:nvGrpSpPr>
        <p:grpSpPr bwMode="auto">
          <a:xfrm>
            <a:off x="1030288" y="3116263"/>
            <a:ext cx="1860550" cy="1862137"/>
            <a:chOff x="1146112" y="2857892"/>
            <a:chExt cx="1861081" cy="1861081"/>
          </a:xfrm>
        </p:grpSpPr>
        <p:sp>
          <p:nvSpPr>
            <p:cNvPr id="45072" name="TextBox 2"/>
            <p:cNvSpPr txBox="1">
              <a:spLocks noChangeArrowheads="1"/>
            </p:cNvSpPr>
            <p:nvPr/>
          </p:nvSpPr>
          <p:spPr bwMode="auto">
            <a:xfrm rot="-1126292">
              <a:off x="1719828" y="3185187"/>
              <a:ext cx="821623" cy="276999"/>
            </a:xfrm>
            <a:prstGeom prst="rect">
              <a:avLst/>
            </a:prstGeom>
            <a:noFill/>
            <a:ln w="9525">
              <a:noFill/>
              <a:miter lim="800000"/>
              <a:headEnd/>
              <a:tailEnd/>
            </a:ln>
          </p:spPr>
          <p:txBody>
            <a:bodyPr>
              <a:spAutoFit/>
            </a:bodyPr>
            <a:lstStyle/>
            <a:p>
              <a:r>
                <a:rPr lang="en-US" sz="1200" b="1">
                  <a:latin typeface="Arial Narrow" pitchFamily="34" charset="0"/>
                </a:rPr>
                <a:t>Nutrition</a:t>
              </a:r>
            </a:p>
          </p:txBody>
        </p:sp>
        <p:pic>
          <p:nvPicPr>
            <p:cNvPr id="45073" name="Picture 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146112" y="2857892"/>
              <a:ext cx="1861081" cy="1861081"/>
            </a:xfrm>
            <a:prstGeom prst="rect">
              <a:avLst/>
            </a:prstGeom>
            <a:noFill/>
            <a:ln w="9525">
              <a:noFill/>
              <a:miter lim="800000"/>
              <a:headEnd/>
              <a:tailEnd/>
            </a:ln>
          </p:spPr>
        </p:pic>
      </p:grpSp>
      <p:sp>
        <p:nvSpPr>
          <p:cNvPr id="2" name="Right Bracket 1"/>
          <p:cNvSpPr>
            <a:spLocks/>
          </p:cNvSpPr>
          <p:nvPr/>
        </p:nvSpPr>
        <p:spPr bwMode="auto">
          <a:xfrm>
            <a:off x="5243513" y="2078038"/>
            <a:ext cx="612775" cy="3079750"/>
          </a:xfrm>
          <a:prstGeom prst="rightBracket">
            <a:avLst>
              <a:gd name="adj" fmla="val 8330"/>
            </a:avLst>
          </a:prstGeom>
          <a:noFill/>
          <a:ln w="50800">
            <a:solidFill>
              <a:schemeClr val="accent2"/>
            </a:solidFill>
            <a:round/>
            <a:headEnd/>
            <a:tailEnd/>
          </a:ln>
          <a:effectLst>
            <a:outerShdw blurRad="63500" dist="38100" dir="2700000" algn="tl" rotWithShape="0">
              <a:srgbClr val="000000">
                <a:alpha val="39999"/>
              </a:srgbClr>
            </a:outerShdw>
          </a:effectLst>
        </p:spPr>
        <p:txBody>
          <a:bodyPr anchor="ctr"/>
          <a:lstStyle/>
          <a:p>
            <a:pPr algn="ctr" fontAlgn="auto">
              <a:spcBef>
                <a:spcPts val="0"/>
              </a:spcBef>
              <a:spcAft>
                <a:spcPts val="0"/>
              </a:spcAft>
              <a:defRPr/>
            </a:pPr>
            <a:endParaRPr lang="en-US" dirty="0">
              <a:latin typeface="+mn-lt"/>
              <a:ea typeface="+mn-ea"/>
            </a:endParaRPr>
          </a:p>
        </p:txBody>
      </p:sp>
      <p:sp>
        <p:nvSpPr>
          <p:cNvPr id="21" name="Right Bracket 20"/>
          <p:cNvSpPr>
            <a:spLocks/>
          </p:cNvSpPr>
          <p:nvPr/>
        </p:nvSpPr>
        <p:spPr bwMode="auto">
          <a:xfrm rot="10800000">
            <a:off x="976313" y="2043113"/>
            <a:ext cx="612775" cy="3079750"/>
          </a:xfrm>
          <a:prstGeom prst="rightBracket">
            <a:avLst>
              <a:gd name="adj" fmla="val 8330"/>
            </a:avLst>
          </a:prstGeom>
          <a:noFill/>
          <a:ln w="50800">
            <a:solidFill>
              <a:schemeClr val="accent2"/>
            </a:solidFill>
            <a:round/>
            <a:headEnd/>
            <a:tailEnd/>
          </a:ln>
          <a:effectLst>
            <a:outerShdw blurRad="63500" dist="38100" dir="2700000" algn="tl" rotWithShape="0">
              <a:srgbClr val="000000">
                <a:alpha val="39999"/>
              </a:srgbClr>
            </a:outerShdw>
          </a:effectLst>
        </p:spPr>
        <p:txBody>
          <a:bodyPr anchor="ctr"/>
          <a:lstStyle/>
          <a:p>
            <a:pPr algn="ctr" fontAlgn="auto">
              <a:spcBef>
                <a:spcPts val="0"/>
              </a:spcBef>
              <a:spcAft>
                <a:spcPts val="0"/>
              </a:spcAft>
              <a:defRPr/>
            </a:pPr>
            <a:endParaRPr lang="en-US" dirty="0">
              <a:latin typeface="+mn-lt"/>
              <a:ea typeface="+mn-ea"/>
            </a:endParaRPr>
          </a:p>
        </p:txBody>
      </p:sp>
      <p:sp>
        <p:nvSpPr>
          <p:cNvPr id="4" name="Plus 3"/>
          <p:cNvSpPr>
            <a:spLocks/>
          </p:cNvSpPr>
          <p:nvPr/>
        </p:nvSpPr>
        <p:spPr bwMode="auto">
          <a:xfrm>
            <a:off x="6243638" y="3846513"/>
            <a:ext cx="568325" cy="534987"/>
          </a:xfrm>
          <a:custGeom>
            <a:avLst/>
            <a:gdLst>
              <a:gd name="T0" fmla="*/ 492994 w 568325"/>
              <a:gd name="T1" fmla="*/ 267494 h 534987"/>
              <a:gd name="T2" fmla="*/ 284163 w 568325"/>
              <a:gd name="T3" fmla="*/ 464074 h 534987"/>
              <a:gd name="T4" fmla="*/ 75331 w 568325"/>
              <a:gd name="T5" fmla="*/ 267494 h 534987"/>
              <a:gd name="T6" fmla="*/ 284163 w 568325"/>
              <a:gd name="T7" fmla="*/ 70913 h 534987"/>
              <a:gd name="T8" fmla="*/ 0 60000 65536"/>
              <a:gd name="T9" fmla="*/ 5898240 60000 65536"/>
              <a:gd name="T10" fmla="*/ 11796480 60000 65536"/>
              <a:gd name="T11" fmla="*/ 17694720 60000 65536"/>
              <a:gd name="T12" fmla="*/ 75331 w 568325"/>
              <a:gd name="T13" fmla="*/ 204579 h 534987"/>
              <a:gd name="T14" fmla="*/ 492994 w 568325"/>
              <a:gd name="T15" fmla="*/ 330408 h 534987"/>
            </a:gdLst>
            <a:ahLst/>
            <a:cxnLst>
              <a:cxn ang="T8">
                <a:pos x="T0" y="T1"/>
              </a:cxn>
              <a:cxn ang="T9">
                <a:pos x="T2" y="T3"/>
              </a:cxn>
              <a:cxn ang="T10">
                <a:pos x="T4" y="T5"/>
              </a:cxn>
              <a:cxn ang="T11">
                <a:pos x="T6" y="T7"/>
              </a:cxn>
            </a:cxnLst>
            <a:rect l="T12" t="T13" r="T14" b="T15"/>
            <a:pathLst>
              <a:path w="568325" h="534987">
                <a:moveTo>
                  <a:pt x="75331" y="204579"/>
                </a:moveTo>
                <a:lnTo>
                  <a:pt x="221248" y="204579"/>
                </a:lnTo>
                <a:lnTo>
                  <a:pt x="221248" y="70913"/>
                </a:lnTo>
                <a:lnTo>
                  <a:pt x="347077" y="70913"/>
                </a:lnTo>
                <a:lnTo>
                  <a:pt x="347077" y="204579"/>
                </a:lnTo>
                <a:lnTo>
                  <a:pt x="492994" y="204579"/>
                </a:lnTo>
                <a:lnTo>
                  <a:pt x="492994" y="330408"/>
                </a:lnTo>
                <a:lnTo>
                  <a:pt x="347077" y="330408"/>
                </a:lnTo>
                <a:lnTo>
                  <a:pt x="347077" y="464074"/>
                </a:lnTo>
                <a:lnTo>
                  <a:pt x="221248" y="464074"/>
                </a:lnTo>
                <a:lnTo>
                  <a:pt x="221248" y="330408"/>
                </a:lnTo>
                <a:lnTo>
                  <a:pt x="75331" y="330408"/>
                </a:lnTo>
                <a:close/>
              </a:path>
            </a:pathLst>
          </a:custGeom>
          <a:solidFill>
            <a:schemeClr val="accent2"/>
          </a:solidFill>
          <a:ln w="25400" cap="flat" cmpd="sng">
            <a:noFill/>
            <a:prstDash val="solid"/>
            <a:round/>
            <a:headEnd/>
            <a:tailEnd/>
          </a:ln>
          <a:effectLst>
            <a:outerShdw blurRad="63500" dist="38100" dir="2700000" algn="tl" rotWithShape="0">
              <a:srgbClr val="000000">
                <a:alpha val="39999"/>
              </a:srgbClr>
            </a:outerShdw>
          </a:effectLst>
        </p:spPr>
        <p:txBody>
          <a:bodyPr anchor="ctr"/>
          <a:lstStyle/>
          <a:p>
            <a:pPr>
              <a:defRPr/>
            </a:pPr>
            <a:endParaRPr lang="en-US">
              <a:cs typeface="ＭＳ Ｐゴシック" charset="-128"/>
            </a:endParaRPr>
          </a:p>
        </p:txBody>
      </p:sp>
      <p:pic>
        <p:nvPicPr>
          <p:cNvPr id="45071" name="Picture 23" descr="feed-1a.png"/>
          <p:cNvPicPr>
            <a:picLocks noChangeAspect="1"/>
          </p:cNvPicPr>
          <p:nvPr/>
        </p:nvPicPr>
        <p:blipFill>
          <a:blip r:embed="rId7"/>
          <a:srcRect/>
          <a:stretch>
            <a:fillRect/>
          </a:stretch>
        </p:blipFill>
        <p:spPr bwMode="auto">
          <a:xfrm>
            <a:off x="7683500" y="38100"/>
            <a:ext cx="1062038" cy="121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590550" y="0"/>
            <a:ext cx="6835775" cy="1277938"/>
          </a:xfrm>
        </p:spPr>
        <p:txBody>
          <a:bodyPr/>
          <a:lstStyle/>
          <a:p>
            <a:pPr>
              <a:defRPr/>
            </a:pPr>
            <a:r>
              <a:rPr smtClean="0"/>
              <a:t>FOLLOW client progress and create </a:t>
            </a:r>
            <a:br>
              <a:rPr smtClean="0"/>
            </a:br>
            <a:r>
              <a:rPr smtClean="0"/>
              <a:t>self-management programs</a:t>
            </a:r>
          </a:p>
        </p:txBody>
      </p:sp>
      <p:sp>
        <p:nvSpPr>
          <p:cNvPr id="46083" name="Rectangle 4"/>
          <p:cNvSpPr>
            <a:spLocks noChangeArrowheads="1"/>
          </p:cNvSpPr>
          <p:nvPr/>
        </p:nvSpPr>
        <p:spPr bwMode="auto">
          <a:xfrm>
            <a:off x="2422525" y="6373813"/>
            <a:ext cx="4614863" cy="319087"/>
          </a:xfrm>
          <a:prstGeom prst="rect">
            <a:avLst/>
          </a:prstGeom>
          <a:noFill/>
          <a:ln w="9525">
            <a:noFill/>
            <a:miter lim="800000"/>
            <a:headEnd/>
            <a:tailEnd/>
          </a:ln>
        </p:spPr>
        <p:txBody>
          <a:bodyPr>
            <a:spAutoFit/>
          </a:bodyPr>
          <a:lstStyle/>
          <a:p>
            <a:pPr>
              <a:lnSpc>
                <a:spcPct val="80000"/>
              </a:lnSpc>
            </a:pPr>
            <a:r>
              <a:rPr lang="en-US" sz="900"/>
              <a:t>Coleman and Newton. Supporting self-management in patients with chronic illness. Am Fam Physician 2005;72(8):1503-10</a:t>
            </a:r>
          </a:p>
        </p:txBody>
      </p:sp>
      <p:sp>
        <p:nvSpPr>
          <p:cNvPr id="11" name="Rounded Rectangle 10"/>
          <p:cNvSpPr>
            <a:spLocks noChangeArrowheads="1"/>
          </p:cNvSpPr>
          <p:nvPr/>
        </p:nvSpPr>
        <p:spPr bwMode="auto">
          <a:xfrm>
            <a:off x="590550" y="1739900"/>
            <a:ext cx="8112125" cy="758825"/>
          </a:xfrm>
          <a:prstGeom prst="roundRect">
            <a:avLst>
              <a:gd name="adj" fmla="val 16667"/>
            </a:avLst>
          </a:prstGeom>
          <a:solidFill>
            <a:srgbClr val="FFC000"/>
          </a:solidFill>
          <a:ln w="25400">
            <a:solidFill>
              <a:srgbClr val="FFCC00"/>
            </a:solidFill>
            <a:round/>
            <a:headEnd/>
            <a:tailEnd/>
          </a:ln>
          <a:effectLst>
            <a:outerShdw blurRad="63500" dist="38100" dir="2700000" algn="tl" rotWithShape="0">
              <a:srgbClr val="000000">
                <a:alpha val="39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6085" name="Rectangle 3"/>
          <p:cNvSpPr txBox="1">
            <a:spLocks noChangeArrowheads="1"/>
          </p:cNvSpPr>
          <p:nvPr/>
        </p:nvSpPr>
        <p:spPr bwMode="auto">
          <a:xfrm>
            <a:off x="757238" y="1843088"/>
            <a:ext cx="7785100" cy="525462"/>
          </a:xfrm>
          <a:prstGeom prst="rect">
            <a:avLst/>
          </a:prstGeom>
          <a:noFill/>
          <a:ln w="9525">
            <a:noFill/>
            <a:miter lim="800000"/>
            <a:headEnd/>
            <a:tailEnd/>
          </a:ln>
        </p:spPr>
        <p:txBody>
          <a:bodyPr lIns="0" tIns="0" rIns="0" bIns="0" anchor="ctr">
            <a:spAutoFit/>
          </a:bodyPr>
          <a:lstStyle/>
          <a:p>
            <a:pPr algn="ctr" eaLnBrk="0" hangingPunct="0">
              <a:lnSpc>
                <a:spcPct val="95000"/>
              </a:lnSpc>
              <a:buClr>
                <a:srgbClr val="6DB33F"/>
              </a:buClr>
              <a:buFont typeface="Arial" charset="0"/>
              <a:buNone/>
            </a:pPr>
            <a:r>
              <a:rPr lang="en-US" b="1"/>
              <a:t>“Increasing evidence shows that self-management support reduces hospitalizations, emergency department use, and overall costs.”</a:t>
            </a:r>
          </a:p>
        </p:txBody>
      </p:sp>
      <p:sp>
        <p:nvSpPr>
          <p:cNvPr id="21" name="Rectangle 20"/>
          <p:cNvSpPr/>
          <p:nvPr/>
        </p:nvSpPr>
        <p:spPr>
          <a:xfrm rot="18455895">
            <a:off x="2369775" y="3625933"/>
            <a:ext cx="1980029" cy="646331"/>
          </a:xfrm>
          <a:prstGeom prst="rect">
            <a:avLst/>
          </a:prstGeom>
          <a:noFill/>
        </p:spPr>
        <p:txBody>
          <a:bodyPr wrap="none">
            <a:spAutoFit/>
          </a:bodyPr>
          <a:lstStyle/>
          <a:p>
            <a:pPr algn="ctr">
              <a:defRPr/>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ＭＳ Ｐゴシック" pitchFamily="34" charset="-128"/>
              </a:rPr>
              <a:t>Educate</a:t>
            </a:r>
          </a:p>
        </p:txBody>
      </p:sp>
      <p:sp>
        <p:nvSpPr>
          <p:cNvPr id="27" name="Rectangle 26"/>
          <p:cNvSpPr/>
          <p:nvPr/>
        </p:nvSpPr>
        <p:spPr>
          <a:xfrm rot="3188017">
            <a:off x="4352193" y="3625932"/>
            <a:ext cx="2954655" cy="646331"/>
          </a:xfrm>
          <a:prstGeom prst="rect">
            <a:avLst/>
          </a:prstGeom>
          <a:noFill/>
        </p:spPr>
        <p:txBody>
          <a:bodyPr wrap="none">
            <a:spAutoFit/>
          </a:bodyPr>
          <a:lstStyle/>
          <a:p>
            <a:pPr algn="ctr">
              <a:defRPr/>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ＭＳ Ｐゴシック" pitchFamily="34" charset="-128"/>
              </a:rPr>
              <a:t>Recommend</a:t>
            </a:r>
          </a:p>
        </p:txBody>
      </p:sp>
      <p:sp>
        <p:nvSpPr>
          <p:cNvPr id="28" name="Rectangle 27"/>
          <p:cNvSpPr/>
          <p:nvPr/>
        </p:nvSpPr>
        <p:spPr>
          <a:xfrm>
            <a:off x="3411550" y="5350574"/>
            <a:ext cx="2313454" cy="646331"/>
          </a:xfrm>
          <a:prstGeom prst="rect">
            <a:avLst/>
          </a:prstGeom>
          <a:noFill/>
        </p:spPr>
        <p:txBody>
          <a:bodyPr wrap="none">
            <a:spAutoFit/>
          </a:bodyPr>
          <a:lstStyle/>
          <a:p>
            <a:pPr algn="ctr">
              <a:defRPr/>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ＭＳ Ｐゴシック" pitchFamily="34" charset="-128"/>
              </a:rPr>
              <a:t>Reinforce</a:t>
            </a:r>
          </a:p>
        </p:txBody>
      </p:sp>
      <p:sp>
        <p:nvSpPr>
          <p:cNvPr id="22" name="Isosceles Triangle 21"/>
          <p:cNvSpPr>
            <a:spLocks noChangeArrowheads="1"/>
          </p:cNvSpPr>
          <p:nvPr/>
        </p:nvSpPr>
        <p:spPr bwMode="auto">
          <a:xfrm>
            <a:off x="2895600" y="3089275"/>
            <a:ext cx="3344863" cy="2235200"/>
          </a:xfrm>
          <a:prstGeom prst="triangle">
            <a:avLst>
              <a:gd name="adj" fmla="val 50000"/>
            </a:avLst>
          </a:prstGeom>
          <a:noFill/>
          <a:ln w="25400">
            <a:solidFill>
              <a:schemeClr val="tx1"/>
            </a:solidFill>
            <a:miter lim="800000"/>
            <a:headEnd/>
            <a:tailEnd/>
          </a:ln>
          <a:effectLst>
            <a:outerShdw blurRad="63500" dist="38100" dir="2700000" algn="tl" rotWithShape="0">
              <a:srgbClr val="000000">
                <a:alpha val="39999"/>
              </a:srgbClr>
            </a:outerShdw>
          </a:effectLst>
        </p:spPr>
        <p:txBody>
          <a:bodyPr anchor="ctr"/>
          <a:lstStyle/>
          <a:p>
            <a:pPr algn="ctr">
              <a:defRPr/>
            </a:pPr>
            <a:endParaRPr lang="en-US" dirty="0">
              <a:solidFill>
                <a:schemeClr val="lt1"/>
              </a:solidFill>
              <a:latin typeface="+mn-lt"/>
              <a:ea typeface="+mn-ea"/>
            </a:endParaRPr>
          </a:p>
        </p:txBody>
      </p:sp>
      <p:pic>
        <p:nvPicPr>
          <p:cNvPr id="46090" name="Picture 16" descr="follow-1a.png"/>
          <p:cNvPicPr>
            <a:picLocks noChangeAspect="1"/>
          </p:cNvPicPr>
          <p:nvPr/>
        </p:nvPicPr>
        <p:blipFill>
          <a:blip r:embed="rId3"/>
          <a:srcRect/>
          <a:stretch>
            <a:fillRect/>
          </a:stretch>
        </p:blipFill>
        <p:spPr bwMode="auto">
          <a:xfrm>
            <a:off x="7683500" y="38100"/>
            <a:ext cx="1062038" cy="121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latin typeface="Arial" charset="0"/>
                <a:cs typeface="Arial" charset="0"/>
              </a:rPr>
              <a:t>Transition of care is becoming increasingly important in driving improved patient outcomes</a:t>
            </a:r>
          </a:p>
        </p:txBody>
      </p:sp>
      <p:sp>
        <p:nvSpPr>
          <p:cNvPr id="40963" name="Content Placeholder 2"/>
          <p:cNvSpPr>
            <a:spLocks noGrp="1"/>
          </p:cNvSpPr>
          <p:nvPr>
            <p:ph idx="1"/>
          </p:nvPr>
        </p:nvSpPr>
        <p:spPr>
          <a:xfrm>
            <a:off x="590550" y="2616200"/>
            <a:ext cx="5740400" cy="3509963"/>
          </a:xfrm>
        </p:spPr>
        <p:txBody>
          <a:bodyPr/>
          <a:lstStyle/>
          <a:p>
            <a:pPr>
              <a:spcAft>
                <a:spcPts val="600"/>
              </a:spcAft>
              <a:buClr>
                <a:srgbClr val="2B7593"/>
              </a:buClr>
              <a:buSzTx/>
            </a:pPr>
            <a:r>
              <a:rPr lang="en-US" smtClean="0">
                <a:latin typeface="Arial" charset="0"/>
                <a:cs typeface="Arial" charset="0"/>
              </a:rPr>
              <a:t>Hospitals must pay much more attention </a:t>
            </a:r>
            <a:br>
              <a:rPr lang="en-US" smtClean="0">
                <a:latin typeface="Arial" charset="0"/>
                <a:cs typeface="Arial" charset="0"/>
              </a:rPr>
            </a:br>
            <a:r>
              <a:rPr lang="en-US" smtClean="0">
                <a:latin typeface="Arial" charset="0"/>
                <a:cs typeface="Arial" charset="0"/>
              </a:rPr>
              <a:t>to the transition of patient care into post acute / community</a:t>
            </a:r>
          </a:p>
          <a:p>
            <a:pPr>
              <a:spcAft>
                <a:spcPts val="600"/>
              </a:spcAft>
              <a:buClr>
                <a:srgbClr val="2B7593"/>
              </a:buClr>
              <a:buSzTx/>
            </a:pPr>
            <a:r>
              <a:rPr lang="en-US" smtClean="0">
                <a:latin typeface="Arial" charset="0"/>
                <a:cs typeface="Arial" charset="0"/>
              </a:rPr>
              <a:t>Transition of care has not historically been their responsibility</a:t>
            </a:r>
          </a:p>
          <a:p>
            <a:pPr lvl="1">
              <a:spcBef>
                <a:spcPts val="300"/>
              </a:spcBef>
              <a:spcAft>
                <a:spcPts val="600"/>
              </a:spcAft>
              <a:buClr>
                <a:srgbClr val="2B7593"/>
              </a:buClr>
            </a:pPr>
            <a:r>
              <a:rPr lang="en-US" smtClean="0">
                <a:latin typeface="Arial" charset="0"/>
                <a:cs typeface="Arial" charset="0"/>
              </a:rPr>
              <a:t>Increased attention on follow-up care</a:t>
            </a:r>
          </a:p>
          <a:p>
            <a:pPr lvl="1">
              <a:spcBef>
                <a:spcPts val="300"/>
              </a:spcBef>
              <a:spcAft>
                <a:spcPts val="600"/>
              </a:spcAft>
              <a:buClr>
                <a:srgbClr val="2B7593"/>
              </a:buClr>
            </a:pPr>
            <a:r>
              <a:rPr lang="en-US" smtClean="0">
                <a:latin typeface="Arial" charset="0"/>
                <a:cs typeface="Arial" charset="0"/>
              </a:rPr>
              <a:t>Greater opportunity for active involvement </a:t>
            </a:r>
            <a:br>
              <a:rPr lang="en-US" smtClean="0">
                <a:latin typeface="Arial" charset="0"/>
                <a:cs typeface="Arial" charset="0"/>
              </a:rPr>
            </a:br>
            <a:r>
              <a:rPr lang="en-US" smtClean="0">
                <a:latin typeface="Arial" charset="0"/>
                <a:cs typeface="Arial" charset="0"/>
              </a:rPr>
              <a:t>of home health care</a:t>
            </a:r>
          </a:p>
        </p:txBody>
      </p:sp>
      <p:grpSp>
        <p:nvGrpSpPr>
          <p:cNvPr id="40964" name="Group 14"/>
          <p:cNvGrpSpPr>
            <a:grpSpLocks/>
          </p:cNvGrpSpPr>
          <p:nvPr/>
        </p:nvGrpSpPr>
        <p:grpSpPr bwMode="auto">
          <a:xfrm>
            <a:off x="590550" y="1635125"/>
            <a:ext cx="5630863" cy="698500"/>
            <a:chOff x="590550" y="1634597"/>
            <a:chExt cx="5630863" cy="698500"/>
          </a:xfrm>
        </p:grpSpPr>
        <p:sp>
          <p:nvSpPr>
            <p:cNvPr id="6" name="Rounded Rectangle 5"/>
            <p:cNvSpPr/>
            <p:nvPr/>
          </p:nvSpPr>
          <p:spPr bwMode="auto">
            <a:xfrm>
              <a:off x="4393658" y="1645880"/>
              <a:ext cx="1827755" cy="675933"/>
            </a:xfrm>
            <a:prstGeom prst="roundRect">
              <a:avLst/>
            </a:prstGeom>
            <a:solidFill>
              <a:srgbClr val="0288C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latin typeface="Arial" pitchFamily="34" charset="0"/>
                  <a:cs typeface="Arial" pitchFamily="34" charset="0"/>
                </a:rPr>
                <a:t>Transition</a:t>
              </a:r>
            </a:p>
          </p:txBody>
        </p:sp>
        <p:sp>
          <p:nvSpPr>
            <p:cNvPr id="7" name="Chevron 6"/>
            <p:cNvSpPr/>
            <p:nvPr/>
          </p:nvSpPr>
          <p:spPr bwMode="auto">
            <a:xfrm>
              <a:off x="2222500" y="1634597"/>
              <a:ext cx="712788" cy="698500"/>
            </a:xfrm>
            <a:prstGeom prst="chevron">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8" name="Chevron 7"/>
            <p:cNvSpPr/>
            <p:nvPr/>
          </p:nvSpPr>
          <p:spPr bwMode="auto">
            <a:xfrm>
              <a:off x="2692400" y="1634597"/>
              <a:ext cx="712788" cy="698500"/>
            </a:xfrm>
            <a:prstGeom prst="chevron">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9" name="Chevron 8"/>
            <p:cNvSpPr/>
            <p:nvPr/>
          </p:nvSpPr>
          <p:spPr bwMode="auto">
            <a:xfrm>
              <a:off x="3190875" y="1634597"/>
              <a:ext cx="712788" cy="698500"/>
            </a:xfrm>
            <a:prstGeom prst="chevron">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0" name="Chevron 9"/>
            <p:cNvSpPr/>
            <p:nvPr/>
          </p:nvSpPr>
          <p:spPr bwMode="auto">
            <a:xfrm>
              <a:off x="3675063" y="1634597"/>
              <a:ext cx="712787" cy="698500"/>
            </a:xfrm>
            <a:prstGeom prst="chevron">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1" name="Pentagon 10"/>
            <p:cNvSpPr/>
            <p:nvPr/>
          </p:nvSpPr>
          <p:spPr bwMode="auto">
            <a:xfrm>
              <a:off x="590550" y="1645880"/>
              <a:ext cx="1873436" cy="675933"/>
            </a:xfrm>
            <a:prstGeom prst="homePlate">
              <a:avLst/>
            </a:prstGeom>
            <a:solidFill>
              <a:schemeClr val="accent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bg1">
                      <a:lumMod val="95000"/>
                    </a:schemeClr>
                  </a:solidFill>
                  <a:latin typeface="Arial" pitchFamily="34" charset="0"/>
                  <a:cs typeface="Arial" pitchFamily="34" charset="0"/>
                </a:rPr>
                <a:t>Discharge</a:t>
              </a:r>
            </a:p>
          </p:txBody>
        </p:sp>
        <p:sp>
          <p:nvSpPr>
            <p:cNvPr id="40977" name="TextBox 1"/>
            <p:cNvSpPr txBox="1">
              <a:spLocks noChangeArrowheads="1"/>
            </p:cNvSpPr>
            <p:nvPr/>
          </p:nvSpPr>
          <p:spPr bwMode="auto">
            <a:xfrm>
              <a:off x="2445611" y="1799377"/>
              <a:ext cx="1901145" cy="368937"/>
            </a:xfrm>
            <a:prstGeom prst="rect">
              <a:avLst/>
            </a:prstGeom>
            <a:noFill/>
            <a:ln w="9525">
              <a:noFill/>
              <a:miter lim="800000"/>
              <a:headEnd/>
              <a:tailEnd/>
            </a:ln>
          </p:spPr>
          <p:txBody>
            <a:bodyPr lIns="0" rIns="0" anchor="ctr">
              <a:spAutoFit/>
            </a:bodyPr>
            <a:lstStyle/>
            <a:p>
              <a:pPr algn="ctr"/>
              <a:r>
                <a:rPr lang="en-US" b="1" i="1">
                  <a:cs typeface="Arial" charset="0"/>
                </a:rPr>
                <a:t>Is now going to </a:t>
              </a:r>
            </a:p>
          </p:txBody>
        </p:sp>
      </p:grpSp>
      <p:sp>
        <p:nvSpPr>
          <p:cNvPr id="40965" name="Text Box 4"/>
          <p:cNvSpPr txBox="1">
            <a:spLocks noChangeArrowheads="1"/>
          </p:cNvSpPr>
          <p:nvPr/>
        </p:nvSpPr>
        <p:spPr bwMode="auto">
          <a:xfrm>
            <a:off x="2565400" y="6254750"/>
            <a:ext cx="4287838" cy="401638"/>
          </a:xfrm>
          <a:prstGeom prst="rect">
            <a:avLst/>
          </a:prstGeom>
          <a:noFill/>
          <a:ln w="9525">
            <a:noFill/>
            <a:miter lim="800000"/>
            <a:headEnd/>
            <a:tailEnd/>
          </a:ln>
        </p:spPr>
        <p:txBody>
          <a:bodyPr lIns="0" tIns="0" rIns="0" bIns="0" anchor="b">
            <a:spAutoFit/>
          </a:bodyPr>
          <a:lstStyle/>
          <a:p>
            <a:pPr>
              <a:lnSpc>
                <a:spcPct val="90000"/>
              </a:lnSpc>
              <a:spcBef>
                <a:spcPts val="200"/>
              </a:spcBef>
            </a:pPr>
            <a:r>
              <a:rPr lang="en-US" sz="900"/>
              <a:t>Denniston L. New Final HHS Rules on Readmissions. http://connect.curaspan.com/articles/new-final-hhs-rules-readmissions. Accessed  October 18, 2011.</a:t>
            </a:r>
          </a:p>
          <a:p>
            <a:pPr>
              <a:lnSpc>
                <a:spcPct val="90000"/>
              </a:lnSpc>
              <a:spcBef>
                <a:spcPts val="200"/>
              </a:spcBef>
            </a:pPr>
            <a:r>
              <a:rPr lang="en-US" sz="900"/>
              <a:t>http://www.gpo.gov/fdsys/pkg/FR-2011-08-18/html/2011-19719.htm</a:t>
            </a:r>
          </a:p>
        </p:txBody>
      </p:sp>
      <p:pic>
        <p:nvPicPr>
          <p:cNvPr id="40966" name="Picture 14" descr="iStock_000011307894Small.jpg"/>
          <p:cNvPicPr>
            <a:picLocks noChangeAspect="1"/>
          </p:cNvPicPr>
          <p:nvPr/>
        </p:nvPicPr>
        <p:blipFill>
          <a:blip r:embed="rId2"/>
          <a:srcRect/>
          <a:stretch>
            <a:fillRect/>
          </a:stretch>
        </p:blipFill>
        <p:spPr bwMode="auto">
          <a:xfrm>
            <a:off x="6975475" y="2625725"/>
            <a:ext cx="2168525" cy="3249613"/>
          </a:xfrm>
          <a:prstGeom prst="rect">
            <a:avLst/>
          </a:prstGeom>
          <a:noFill/>
          <a:ln w="9525">
            <a:solidFill>
              <a:srgbClr val="7F7F7F"/>
            </a:solid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latin typeface="Arial" charset="0"/>
                <a:cs typeface="Arial" charset="0"/>
              </a:rPr>
              <a:t>Success with formal nutrition program has also been demonstrated to improve outcomes </a:t>
            </a:r>
          </a:p>
        </p:txBody>
      </p:sp>
      <p:sp>
        <p:nvSpPr>
          <p:cNvPr id="41987" name="Content Placeholder 2"/>
          <p:cNvSpPr>
            <a:spLocks noGrp="1"/>
          </p:cNvSpPr>
          <p:nvPr>
            <p:ph idx="1"/>
          </p:nvPr>
        </p:nvSpPr>
        <p:spPr/>
        <p:txBody>
          <a:bodyPr/>
          <a:lstStyle/>
          <a:p>
            <a:pPr>
              <a:buClr>
                <a:srgbClr val="2B7593"/>
              </a:buClr>
              <a:buSzTx/>
              <a:buFont typeface="Wingdings" pitchFamily="2" charset="2"/>
              <a:buNone/>
            </a:pPr>
            <a:r>
              <a:rPr lang="en-US" sz="2000" b="1" smtClean="0">
                <a:solidFill>
                  <a:srgbClr val="E16D32"/>
                </a:solidFill>
                <a:latin typeface="Arial" charset="0"/>
                <a:cs typeface="Arial" charset="0"/>
              </a:rPr>
              <a:t>Profile</a:t>
            </a:r>
          </a:p>
          <a:p>
            <a:pPr>
              <a:buClr>
                <a:srgbClr val="2B7593"/>
              </a:buClr>
              <a:buSzTx/>
            </a:pPr>
            <a:r>
              <a:rPr lang="en-US" sz="2000" smtClean="0">
                <a:latin typeface="Arial" charset="0"/>
                <a:cs typeface="Arial" charset="0"/>
              </a:rPr>
              <a:t>Bayada Nurses provide nursing, </a:t>
            </a:r>
            <a:br>
              <a:rPr lang="en-US" sz="2000" smtClean="0">
                <a:latin typeface="Arial" charset="0"/>
                <a:cs typeface="Arial" charset="0"/>
              </a:rPr>
            </a:br>
            <a:r>
              <a:rPr lang="en-US" sz="2000" smtClean="0">
                <a:latin typeface="Arial" charset="0"/>
                <a:cs typeface="Arial" charset="0"/>
              </a:rPr>
              <a:t>rehabilitative, therapeutic, hospice, </a:t>
            </a:r>
            <a:br>
              <a:rPr lang="en-US" sz="2000" smtClean="0">
                <a:latin typeface="Arial" charset="0"/>
                <a:cs typeface="Arial" charset="0"/>
              </a:rPr>
            </a:br>
            <a:r>
              <a:rPr lang="en-US" sz="2000" smtClean="0">
                <a:latin typeface="Arial" charset="0"/>
                <a:cs typeface="Arial" charset="0"/>
              </a:rPr>
              <a:t>and personal home health services</a:t>
            </a:r>
          </a:p>
          <a:p>
            <a:pPr>
              <a:buClr>
                <a:srgbClr val="2B7593"/>
              </a:buClr>
              <a:buSzTx/>
            </a:pPr>
            <a:r>
              <a:rPr lang="en-US" sz="2000" smtClean="0">
                <a:latin typeface="Arial" charset="0"/>
                <a:cs typeface="Arial" charset="0"/>
              </a:rPr>
              <a:t>Employs more than 14,000 nurses, </a:t>
            </a:r>
            <a:br>
              <a:rPr lang="en-US" sz="2000" smtClean="0">
                <a:latin typeface="Arial" charset="0"/>
                <a:cs typeface="Arial" charset="0"/>
              </a:rPr>
            </a:br>
            <a:r>
              <a:rPr lang="en-US" sz="2000" smtClean="0">
                <a:latin typeface="Arial" charset="0"/>
                <a:cs typeface="Arial" charset="0"/>
              </a:rPr>
              <a:t>home health aides, therapists, and </a:t>
            </a:r>
            <a:br>
              <a:rPr lang="en-US" sz="2000" smtClean="0">
                <a:latin typeface="Arial" charset="0"/>
                <a:cs typeface="Arial" charset="0"/>
              </a:rPr>
            </a:br>
            <a:r>
              <a:rPr lang="en-US" sz="2000" smtClean="0">
                <a:latin typeface="Arial" charset="0"/>
                <a:cs typeface="Arial" charset="0"/>
              </a:rPr>
              <a:t>social workers</a:t>
            </a:r>
          </a:p>
          <a:p>
            <a:pPr>
              <a:spcBef>
                <a:spcPts val="1775"/>
              </a:spcBef>
              <a:buClr>
                <a:srgbClr val="2B7593"/>
              </a:buClr>
              <a:buSzTx/>
              <a:buFont typeface="Wingdings" pitchFamily="2" charset="2"/>
              <a:buNone/>
            </a:pPr>
            <a:r>
              <a:rPr lang="en-US" sz="2000" b="1" smtClean="0">
                <a:solidFill>
                  <a:srgbClr val="E16D32"/>
                </a:solidFill>
                <a:latin typeface="Arial" charset="0"/>
                <a:cs typeface="Arial" charset="0"/>
              </a:rPr>
              <a:t>The Situation</a:t>
            </a:r>
          </a:p>
          <a:p>
            <a:pPr>
              <a:buClr>
                <a:srgbClr val="2B7593"/>
              </a:buClr>
              <a:buSzTx/>
            </a:pPr>
            <a:r>
              <a:rPr lang="en-US" sz="2000" smtClean="0">
                <a:latin typeface="Arial" charset="0"/>
                <a:cs typeface="Arial" charset="0"/>
              </a:rPr>
              <a:t>76% of rehospitalizations were identified as preventable</a:t>
            </a:r>
          </a:p>
          <a:p>
            <a:pPr>
              <a:buClr>
                <a:srgbClr val="2B7593"/>
              </a:buClr>
              <a:buSzTx/>
            </a:pPr>
            <a:r>
              <a:rPr lang="en-US" sz="2000" smtClean="0">
                <a:latin typeface="Arial" charset="0"/>
                <a:cs typeface="Arial" charset="0"/>
              </a:rPr>
              <a:t>Malnutrition can impact patient outcomes and cause more rehospitalizations</a:t>
            </a:r>
          </a:p>
          <a:p>
            <a:pPr>
              <a:buClr>
                <a:srgbClr val="2B7593"/>
              </a:buClr>
              <a:buSzTx/>
            </a:pPr>
            <a:r>
              <a:rPr lang="en-US" sz="2000" smtClean="0">
                <a:latin typeface="Arial" charset="0"/>
                <a:cs typeface="Arial" charset="0"/>
              </a:rPr>
              <a:t>Identified opportunity to elevate role of nutrition in standard of care</a:t>
            </a:r>
          </a:p>
        </p:txBody>
      </p:sp>
      <p:pic>
        <p:nvPicPr>
          <p:cNvPr id="5" name="Picture 4" descr="bayada-logo-with-shadow.jpg"/>
          <p:cNvPicPr>
            <a:picLocks noChangeAspect="1"/>
          </p:cNvPicPr>
          <p:nvPr/>
        </p:nvPicPr>
        <p:blipFill>
          <a:blip r:embed="rId3"/>
          <a:srcRect/>
          <a:stretch>
            <a:fillRect/>
          </a:stretch>
        </p:blipFill>
        <p:spPr bwMode="auto">
          <a:xfrm>
            <a:off x="5251450" y="2057400"/>
            <a:ext cx="3451225" cy="1611313"/>
          </a:xfrm>
          <a:prstGeom prst="rect">
            <a:avLst/>
          </a:prstGeom>
          <a:noFill/>
          <a:ln w="9525">
            <a:solidFill>
              <a:srgbClr val="7F7F7F"/>
            </a:solidFill>
            <a:miter lim="800000"/>
            <a:headEnd/>
            <a:tailEnd/>
          </a:ln>
          <a:effectLst>
            <a:outerShdw dist="38100" dir="2700000" rotWithShape="0">
              <a:srgbClr val="808080">
                <a:alpha val="42998"/>
              </a:srgbClr>
            </a:outerShdw>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 name="Chart 10"/>
          <p:cNvGraphicFramePr>
            <a:graphicFrameLocks/>
          </p:cNvGraphicFramePr>
          <p:nvPr/>
        </p:nvGraphicFramePr>
        <p:xfrm>
          <a:off x="3506788" y="1255713"/>
          <a:ext cx="5253037" cy="40481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50" name="Chart 19"/>
          <p:cNvGraphicFramePr>
            <a:graphicFrameLocks/>
          </p:cNvGraphicFramePr>
          <p:nvPr/>
        </p:nvGraphicFramePr>
        <p:xfrm>
          <a:off x="3557588" y="1306513"/>
          <a:ext cx="5151437" cy="3946525"/>
        </p:xfrm>
        <a:graphic>
          <a:graphicData uri="http://schemas.openxmlformats.org/presentationml/2006/ole">
            <mc:AlternateContent xmlns:mc="http://schemas.openxmlformats.org/markup-compatibility/2006">
              <mc:Choice xmlns:v="urn:schemas-microsoft-com:vml" Requires="v">
                <p:oleObj spid="_x0000_s2051" r:id="rId6" imgW="5150694" imgH="3949881" progId="Excel.Sheet.8">
                  <p:embed/>
                </p:oleObj>
              </mc:Choice>
              <mc:Fallback>
                <p:oleObj r:id="rId6" imgW="5150694" imgH="3949881" progId="Excel.Sheet.8">
                  <p:embed/>
                  <p:pic>
                    <p:nvPicPr>
                      <p:cNvPr id="0" name="Chart 1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7588" y="1306513"/>
                        <a:ext cx="5151437" cy="394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24" name="Title 2"/>
          <p:cNvSpPr>
            <a:spLocks noGrp="1"/>
          </p:cNvSpPr>
          <p:nvPr>
            <p:ph type="title"/>
          </p:nvPr>
        </p:nvSpPr>
        <p:spPr/>
        <p:txBody>
          <a:bodyPr/>
          <a:lstStyle/>
          <a:p>
            <a:pPr>
              <a:defRPr/>
            </a:pPr>
            <a:r>
              <a:rPr smtClean="0"/>
              <a:t>A nutrition FIND, FEED, FOLLOW program was implemented in seven offices throughout the US</a:t>
            </a:r>
          </a:p>
        </p:txBody>
      </p:sp>
      <p:sp>
        <p:nvSpPr>
          <p:cNvPr id="5" name="Content Placeholder 4"/>
          <p:cNvSpPr>
            <a:spLocks noGrp="1"/>
          </p:cNvSpPr>
          <p:nvPr>
            <p:ph idx="1"/>
          </p:nvPr>
        </p:nvSpPr>
        <p:spPr>
          <a:xfrm>
            <a:off x="590550" y="1600200"/>
            <a:ext cx="3305175" cy="4525963"/>
          </a:xfrm>
        </p:spPr>
        <p:txBody>
          <a:bodyPr/>
          <a:lstStyle/>
          <a:p>
            <a:pPr>
              <a:buClr>
                <a:srgbClr val="2B7593"/>
              </a:buClr>
              <a:buSzTx/>
            </a:pPr>
            <a:r>
              <a:rPr lang="en-US" smtClean="0">
                <a:latin typeface="Arial" charset="0"/>
                <a:cs typeface="Arial" charset="0"/>
              </a:rPr>
              <a:t>Trained clinicians</a:t>
            </a:r>
          </a:p>
          <a:p>
            <a:pPr>
              <a:buClr>
                <a:srgbClr val="2B7593"/>
              </a:buClr>
              <a:buSzTx/>
            </a:pPr>
            <a:r>
              <a:rPr lang="en-US" smtClean="0">
                <a:latin typeface="Arial" charset="0"/>
                <a:cs typeface="Arial" charset="0"/>
              </a:rPr>
              <a:t>Completed a nutrition screen at the initial patient assessment</a:t>
            </a:r>
          </a:p>
          <a:p>
            <a:pPr>
              <a:buClr>
                <a:srgbClr val="2B7593"/>
              </a:buClr>
              <a:buSzTx/>
            </a:pPr>
            <a:r>
              <a:rPr lang="en-US" smtClean="0">
                <a:latin typeface="Arial" charset="0"/>
                <a:cs typeface="Arial" charset="0"/>
              </a:rPr>
              <a:t>Applied appropriate intervention for </a:t>
            </a:r>
            <a:br>
              <a:rPr lang="en-US" smtClean="0">
                <a:latin typeface="Arial" charset="0"/>
                <a:cs typeface="Arial" charset="0"/>
              </a:rPr>
            </a:br>
            <a:r>
              <a:rPr lang="en-US" smtClean="0">
                <a:latin typeface="Arial" charset="0"/>
                <a:cs typeface="Arial" charset="0"/>
              </a:rPr>
              <a:t>“at-risk” patients</a:t>
            </a:r>
          </a:p>
          <a:p>
            <a:pPr>
              <a:buClr>
                <a:srgbClr val="2B7593"/>
              </a:buClr>
              <a:buSzTx/>
            </a:pPr>
            <a:r>
              <a:rPr lang="en-US" smtClean="0">
                <a:latin typeface="Arial" charset="0"/>
                <a:cs typeface="Arial" charset="0"/>
              </a:rPr>
              <a:t>Educated patients </a:t>
            </a:r>
            <a:br>
              <a:rPr lang="en-US" smtClean="0">
                <a:latin typeface="Arial" charset="0"/>
                <a:cs typeface="Arial" charset="0"/>
              </a:rPr>
            </a:br>
            <a:r>
              <a:rPr lang="en-US" smtClean="0">
                <a:latin typeface="Arial" charset="0"/>
                <a:cs typeface="Arial" charset="0"/>
              </a:rPr>
              <a:t>and caregivers </a:t>
            </a:r>
            <a:br>
              <a:rPr lang="en-US" smtClean="0">
                <a:latin typeface="Arial" charset="0"/>
                <a:cs typeface="Arial" charset="0"/>
              </a:rPr>
            </a:br>
            <a:r>
              <a:rPr lang="en-US" smtClean="0">
                <a:latin typeface="Arial" charset="0"/>
                <a:cs typeface="Arial" charset="0"/>
              </a:rPr>
              <a:t>on importance </a:t>
            </a:r>
            <a:br>
              <a:rPr lang="en-US" smtClean="0">
                <a:latin typeface="Arial" charset="0"/>
                <a:cs typeface="Arial" charset="0"/>
              </a:rPr>
            </a:br>
            <a:r>
              <a:rPr lang="en-US" smtClean="0">
                <a:latin typeface="Arial" charset="0"/>
                <a:cs typeface="Arial" charset="0"/>
              </a:rPr>
              <a:t>of adherence </a:t>
            </a:r>
          </a:p>
        </p:txBody>
      </p:sp>
      <p:sp>
        <p:nvSpPr>
          <p:cNvPr id="4" name="Text Box 8"/>
          <p:cNvSpPr txBox="1">
            <a:spLocks noChangeArrowheads="1"/>
          </p:cNvSpPr>
          <p:nvPr/>
        </p:nvSpPr>
        <p:spPr bwMode="auto">
          <a:xfrm>
            <a:off x="4781550" y="1946275"/>
            <a:ext cx="2560638" cy="871538"/>
          </a:xfrm>
          <a:prstGeom prst="rect">
            <a:avLst/>
          </a:prstGeom>
          <a:noFill/>
          <a:ln w="9525">
            <a:noFill/>
            <a:miter lim="800000"/>
            <a:headEnd/>
            <a:tailEnd/>
          </a:ln>
        </p:spPr>
        <p:txBody>
          <a:bodyPr lIns="0" tIns="0" rIns="0" bIns="0"/>
          <a:lstStyle/>
          <a:p>
            <a:pPr algn="ctr" defTabSz="508000" fontAlgn="auto">
              <a:lnSpc>
                <a:spcPct val="95000"/>
              </a:lnSpc>
              <a:spcBef>
                <a:spcPts val="0"/>
              </a:spcBef>
              <a:spcAft>
                <a:spcPts val="0"/>
              </a:spcAft>
              <a:buClr>
                <a:schemeClr val="tx2"/>
              </a:buClr>
              <a:defRPr/>
            </a:pPr>
            <a:r>
              <a:rPr lang="en-US" sz="2000" b="1" dirty="0">
                <a:solidFill>
                  <a:schemeClr val="bg1"/>
                </a:solidFill>
                <a:effectLst>
                  <a:outerShdw blurRad="38100" dist="38100" dir="2700000" algn="tl">
                    <a:srgbClr val="000000">
                      <a:alpha val="43137"/>
                    </a:srgbClr>
                  </a:outerShdw>
                </a:effectLst>
                <a:latin typeface="Arial" pitchFamily="34" charset="0"/>
                <a:ea typeface="+mn-ea"/>
              </a:rPr>
              <a:t>Nutrition Pilot: </a:t>
            </a:r>
            <a:br>
              <a:rPr lang="en-US" sz="2000" b="1" dirty="0">
                <a:solidFill>
                  <a:schemeClr val="bg1"/>
                </a:solidFill>
                <a:effectLst>
                  <a:outerShdw blurRad="38100" dist="38100" dir="2700000" algn="tl">
                    <a:srgbClr val="000000">
                      <a:alpha val="43137"/>
                    </a:srgbClr>
                  </a:outerShdw>
                </a:effectLst>
                <a:latin typeface="Arial" pitchFamily="34" charset="0"/>
                <a:ea typeface="+mn-ea"/>
              </a:rPr>
            </a:br>
            <a:r>
              <a:rPr lang="en-US" sz="2400" b="1" dirty="0">
                <a:solidFill>
                  <a:schemeClr val="bg1"/>
                </a:solidFill>
                <a:effectLst>
                  <a:outerShdw blurRad="38100" dist="38100" dir="2700000" algn="tl">
                    <a:srgbClr val="000000">
                      <a:alpha val="43137"/>
                    </a:srgbClr>
                  </a:outerShdw>
                </a:effectLst>
                <a:latin typeface="Arial" pitchFamily="34" charset="0"/>
                <a:ea typeface="+mn-ea"/>
              </a:rPr>
              <a:t>1,259 Patients </a:t>
            </a:r>
            <a:r>
              <a:rPr lang="en-US" sz="2000" b="1" dirty="0">
                <a:solidFill>
                  <a:schemeClr val="bg1"/>
                </a:solidFill>
                <a:effectLst>
                  <a:outerShdw blurRad="38100" dist="38100" dir="2700000" algn="tl">
                    <a:srgbClr val="000000">
                      <a:alpha val="43137"/>
                    </a:srgbClr>
                  </a:outerShdw>
                </a:effectLst>
                <a:latin typeface="Arial" pitchFamily="34" charset="0"/>
                <a:ea typeface="+mn-ea"/>
              </a:rPr>
              <a:t>Screened</a:t>
            </a:r>
          </a:p>
        </p:txBody>
      </p:sp>
      <p:sp>
        <p:nvSpPr>
          <p:cNvPr id="17" name="Text Box 8"/>
          <p:cNvSpPr txBox="1">
            <a:spLocks noChangeArrowheads="1"/>
          </p:cNvSpPr>
          <p:nvPr/>
        </p:nvSpPr>
        <p:spPr bwMode="auto">
          <a:xfrm>
            <a:off x="6480175" y="3379788"/>
            <a:ext cx="1020763" cy="409575"/>
          </a:xfrm>
          <a:prstGeom prst="rect">
            <a:avLst/>
          </a:prstGeom>
          <a:noFill/>
          <a:ln w="9525">
            <a:noFill/>
            <a:miter lim="800000"/>
            <a:headEnd/>
            <a:tailEnd/>
          </a:ln>
        </p:spPr>
        <p:txBody>
          <a:bodyPr wrap="none" lIns="0" tIns="0" rIns="0" bIns="0" anchor="ctr">
            <a:spAutoFit/>
          </a:bodyPr>
          <a:lstStyle/>
          <a:p>
            <a:pPr algn="ctr" defTabSz="508000" fontAlgn="auto">
              <a:lnSpc>
                <a:spcPct val="95000"/>
              </a:lnSpc>
              <a:spcBef>
                <a:spcPts val="0"/>
              </a:spcBef>
              <a:spcAft>
                <a:spcPts val="0"/>
              </a:spcAft>
              <a:buClr>
                <a:schemeClr val="tx2"/>
              </a:buClr>
              <a:defRPr/>
            </a:pPr>
            <a:r>
              <a:rPr lang="en-US" sz="2800" b="1" dirty="0">
                <a:solidFill>
                  <a:schemeClr val="bg1"/>
                </a:solidFill>
                <a:effectLst>
                  <a:outerShdw blurRad="38100" dist="38100" dir="2700000" algn="tl">
                    <a:srgbClr val="000000">
                      <a:alpha val="43137"/>
                    </a:srgbClr>
                  </a:outerShdw>
                </a:effectLst>
                <a:latin typeface="Arial" pitchFamily="34" charset="0"/>
                <a:ea typeface="+mn-ea"/>
              </a:rPr>
              <a:t>26.4%</a:t>
            </a:r>
          </a:p>
        </p:txBody>
      </p:sp>
      <p:sp>
        <p:nvSpPr>
          <p:cNvPr id="18" name="TextBox 17"/>
          <p:cNvSpPr txBox="1">
            <a:spLocks noChangeArrowheads="1"/>
          </p:cNvSpPr>
          <p:nvPr/>
        </p:nvSpPr>
        <p:spPr bwMode="auto">
          <a:xfrm>
            <a:off x="6540500" y="5245100"/>
            <a:ext cx="2081213" cy="928688"/>
          </a:xfrm>
          <a:prstGeom prst="rect">
            <a:avLst/>
          </a:prstGeom>
          <a:noFill/>
          <a:ln w="9525">
            <a:noFill/>
            <a:miter lim="800000"/>
            <a:headEnd/>
            <a:tailEnd/>
          </a:ln>
        </p:spPr>
        <p:txBody>
          <a:bodyPr wrap="none">
            <a:spAutoFit/>
          </a:bodyPr>
          <a:lstStyle/>
          <a:p>
            <a:pPr algn="ctr">
              <a:lnSpc>
                <a:spcPct val="90000"/>
              </a:lnSpc>
            </a:pPr>
            <a:r>
              <a:rPr lang="en-US" sz="2000" b="1">
                <a:solidFill>
                  <a:srgbClr val="748B24"/>
                </a:solidFill>
                <a:cs typeface="Arial" charset="0"/>
              </a:rPr>
              <a:t>332 Patients</a:t>
            </a:r>
            <a:br>
              <a:rPr lang="en-US" sz="2000" b="1">
                <a:solidFill>
                  <a:srgbClr val="748B24"/>
                </a:solidFill>
                <a:cs typeface="Arial" charset="0"/>
              </a:rPr>
            </a:br>
            <a:r>
              <a:rPr lang="en-US" sz="2000" b="1">
                <a:solidFill>
                  <a:srgbClr val="748B24"/>
                </a:solidFill>
                <a:cs typeface="Arial" charset="0"/>
              </a:rPr>
              <a:t>Identified as at</a:t>
            </a:r>
          </a:p>
          <a:p>
            <a:pPr algn="ctr">
              <a:lnSpc>
                <a:spcPct val="90000"/>
              </a:lnSpc>
            </a:pPr>
            <a:r>
              <a:rPr lang="en-US" sz="2000" b="1">
                <a:solidFill>
                  <a:srgbClr val="748B24"/>
                </a:solidFill>
                <a:cs typeface="Arial" charset="0"/>
              </a:rPr>
              <a:t>Nutritional Risk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499"/>
                                          </p:stCondLst>
                                        </p:cTn>
                                        <p:tgtEl>
                                          <p:spTgt spid="11"/>
                                        </p:tgtEl>
                                        <p:attrNameLst>
                                          <p:attrName>style.visibility</p:attrName>
                                        </p:attrNameLst>
                                      </p:cBhvr>
                                      <p:to>
                                        <p:strVal val="hidden"/>
                                      </p:to>
                                    </p:set>
                                  </p:childTnLst>
                                </p:cTn>
                              </p:par>
                            </p:childTnLst>
                          </p:cTn>
                        </p:par>
                        <p:par>
                          <p:cTn id="7" fill="hold">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17"/>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grpId="0" nodeType="afterEffect">
                                  <p:stCondLst>
                                    <p:cond delay="0"/>
                                  </p:stCondLst>
                                  <p:childTnLst>
                                    <p:set>
                                      <p:cBhvr>
                                        <p:cTn id="16"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5" grpId="0" autoUpdateAnimBg="0"/>
      <p:bldP spid="17" grpId="0" autoUpdateAnimBg="0"/>
      <p:bldP spid="1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2"/>
          <p:cNvSpPr>
            <a:spLocks noGrp="1"/>
          </p:cNvSpPr>
          <p:nvPr>
            <p:ph type="title"/>
          </p:nvPr>
        </p:nvSpPr>
        <p:spPr/>
        <p:txBody>
          <a:bodyPr/>
          <a:lstStyle/>
          <a:p>
            <a:pPr>
              <a:defRPr/>
            </a:pPr>
            <a:r>
              <a:rPr smtClean="0"/>
              <a:t>The pilot program showed a trend toward reduced hospitalizations with nutrition intervention</a:t>
            </a:r>
          </a:p>
        </p:txBody>
      </p:sp>
      <p:sp>
        <p:nvSpPr>
          <p:cNvPr id="3076" name="TextBox 4"/>
          <p:cNvSpPr txBox="1">
            <a:spLocks noChangeArrowheads="1"/>
          </p:cNvSpPr>
          <p:nvPr/>
        </p:nvSpPr>
        <p:spPr bwMode="auto">
          <a:xfrm>
            <a:off x="2611438" y="6359525"/>
            <a:ext cx="4764087" cy="277813"/>
          </a:xfrm>
          <a:prstGeom prst="rect">
            <a:avLst/>
          </a:prstGeom>
          <a:noFill/>
          <a:ln w="9525">
            <a:noFill/>
            <a:miter lim="800000"/>
            <a:headEnd/>
            <a:tailEnd/>
          </a:ln>
        </p:spPr>
        <p:txBody>
          <a:bodyPr lIns="0" tIns="0" rIns="0" bIns="0" anchor="b">
            <a:spAutoFit/>
          </a:bodyPr>
          <a:lstStyle/>
          <a:p>
            <a:pPr indent="-228600">
              <a:lnSpc>
                <a:spcPct val="90000"/>
              </a:lnSpc>
              <a:spcBef>
                <a:spcPts val="200"/>
              </a:spcBef>
            </a:pPr>
            <a:r>
              <a:rPr lang="en-US" sz="900" baseline="30000"/>
              <a:t>†</a:t>
            </a:r>
            <a:r>
              <a:rPr lang="en-US" sz="900"/>
              <a:t>medicare.gov/homehealthcompare/search.aspx (data as of 10/11)</a:t>
            </a:r>
          </a:p>
          <a:p>
            <a:pPr indent="-228600">
              <a:lnSpc>
                <a:spcPct val="90000"/>
              </a:lnSpc>
              <a:spcBef>
                <a:spcPts val="200"/>
              </a:spcBef>
            </a:pPr>
            <a:r>
              <a:rPr lang="en-US" sz="900"/>
              <a:t>*For 7 participating locations</a:t>
            </a:r>
          </a:p>
        </p:txBody>
      </p:sp>
      <p:sp>
        <p:nvSpPr>
          <p:cNvPr id="3077" name="TextBox 5"/>
          <p:cNvSpPr txBox="1">
            <a:spLocks noChangeArrowheads="1"/>
          </p:cNvSpPr>
          <p:nvPr/>
        </p:nvSpPr>
        <p:spPr bwMode="auto">
          <a:xfrm>
            <a:off x="2063750" y="1562100"/>
            <a:ext cx="4975225" cy="461963"/>
          </a:xfrm>
          <a:prstGeom prst="rect">
            <a:avLst/>
          </a:prstGeom>
          <a:noFill/>
          <a:ln w="9525">
            <a:noFill/>
            <a:miter lim="800000"/>
            <a:headEnd/>
            <a:tailEnd/>
          </a:ln>
        </p:spPr>
        <p:txBody>
          <a:bodyPr>
            <a:spAutoFit/>
          </a:bodyPr>
          <a:lstStyle/>
          <a:p>
            <a:pPr algn="ctr"/>
            <a:r>
              <a:rPr lang="en-US" sz="2400" b="1">
                <a:cs typeface="Arial" charset="0"/>
              </a:rPr>
              <a:t>All-Cause Hospitalization Rate</a:t>
            </a:r>
          </a:p>
        </p:txBody>
      </p:sp>
      <p:graphicFrame>
        <p:nvGraphicFramePr>
          <p:cNvPr id="3074" name="Chart 8"/>
          <p:cNvGraphicFramePr>
            <a:graphicFrameLocks/>
          </p:cNvGraphicFramePr>
          <p:nvPr/>
        </p:nvGraphicFramePr>
        <p:xfrm>
          <a:off x="892175" y="1758950"/>
          <a:ext cx="7867650" cy="3844925"/>
        </p:xfrm>
        <a:graphic>
          <a:graphicData uri="http://schemas.openxmlformats.org/presentationml/2006/ole">
            <mc:AlternateContent xmlns:mc="http://schemas.openxmlformats.org/markup-compatibility/2006">
              <mc:Choice xmlns:v="urn:schemas-microsoft-com:vml" Requires="v">
                <p:oleObj spid="_x0000_s3075" name="Chart" r:id="rId5" imgW="7870618" imgH="3846909" progId="Excel.Sheet.8">
                  <p:embed/>
                </p:oleObj>
              </mc:Choice>
              <mc:Fallback>
                <p:oleObj name="Chart" r:id="rId5" imgW="7870618" imgH="3846909" progId="Excel.Sheet.8">
                  <p:embed/>
                  <p:pic>
                    <p:nvPicPr>
                      <p:cNvPr id="0" name="Chart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2175" y="1758950"/>
                        <a:ext cx="7867650" cy="3844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TextBox 11"/>
          <p:cNvSpPr txBox="1">
            <a:spLocks noChangeArrowheads="1"/>
          </p:cNvSpPr>
          <p:nvPr/>
        </p:nvSpPr>
        <p:spPr bwMode="auto">
          <a:xfrm>
            <a:off x="2840038" y="5251450"/>
            <a:ext cx="1282700" cy="708025"/>
          </a:xfrm>
          <a:prstGeom prst="rect">
            <a:avLst/>
          </a:prstGeom>
          <a:noFill/>
          <a:ln w="9525">
            <a:noFill/>
            <a:miter lim="800000"/>
            <a:headEnd/>
            <a:tailEnd/>
          </a:ln>
        </p:spPr>
        <p:txBody>
          <a:bodyPr wrap="none">
            <a:spAutoFit/>
          </a:bodyPr>
          <a:lstStyle/>
          <a:p>
            <a:pPr algn="ctr"/>
            <a:r>
              <a:rPr lang="en-US" sz="2000">
                <a:cs typeface="Arial" charset="0"/>
              </a:rPr>
              <a:t>National</a:t>
            </a:r>
            <a:br>
              <a:rPr lang="en-US" sz="2000">
                <a:cs typeface="Arial" charset="0"/>
              </a:rPr>
            </a:br>
            <a:r>
              <a:rPr lang="en-US" sz="2000">
                <a:cs typeface="Arial" charset="0"/>
              </a:rPr>
              <a:t>Average</a:t>
            </a:r>
            <a:r>
              <a:rPr lang="en-US" sz="2000" baseline="30000">
                <a:cs typeface="Arial" charset="0"/>
              </a:rPr>
              <a:t>†</a:t>
            </a:r>
          </a:p>
        </p:txBody>
      </p:sp>
      <p:sp>
        <p:nvSpPr>
          <p:cNvPr id="3079" name="TextBox 12"/>
          <p:cNvSpPr txBox="1">
            <a:spLocks noChangeArrowheads="1"/>
          </p:cNvSpPr>
          <p:nvPr/>
        </p:nvSpPr>
        <p:spPr bwMode="auto">
          <a:xfrm>
            <a:off x="4962525" y="5251450"/>
            <a:ext cx="1287463" cy="708025"/>
          </a:xfrm>
          <a:prstGeom prst="rect">
            <a:avLst/>
          </a:prstGeom>
          <a:noFill/>
          <a:ln w="9525">
            <a:noFill/>
            <a:miter lim="800000"/>
            <a:headEnd/>
            <a:tailEnd/>
          </a:ln>
        </p:spPr>
        <p:txBody>
          <a:bodyPr wrap="none">
            <a:spAutoFit/>
          </a:bodyPr>
          <a:lstStyle/>
          <a:p>
            <a:pPr algn="ctr"/>
            <a:r>
              <a:rPr lang="en-US" sz="2000">
                <a:cs typeface="Arial" charset="0"/>
              </a:rPr>
              <a:t>Bayada</a:t>
            </a:r>
            <a:br>
              <a:rPr lang="en-US" sz="2000">
                <a:cs typeface="Arial" charset="0"/>
              </a:rPr>
            </a:br>
            <a:r>
              <a:rPr lang="en-US" sz="2000">
                <a:cs typeface="Arial" charset="0"/>
              </a:rPr>
              <a:t>Average*</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2"/>
          <p:cNvSpPr>
            <a:spLocks noGrp="1"/>
          </p:cNvSpPr>
          <p:nvPr>
            <p:ph type="title"/>
          </p:nvPr>
        </p:nvSpPr>
        <p:spPr/>
        <p:txBody>
          <a:bodyPr/>
          <a:lstStyle/>
          <a:p>
            <a:pPr>
              <a:defRPr/>
            </a:pPr>
            <a:r>
              <a:rPr smtClean="0"/>
              <a:t>The pilot program showed a trend toward reduced hospitalizations with nutrition intervention</a:t>
            </a:r>
          </a:p>
        </p:txBody>
      </p:sp>
      <p:graphicFrame>
        <p:nvGraphicFramePr>
          <p:cNvPr id="4098" name="Chart 8"/>
          <p:cNvGraphicFramePr>
            <a:graphicFrameLocks/>
          </p:cNvGraphicFramePr>
          <p:nvPr/>
        </p:nvGraphicFramePr>
        <p:xfrm>
          <a:off x="1409700" y="2311400"/>
          <a:ext cx="6856413" cy="3446463"/>
        </p:xfrm>
        <a:graphic>
          <a:graphicData uri="http://schemas.openxmlformats.org/presentationml/2006/ole">
            <mc:AlternateContent xmlns:mc="http://schemas.openxmlformats.org/markup-compatibility/2006">
              <mc:Choice xmlns:v="urn:schemas-microsoft-com:vml" Requires="v">
                <p:oleObj spid="_x0000_s4099" name="Chart" r:id="rId5" imgW="6858594" imgH="3450635" progId="Excel.Sheet.8">
                  <p:embed/>
                </p:oleObj>
              </mc:Choice>
              <mc:Fallback>
                <p:oleObj name="Chart" r:id="rId5" imgW="6858594" imgH="3450635" progId="Excel.Sheet.8">
                  <p:embed/>
                  <p:pic>
                    <p:nvPicPr>
                      <p:cNvPr id="0" name="Chart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9700" y="2311400"/>
                        <a:ext cx="6856413" cy="3446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0" name="TextBox 11"/>
          <p:cNvSpPr txBox="1">
            <a:spLocks noChangeArrowheads="1"/>
          </p:cNvSpPr>
          <p:nvPr/>
        </p:nvSpPr>
        <p:spPr bwMode="auto">
          <a:xfrm>
            <a:off x="2225675" y="5426075"/>
            <a:ext cx="1060450" cy="584200"/>
          </a:xfrm>
          <a:prstGeom prst="rect">
            <a:avLst/>
          </a:prstGeom>
          <a:noFill/>
          <a:ln w="9525">
            <a:noFill/>
            <a:miter lim="800000"/>
            <a:headEnd/>
            <a:tailEnd/>
          </a:ln>
        </p:spPr>
        <p:txBody>
          <a:bodyPr wrap="none">
            <a:spAutoFit/>
          </a:bodyPr>
          <a:lstStyle/>
          <a:p>
            <a:pPr algn="ctr"/>
            <a:r>
              <a:rPr lang="en-US" sz="1600">
                <a:cs typeface="Arial" charset="0"/>
              </a:rPr>
              <a:t>National</a:t>
            </a:r>
            <a:br>
              <a:rPr lang="en-US" sz="1600">
                <a:cs typeface="Arial" charset="0"/>
              </a:rPr>
            </a:br>
            <a:r>
              <a:rPr lang="en-US" sz="1600">
                <a:cs typeface="Arial" charset="0"/>
              </a:rPr>
              <a:t>Average</a:t>
            </a:r>
            <a:r>
              <a:rPr lang="en-US" sz="1600" baseline="30000">
                <a:cs typeface="Arial" charset="0"/>
              </a:rPr>
              <a:t>†</a:t>
            </a:r>
          </a:p>
        </p:txBody>
      </p:sp>
      <p:sp>
        <p:nvSpPr>
          <p:cNvPr id="4101" name="TextBox 12"/>
          <p:cNvSpPr txBox="1">
            <a:spLocks noChangeArrowheads="1"/>
          </p:cNvSpPr>
          <p:nvPr/>
        </p:nvSpPr>
        <p:spPr bwMode="auto">
          <a:xfrm>
            <a:off x="4084638" y="5426075"/>
            <a:ext cx="1065212" cy="584200"/>
          </a:xfrm>
          <a:prstGeom prst="rect">
            <a:avLst/>
          </a:prstGeom>
          <a:noFill/>
          <a:ln w="9525">
            <a:noFill/>
            <a:miter lim="800000"/>
            <a:headEnd/>
            <a:tailEnd/>
          </a:ln>
        </p:spPr>
        <p:txBody>
          <a:bodyPr wrap="none">
            <a:spAutoFit/>
          </a:bodyPr>
          <a:lstStyle/>
          <a:p>
            <a:pPr algn="ctr"/>
            <a:r>
              <a:rPr lang="en-US" sz="1600">
                <a:cs typeface="Arial" charset="0"/>
              </a:rPr>
              <a:t>Bayada</a:t>
            </a:r>
            <a:br>
              <a:rPr lang="en-US" sz="1600">
                <a:cs typeface="Arial" charset="0"/>
              </a:rPr>
            </a:br>
            <a:r>
              <a:rPr lang="en-US" sz="1600">
                <a:cs typeface="Arial" charset="0"/>
              </a:rPr>
              <a:t>Average*</a:t>
            </a:r>
          </a:p>
        </p:txBody>
      </p:sp>
      <p:sp>
        <p:nvSpPr>
          <p:cNvPr id="4102" name="TextBox 13"/>
          <p:cNvSpPr txBox="1">
            <a:spLocks noChangeArrowheads="1"/>
          </p:cNvSpPr>
          <p:nvPr/>
        </p:nvSpPr>
        <p:spPr bwMode="auto">
          <a:xfrm>
            <a:off x="5838825" y="5424488"/>
            <a:ext cx="1336675" cy="585787"/>
          </a:xfrm>
          <a:prstGeom prst="rect">
            <a:avLst/>
          </a:prstGeom>
          <a:noFill/>
          <a:ln w="9525">
            <a:noFill/>
            <a:miter lim="800000"/>
            <a:headEnd/>
            <a:tailEnd/>
          </a:ln>
        </p:spPr>
        <p:txBody>
          <a:bodyPr wrap="none">
            <a:spAutoFit/>
          </a:bodyPr>
          <a:lstStyle/>
          <a:p>
            <a:pPr algn="ctr"/>
            <a:r>
              <a:rPr lang="en-US" sz="1600">
                <a:cs typeface="Arial" charset="0"/>
              </a:rPr>
              <a:t>Bayada Pilot</a:t>
            </a:r>
            <a:br>
              <a:rPr lang="en-US" sz="1600">
                <a:cs typeface="Arial" charset="0"/>
              </a:rPr>
            </a:br>
            <a:r>
              <a:rPr lang="en-US" sz="1600">
                <a:cs typeface="Arial" charset="0"/>
              </a:rPr>
              <a:t>Average*</a:t>
            </a:r>
          </a:p>
        </p:txBody>
      </p:sp>
      <p:sp>
        <p:nvSpPr>
          <p:cNvPr id="4103" name="Content Placeholder 4"/>
          <p:cNvSpPr txBox="1">
            <a:spLocks/>
          </p:cNvSpPr>
          <p:nvPr/>
        </p:nvSpPr>
        <p:spPr bwMode="auto">
          <a:xfrm>
            <a:off x="590550" y="1598613"/>
            <a:ext cx="2898775" cy="1763712"/>
          </a:xfrm>
          <a:prstGeom prst="rect">
            <a:avLst/>
          </a:prstGeom>
          <a:noFill/>
          <a:ln w="9525">
            <a:noFill/>
            <a:miter lim="800000"/>
            <a:headEnd/>
            <a:tailEnd/>
          </a:ln>
        </p:spPr>
        <p:txBody>
          <a:bodyPr lIns="0" rIns="0"/>
          <a:lstStyle/>
          <a:p>
            <a:pPr marL="234950" indent="-234950">
              <a:lnSpc>
                <a:spcPct val="90000"/>
              </a:lnSpc>
              <a:spcBef>
                <a:spcPts val="600"/>
              </a:spcBef>
              <a:buClr>
                <a:srgbClr val="0288C1"/>
              </a:buClr>
              <a:buFont typeface="Wingdings" pitchFamily="2" charset="2"/>
              <a:buChar char="§"/>
            </a:pPr>
            <a:r>
              <a:rPr lang="en-US" sz="1900">
                <a:cs typeface="Arial" charset="0"/>
              </a:rPr>
              <a:t>Collaboration</a:t>
            </a:r>
          </a:p>
          <a:p>
            <a:pPr marL="234950" indent="-234950">
              <a:lnSpc>
                <a:spcPct val="90000"/>
              </a:lnSpc>
              <a:spcBef>
                <a:spcPts val="600"/>
              </a:spcBef>
              <a:buClr>
                <a:srgbClr val="0288C1"/>
              </a:buClr>
              <a:buFont typeface="Wingdings" pitchFamily="2" charset="2"/>
              <a:buChar char="§"/>
            </a:pPr>
            <a:r>
              <a:rPr lang="en-US" sz="1900">
                <a:cs typeface="Arial" charset="0"/>
              </a:rPr>
              <a:t>Awareness through </a:t>
            </a:r>
            <a:br>
              <a:rPr lang="en-US" sz="1900">
                <a:cs typeface="Arial" charset="0"/>
              </a:rPr>
            </a:br>
            <a:r>
              <a:rPr lang="en-US" sz="1900">
                <a:cs typeface="Arial" charset="0"/>
              </a:rPr>
              <a:t>education and training</a:t>
            </a:r>
          </a:p>
          <a:p>
            <a:pPr marL="234950" indent="-234950">
              <a:lnSpc>
                <a:spcPct val="90000"/>
              </a:lnSpc>
              <a:spcBef>
                <a:spcPts val="600"/>
              </a:spcBef>
              <a:buClr>
                <a:srgbClr val="0288C1"/>
              </a:buClr>
              <a:buFont typeface="Wingdings" pitchFamily="2" charset="2"/>
              <a:buChar char="§"/>
            </a:pPr>
            <a:r>
              <a:rPr lang="en-US" sz="1900">
                <a:cs typeface="Arial" charset="0"/>
              </a:rPr>
              <a:t>Plan of action</a:t>
            </a:r>
          </a:p>
        </p:txBody>
      </p:sp>
      <p:sp>
        <p:nvSpPr>
          <p:cNvPr id="4104" name="Content Placeholder 4"/>
          <p:cNvSpPr txBox="1">
            <a:spLocks/>
          </p:cNvSpPr>
          <p:nvPr/>
        </p:nvSpPr>
        <p:spPr bwMode="auto">
          <a:xfrm>
            <a:off x="3789363" y="1598613"/>
            <a:ext cx="3190875" cy="1304925"/>
          </a:xfrm>
          <a:prstGeom prst="rect">
            <a:avLst/>
          </a:prstGeom>
          <a:noFill/>
          <a:ln w="9525">
            <a:noFill/>
            <a:miter lim="800000"/>
            <a:headEnd/>
            <a:tailEnd/>
          </a:ln>
        </p:spPr>
        <p:txBody>
          <a:bodyPr wrap="none" lIns="0" rIns="0"/>
          <a:lstStyle/>
          <a:p>
            <a:pPr marL="234950" indent="-234950">
              <a:lnSpc>
                <a:spcPct val="90000"/>
              </a:lnSpc>
              <a:spcBef>
                <a:spcPts val="600"/>
              </a:spcBef>
              <a:buClr>
                <a:srgbClr val="0288C1"/>
              </a:buClr>
              <a:buFont typeface="Wingdings" pitchFamily="2" charset="2"/>
              <a:buChar char="§"/>
            </a:pPr>
            <a:r>
              <a:rPr lang="en-US" sz="1900">
                <a:cs typeface="Arial" charset="0"/>
              </a:rPr>
              <a:t>Client self-management</a:t>
            </a:r>
          </a:p>
          <a:p>
            <a:pPr marL="234950" indent="-234950">
              <a:lnSpc>
                <a:spcPct val="90000"/>
              </a:lnSpc>
              <a:spcBef>
                <a:spcPts val="600"/>
              </a:spcBef>
              <a:buClr>
                <a:srgbClr val="0288C1"/>
              </a:buClr>
              <a:buFont typeface="Wingdings" pitchFamily="2" charset="2"/>
              <a:buChar char="§"/>
            </a:pPr>
            <a:r>
              <a:rPr lang="en-US" sz="1900">
                <a:cs typeface="Arial" charset="0"/>
              </a:rPr>
              <a:t>Efficiency with process</a:t>
            </a:r>
          </a:p>
        </p:txBody>
      </p:sp>
      <p:sp>
        <p:nvSpPr>
          <p:cNvPr id="4105" name="TextBox 4"/>
          <p:cNvSpPr txBox="1">
            <a:spLocks noChangeArrowheads="1"/>
          </p:cNvSpPr>
          <p:nvPr/>
        </p:nvSpPr>
        <p:spPr bwMode="auto">
          <a:xfrm>
            <a:off x="2611438" y="6359525"/>
            <a:ext cx="4764087" cy="277813"/>
          </a:xfrm>
          <a:prstGeom prst="rect">
            <a:avLst/>
          </a:prstGeom>
          <a:noFill/>
          <a:ln w="9525">
            <a:noFill/>
            <a:miter lim="800000"/>
            <a:headEnd/>
            <a:tailEnd/>
          </a:ln>
        </p:spPr>
        <p:txBody>
          <a:bodyPr lIns="0" tIns="0" rIns="0" bIns="0" anchor="b">
            <a:spAutoFit/>
          </a:bodyPr>
          <a:lstStyle/>
          <a:p>
            <a:pPr indent="-228600">
              <a:lnSpc>
                <a:spcPct val="90000"/>
              </a:lnSpc>
              <a:spcBef>
                <a:spcPts val="200"/>
              </a:spcBef>
            </a:pPr>
            <a:r>
              <a:rPr lang="en-US" sz="900" baseline="30000"/>
              <a:t>†</a:t>
            </a:r>
            <a:r>
              <a:rPr lang="en-US" sz="900"/>
              <a:t>medicare.gov/homehealthcompare/search.aspx (data as of 10/11)</a:t>
            </a:r>
          </a:p>
          <a:p>
            <a:pPr indent="-228600">
              <a:lnSpc>
                <a:spcPct val="90000"/>
              </a:lnSpc>
              <a:spcBef>
                <a:spcPts val="200"/>
              </a:spcBef>
            </a:pPr>
            <a:r>
              <a:rPr lang="en-US" sz="900"/>
              <a:t>*For 7 participating locations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iStock_000014851776Medium.jpg"/>
          <p:cNvPicPr>
            <a:picLocks noChangeAspect="1"/>
          </p:cNvPicPr>
          <p:nvPr/>
        </p:nvPicPr>
        <p:blipFill>
          <a:blip r:embed="rId2"/>
          <a:srcRect/>
          <a:stretch>
            <a:fillRect/>
          </a:stretch>
        </p:blipFill>
        <p:spPr bwMode="auto">
          <a:xfrm>
            <a:off x="1452563" y="322263"/>
            <a:ext cx="6257925" cy="4168775"/>
          </a:xfrm>
          <a:prstGeom prst="rect">
            <a:avLst/>
          </a:prstGeom>
          <a:noFill/>
          <a:ln w="9525">
            <a:noFill/>
            <a:miter lim="800000"/>
            <a:headEnd/>
            <a:tailEnd/>
          </a:ln>
        </p:spPr>
      </p:pic>
      <p:sp>
        <p:nvSpPr>
          <p:cNvPr id="25603" name="Title 4"/>
          <p:cNvSpPr txBox="1">
            <a:spLocks/>
          </p:cNvSpPr>
          <p:nvPr/>
        </p:nvSpPr>
        <p:spPr bwMode="auto">
          <a:xfrm>
            <a:off x="590550" y="4857750"/>
            <a:ext cx="7977188" cy="1890713"/>
          </a:xfrm>
          <a:prstGeom prst="rect">
            <a:avLst/>
          </a:prstGeom>
          <a:noFill/>
          <a:ln w="9525">
            <a:noFill/>
            <a:miter lim="800000"/>
            <a:headEnd/>
            <a:tailEnd/>
          </a:ln>
        </p:spPr>
        <p:txBody>
          <a:bodyPr lIns="0" tIns="0" rIns="0" bIns="0"/>
          <a:lstStyle/>
          <a:p>
            <a:pPr algn="ctr"/>
            <a:r>
              <a:rPr lang="en-US" sz="3200" dirty="0" smtClean="0">
                <a:solidFill>
                  <a:srgbClr val="3D94B6"/>
                </a:solidFill>
                <a:cs typeface="Arial" charset="0"/>
              </a:rPr>
              <a:t>Community-Based Care Transitions</a:t>
            </a:r>
          </a:p>
          <a:p>
            <a:pPr algn="ctr"/>
            <a:r>
              <a:rPr lang="en-US" sz="3200" dirty="0" smtClean="0">
                <a:solidFill>
                  <a:srgbClr val="3D94B6"/>
                </a:solidFill>
                <a:cs typeface="Arial" charset="0"/>
              </a:rPr>
              <a:t>and the PASS Program</a:t>
            </a:r>
            <a:endParaRPr lang="en-US" sz="3200" dirty="0">
              <a:solidFill>
                <a:srgbClr val="3D94B6"/>
              </a:solidFill>
              <a:cs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latin typeface="Arial" charset="0"/>
                <a:cs typeface="Arial" charset="0"/>
              </a:rPr>
              <a:t>Learning objectives</a:t>
            </a:r>
          </a:p>
        </p:txBody>
      </p:sp>
      <p:sp>
        <p:nvSpPr>
          <p:cNvPr id="14339" name="Content Placeholder 2"/>
          <p:cNvSpPr>
            <a:spLocks noGrp="1"/>
          </p:cNvSpPr>
          <p:nvPr>
            <p:ph idx="1"/>
          </p:nvPr>
        </p:nvSpPr>
        <p:spPr>
          <a:xfrm>
            <a:off x="590550" y="1600200"/>
            <a:ext cx="4643438" cy="4525963"/>
          </a:xfrm>
        </p:spPr>
        <p:txBody>
          <a:bodyPr/>
          <a:lstStyle/>
          <a:p>
            <a:pPr>
              <a:spcAft>
                <a:spcPts val="1800"/>
              </a:spcAft>
              <a:buClr>
                <a:srgbClr val="2B7593"/>
              </a:buClr>
              <a:buSzTx/>
            </a:pPr>
            <a:r>
              <a:rPr lang="en-US" dirty="0" smtClean="0">
                <a:latin typeface="Arial" charset="0"/>
                <a:cs typeface="Arial" charset="0"/>
              </a:rPr>
              <a:t>Highlight nutritional issues in older adults living at home</a:t>
            </a:r>
          </a:p>
          <a:p>
            <a:pPr>
              <a:spcAft>
                <a:spcPts val="1800"/>
              </a:spcAft>
              <a:buClr>
                <a:srgbClr val="2B7593"/>
              </a:buClr>
              <a:buSzTx/>
            </a:pPr>
            <a:r>
              <a:rPr lang="en-US" dirty="0" smtClean="0">
                <a:latin typeface="Arial" charset="0"/>
                <a:cs typeface="Arial" charset="0"/>
              </a:rPr>
              <a:t>Understand the connection between nutrition intervention and outcomes</a:t>
            </a:r>
          </a:p>
          <a:p>
            <a:pPr>
              <a:spcAft>
                <a:spcPts val="1800"/>
              </a:spcAft>
              <a:buClr>
                <a:srgbClr val="2B7593"/>
              </a:buClr>
              <a:buSzTx/>
            </a:pPr>
            <a:r>
              <a:rPr lang="en-US" dirty="0" smtClean="0">
                <a:latin typeface="Arial" charset="0"/>
                <a:cs typeface="Arial" charset="0"/>
              </a:rPr>
              <a:t>Discuss community-based care transitions and explain a new approach to improve outcomes and reduce cost of care </a:t>
            </a:r>
          </a:p>
        </p:txBody>
      </p:sp>
      <p:pic>
        <p:nvPicPr>
          <p:cNvPr id="14340" name="Picture 5" descr="iStock_000015418220Small.jpg"/>
          <p:cNvPicPr>
            <a:picLocks noChangeAspect="1"/>
          </p:cNvPicPr>
          <p:nvPr/>
        </p:nvPicPr>
        <p:blipFill>
          <a:blip r:embed="rId3"/>
          <a:srcRect/>
          <a:stretch>
            <a:fillRect/>
          </a:stretch>
        </p:blipFill>
        <p:spPr bwMode="auto">
          <a:xfrm>
            <a:off x="5724525" y="2133600"/>
            <a:ext cx="3419475" cy="25161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latin typeface="Arial" charset="0"/>
                <a:cs typeface="Arial" charset="0"/>
              </a:rPr>
              <a:t>Community-Based Care Transition Program (CCTP) Overview</a:t>
            </a:r>
          </a:p>
        </p:txBody>
      </p:sp>
      <p:sp>
        <p:nvSpPr>
          <p:cNvPr id="47107" name="Content Placeholder 2"/>
          <p:cNvSpPr>
            <a:spLocks noGrp="1"/>
          </p:cNvSpPr>
          <p:nvPr>
            <p:ph idx="1"/>
          </p:nvPr>
        </p:nvSpPr>
        <p:spPr>
          <a:xfrm>
            <a:off x="590550" y="1600200"/>
            <a:ext cx="4119563" cy="4525963"/>
          </a:xfrm>
        </p:spPr>
        <p:txBody>
          <a:bodyPr/>
          <a:lstStyle/>
          <a:p>
            <a:pPr>
              <a:spcAft>
                <a:spcPts val="600"/>
              </a:spcAft>
              <a:buClr>
                <a:srgbClr val="2B7593"/>
              </a:buClr>
              <a:buSzTx/>
            </a:pPr>
            <a:r>
              <a:rPr lang="en-US" sz="2000" smtClean="0">
                <a:latin typeface="Arial" charset="0"/>
                <a:cs typeface="Arial" charset="0"/>
              </a:rPr>
              <a:t>The CCTP, mandated by section 3026 of the Affordable Care Act, provides funding to test models for improving care transitions for high risk Medicare beneficiaries.</a:t>
            </a:r>
          </a:p>
          <a:p>
            <a:pPr>
              <a:spcAft>
                <a:spcPts val="600"/>
              </a:spcAft>
              <a:buClr>
                <a:srgbClr val="2B7593"/>
              </a:buClr>
              <a:buSzTx/>
            </a:pPr>
            <a:r>
              <a:rPr lang="en-US" sz="2000" smtClean="0">
                <a:latin typeface="Arial" charset="0"/>
                <a:cs typeface="Arial" charset="0"/>
              </a:rPr>
              <a:t>Program will run for 5 years beginning April 12, 2011</a:t>
            </a:r>
          </a:p>
          <a:p>
            <a:pPr>
              <a:spcAft>
                <a:spcPts val="600"/>
              </a:spcAft>
              <a:buClr>
                <a:srgbClr val="2B7593"/>
              </a:buClr>
              <a:buSzTx/>
            </a:pPr>
            <a:r>
              <a:rPr lang="en-US" sz="2000" smtClean="0">
                <a:latin typeface="Arial" charset="0"/>
                <a:cs typeface="Arial" charset="0"/>
              </a:rPr>
              <a:t>Applicants will be awarded 2-year agreement that may be extended on an annual basis for the remaining 3 years based on performance.</a:t>
            </a:r>
          </a:p>
        </p:txBody>
      </p:sp>
      <p:sp>
        <p:nvSpPr>
          <p:cNvPr id="7" name="Rounded Rectangle 10"/>
          <p:cNvSpPr>
            <a:spLocks noChangeArrowheads="1"/>
          </p:cNvSpPr>
          <p:nvPr/>
        </p:nvSpPr>
        <p:spPr bwMode="auto">
          <a:xfrm>
            <a:off x="5008563" y="1990725"/>
            <a:ext cx="3694112" cy="3081338"/>
          </a:xfrm>
          <a:prstGeom prst="roundRect">
            <a:avLst>
              <a:gd name="adj" fmla="val 16667"/>
            </a:avLst>
          </a:prstGeom>
          <a:solidFill>
            <a:schemeClr val="bg1"/>
          </a:solidFill>
          <a:ln w="38100">
            <a:solidFill>
              <a:srgbClr val="FF6600"/>
            </a:solidFill>
            <a:round/>
            <a:headEnd/>
            <a:tailEnd/>
          </a:ln>
          <a:effectLst>
            <a:outerShdw dist="38100" dir="2700000" rotWithShape="0">
              <a:srgbClr val="808080">
                <a:alpha val="42998"/>
              </a:srgbClr>
            </a:outerShdw>
          </a:effectLst>
        </p:spPr>
        <p:txBody>
          <a:bodyPr tIns="91440" bIns="91440" anchor="ctr"/>
          <a:lstStyle/>
          <a:p>
            <a:pPr algn="ctr">
              <a:spcAft>
                <a:spcPts val="600"/>
              </a:spcAft>
              <a:defRPr/>
            </a:pPr>
            <a:r>
              <a:rPr lang="en-US" sz="2000" b="1">
                <a:solidFill>
                  <a:srgbClr val="E16D32"/>
                </a:solidFill>
                <a:latin typeface="Arial" pitchFamily="34" charset="0"/>
                <a:cs typeface="Arial" pitchFamily="34" charset="0"/>
              </a:rPr>
              <a:t>Goals of CCTP</a:t>
            </a:r>
          </a:p>
          <a:p>
            <a:pPr>
              <a:spcAft>
                <a:spcPts val="600"/>
              </a:spcAft>
              <a:buClr>
                <a:srgbClr val="0288C1"/>
              </a:buClr>
              <a:buFont typeface="Wingdings" pitchFamily="2" charset="2"/>
              <a:buChar char="§"/>
              <a:defRPr/>
            </a:pPr>
            <a:r>
              <a:rPr lang="en-US" sz="2000">
                <a:latin typeface="Arial" pitchFamily="34" charset="0"/>
                <a:cs typeface="Arial" pitchFamily="34" charset="0"/>
              </a:rPr>
              <a:t>Improve transitions</a:t>
            </a:r>
          </a:p>
          <a:p>
            <a:pPr>
              <a:spcAft>
                <a:spcPts val="600"/>
              </a:spcAft>
              <a:buClr>
                <a:srgbClr val="0288C1"/>
              </a:buClr>
              <a:buFont typeface="Wingdings" pitchFamily="2" charset="2"/>
              <a:buChar char="§"/>
              <a:defRPr/>
            </a:pPr>
            <a:r>
              <a:rPr lang="en-US" sz="2000">
                <a:latin typeface="Arial" pitchFamily="34" charset="0"/>
                <a:cs typeface="Arial" pitchFamily="34" charset="0"/>
              </a:rPr>
              <a:t>Improve quality of care</a:t>
            </a:r>
          </a:p>
          <a:p>
            <a:pPr>
              <a:spcAft>
                <a:spcPts val="600"/>
              </a:spcAft>
              <a:buClr>
                <a:srgbClr val="0288C1"/>
              </a:buClr>
              <a:buFont typeface="Wingdings" pitchFamily="2" charset="2"/>
              <a:buChar char="§"/>
              <a:defRPr/>
            </a:pPr>
            <a:r>
              <a:rPr lang="en-US" sz="2000">
                <a:latin typeface="Arial" pitchFamily="34" charset="0"/>
                <a:cs typeface="Arial" pitchFamily="34" charset="0"/>
              </a:rPr>
              <a:t>Reduce readmissions for high risk beneficiaries</a:t>
            </a:r>
          </a:p>
          <a:p>
            <a:pPr>
              <a:spcAft>
                <a:spcPts val="600"/>
              </a:spcAft>
              <a:buClr>
                <a:srgbClr val="0288C1"/>
              </a:buClr>
              <a:buFont typeface="Wingdings" pitchFamily="2" charset="2"/>
              <a:buChar char="§"/>
              <a:defRPr/>
            </a:pPr>
            <a:r>
              <a:rPr lang="en-US" sz="2000">
                <a:latin typeface="Arial" pitchFamily="34" charset="0"/>
                <a:cs typeface="Arial" pitchFamily="34" charset="0"/>
              </a:rPr>
              <a:t>Document measureable savings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defRPr/>
            </a:pPr>
            <a:r>
              <a:rPr smtClean="0"/>
              <a:t>Community-Based Care Transition Program (CCTP) — Who Qualifies?</a:t>
            </a:r>
          </a:p>
        </p:txBody>
      </p:sp>
      <p:sp>
        <p:nvSpPr>
          <p:cNvPr id="48131" name="Content Placeholder 2"/>
          <p:cNvSpPr>
            <a:spLocks noGrp="1"/>
          </p:cNvSpPr>
          <p:nvPr>
            <p:ph idx="1"/>
          </p:nvPr>
        </p:nvSpPr>
        <p:spPr>
          <a:xfrm>
            <a:off x="590550" y="1600200"/>
            <a:ext cx="8112125" cy="1498600"/>
          </a:xfrm>
        </p:spPr>
        <p:txBody>
          <a:bodyPr/>
          <a:lstStyle/>
          <a:p>
            <a:pPr>
              <a:spcAft>
                <a:spcPts val="600"/>
              </a:spcAft>
              <a:buClr>
                <a:srgbClr val="2B7593"/>
              </a:buClr>
              <a:buSzTx/>
            </a:pPr>
            <a:r>
              <a:rPr lang="en-US" smtClean="0">
                <a:latin typeface="Arial" charset="0"/>
                <a:cs typeface="Arial" charset="0"/>
              </a:rPr>
              <a:t>Hospitals with high readmission rates that partner with community-based organizations (CBOs).</a:t>
            </a:r>
          </a:p>
          <a:p>
            <a:pPr>
              <a:spcAft>
                <a:spcPts val="600"/>
              </a:spcAft>
              <a:buClr>
                <a:srgbClr val="2B7593"/>
              </a:buClr>
              <a:buSzTx/>
            </a:pPr>
            <a:r>
              <a:rPr lang="en-US" smtClean="0">
                <a:latin typeface="Arial" charset="0"/>
                <a:cs typeface="Arial" charset="0"/>
              </a:rPr>
              <a:t>CBOs that provide care-transition services</a:t>
            </a:r>
          </a:p>
        </p:txBody>
      </p:sp>
      <p:sp>
        <p:nvSpPr>
          <p:cNvPr id="48132" name="Content Placeholder 2"/>
          <p:cNvSpPr txBox="1">
            <a:spLocks/>
          </p:cNvSpPr>
          <p:nvPr/>
        </p:nvSpPr>
        <p:spPr bwMode="auto">
          <a:xfrm>
            <a:off x="590550" y="3392488"/>
            <a:ext cx="5740400" cy="2795587"/>
          </a:xfrm>
          <a:prstGeom prst="rect">
            <a:avLst/>
          </a:prstGeom>
          <a:noFill/>
          <a:ln w="9525">
            <a:noFill/>
            <a:miter lim="800000"/>
            <a:headEnd/>
            <a:tailEnd/>
          </a:ln>
        </p:spPr>
        <p:txBody>
          <a:bodyPr lIns="0" tIns="0" rIns="0" bIns="0"/>
          <a:lstStyle/>
          <a:p>
            <a:pPr eaLnBrk="0" hangingPunct="0">
              <a:spcBef>
                <a:spcPct val="20000"/>
              </a:spcBef>
              <a:spcAft>
                <a:spcPts val="600"/>
              </a:spcAft>
              <a:buClr>
                <a:srgbClr val="2B7593"/>
              </a:buClr>
              <a:buSzPct val="100000"/>
              <a:buFont typeface="Wingdings" pitchFamily="2" charset="2"/>
              <a:buNone/>
            </a:pPr>
            <a:r>
              <a:rPr lang="en-US" sz="2000">
                <a:cs typeface="Arial" charset="0"/>
              </a:rPr>
              <a:t>In selecting CBOs to participate in the program, the statue requires that preference be given to: </a:t>
            </a:r>
          </a:p>
          <a:p>
            <a:pPr eaLnBrk="0" hangingPunct="0">
              <a:spcBef>
                <a:spcPct val="20000"/>
              </a:spcBef>
              <a:spcAft>
                <a:spcPts val="600"/>
              </a:spcAft>
              <a:buClr>
                <a:srgbClr val="2B7593"/>
              </a:buClr>
              <a:buSzPct val="100000"/>
              <a:buFont typeface="Wingdings" pitchFamily="2" charset="2"/>
              <a:buNone/>
            </a:pPr>
            <a:r>
              <a:rPr lang="en-US" sz="2000" i="1">
                <a:cs typeface="Arial" charset="0"/>
              </a:rPr>
              <a:t>“Administration on Aging (AoA) grantees that provide care transition interventions in conjunction with multiple hospitals and practitioners and/or entities that provide services to medically-underserved populations, small communities, and rural areas.”</a:t>
            </a:r>
          </a:p>
        </p:txBody>
      </p:sp>
      <p:pic>
        <p:nvPicPr>
          <p:cNvPr id="48133" name="Picture 7" descr="iStock_000018644113Small.jpg"/>
          <p:cNvPicPr>
            <a:picLocks noChangeAspect="1"/>
          </p:cNvPicPr>
          <p:nvPr/>
        </p:nvPicPr>
        <p:blipFill>
          <a:blip r:embed="rId2"/>
          <a:srcRect/>
          <a:stretch>
            <a:fillRect/>
          </a:stretch>
        </p:blipFill>
        <p:spPr bwMode="auto">
          <a:xfrm>
            <a:off x="6453188" y="3455988"/>
            <a:ext cx="2690812" cy="2263775"/>
          </a:xfrm>
          <a:prstGeom prst="rect">
            <a:avLst/>
          </a:prstGeom>
          <a:noFill/>
          <a:ln w="9525">
            <a:solidFill>
              <a:srgbClr val="7F7F7F"/>
            </a:solid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latin typeface="Arial" charset="0"/>
                <a:cs typeface="Arial" charset="0"/>
              </a:rPr>
              <a:t>Community-Based Care Transition Program (CCTP) Requirements for Application</a:t>
            </a:r>
          </a:p>
        </p:txBody>
      </p:sp>
      <p:sp>
        <p:nvSpPr>
          <p:cNvPr id="49155" name="Content Placeholder 2"/>
          <p:cNvSpPr>
            <a:spLocks noGrp="1"/>
          </p:cNvSpPr>
          <p:nvPr>
            <p:ph idx="1"/>
          </p:nvPr>
        </p:nvSpPr>
        <p:spPr>
          <a:xfrm>
            <a:off x="590550" y="1600200"/>
            <a:ext cx="5883275" cy="4525963"/>
          </a:xfrm>
        </p:spPr>
        <p:txBody>
          <a:bodyPr/>
          <a:lstStyle/>
          <a:p>
            <a:pPr>
              <a:spcAft>
                <a:spcPts val="1200"/>
              </a:spcAft>
              <a:buClr>
                <a:srgbClr val="2B7593"/>
              </a:buClr>
              <a:buSzTx/>
            </a:pPr>
            <a:r>
              <a:rPr lang="en-US" sz="2000" smtClean="0">
                <a:latin typeface="Arial" charset="0"/>
                <a:cs typeface="Arial" charset="0"/>
              </a:rPr>
              <a:t>Target population must be identified.</a:t>
            </a:r>
          </a:p>
          <a:p>
            <a:pPr>
              <a:spcAft>
                <a:spcPts val="1200"/>
              </a:spcAft>
              <a:buClr>
                <a:srgbClr val="2B7593"/>
              </a:buClr>
              <a:buSzTx/>
            </a:pPr>
            <a:r>
              <a:rPr lang="en-US" sz="2000" smtClean="0">
                <a:latin typeface="Arial" charset="0"/>
                <a:cs typeface="Arial" charset="0"/>
              </a:rPr>
              <a:t>Describe a plan to reduce hospital readmissions.</a:t>
            </a:r>
          </a:p>
          <a:p>
            <a:pPr>
              <a:spcAft>
                <a:spcPts val="1200"/>
              </a:spcAft>
              <a:buClr>
                <a:srgbClr val="2B7593"/>
              </a:buClr>
              <a:buSzTx/>
            </a:pPr>
            <a:r>
              <a:rPr lang="en-US" sz="2000" smtClean="0">
                <a:latin typeface="Arial" charset="0"/>
                <a:cs typeface="Arial" charset="0"/>
              </a:rPr>
              <a:t>Describe the implementation of proposed care transition interventions that will be integrated upon hospital discharge.</a:t>
            </a:r>
          </a:p>
          <a:p>
            <a:pPr>
              <a:spcAft>
                <a:spcPts val="1200"/>
              </a:spcAft>
              <a:buClr>
                <a:srgbClr val="2B7593"/>
              </a:buClr>
              <a:buSzTx/>
            </a:pPr>
            <a:r>
              <a:rPr lang="en-US" sz="2000" smtClean="0">
                <a:latin typeface="Arial" charset="0"/>
                <a:cs typeface="Arial" charset="0"/>
              </a:rPr>
              <a:t>Monthly intervention data must be clearly defined.</a:t>
            </a:r>
          </a:p>
          <a:p>
            <a:pPr>
              <a:spcAft>
                <a:spcPts val="1200"/>
              </a:spcAft>
              <a:buClr>
                <a:srgbClr val="2B7593"/>
              </a:buClr>
              <a:buSzTx/>
            </a:pPr>
            <a:r>
              <a:rPr lang="en-US" sz="2000" smtClean="0">
                <a:latin typeface="Arial" charset="0"/>
                <a:cs typeface="Arial" charset="0"/>
              </a:rPr>
              <a:t>Present operational protocols detailing: internal monitoring process, management and delivery of care transition services, and financial controls for Medicare payments.</a:t>
            </a:r>
          </a:p>
        </p:txBody>
      </p:sp>
      <p:pic>
        <p:nvPicPr>
          <p:cNvPr id="49156" name="Picture 5" descr="iStock_000012055755Small.jpg"/>
          <p:cNvPicPr>
            <a:picLocks noChangeAspect="1"/>
          </p:cNvPicPr>
          <p:nvPr/>
        </p:nvPicPr>
        <p:blipFill>
          <a:blip r:embed="rId3"/>
          <a:srcRect/>
          <a:stretch>
            <a:fillRect/>
          </a:stretch>
        </p:blipFill>
        <p:spPr bwMode="auto">
          <a:xfrm>
            <a:off x="6691313" y="1990725"/>
            <a:ext cx="2452687" cy="3305175"/>
          </a:xfrm>
          <a:prstGeom prst="rect">
            <a:avLst/>
          </a:prstGeom>
          <a:noFill/>
          <a:ln w="9525">
            <a:solidFill>
              <a:srgbClr val="7F7F7F"/>
            </a:solid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latin typeface="Arial" charset="0"/>
                <a:cs typeface="Arial" charset="0"/>
              </a:rPr>
              <a:t>Post Acute Support System</a:t>
            </a:r>
            <a:br>
              <a:rPr smtClean="0">
                <a:latin typeface="Arial" charset="0"/>
                <a:cs typeface="Arial" charset="0"/>
              </a:rPr>
            </a:br>
            <a:r>
              <a:rPr smtClean="0">
                <a:latin typeface="Arial" charset="0"/>
                <a:cs typeface="Arial" charset="0"/>
              </a:rPr>
              <a:t>PASS Sustainable Community Model</a:t>
            </a:r>
          </a:p>
        </p:txBody>
      </p:sp>
      <p:sp>
        <p:nvSpPr>
          <p:cNvPr id="50179" name="Content Placeholder 2"/>
          <p:cNvSpPr>
            <a:spLocks noGrp="1"/>
          </p:cNvSpPr>
          <p:nvPr>
            <p:ph idx="1"/>
          </p:nvPr>
        </p:nvSpPr>
        <p:spPr>
          <a:xfrm>
            <a:off x="590550" y="2000250"/>
            <a:ext cx="5797550" cy="4125913"/>
          </a:xfrm>
        </p:spPr>
        <p:txBody>
          <a:bodyPr/>
          <a:lstStyle/>
          <a:p>
            <a:pPr>
              <a:buClr>
                <a:srgbClr val="2B7593"/>
              </a:buClr>
              <a:buSzTx/>
            </a:pPr>
            <a:r>
              <a:rPr lang="en-US" sz="1600" smtClean="0">
                <a:latin typeface="Arial" charset="0"/>
                <a:cs typeface="Arial" charset="0"/>
              </a:rPr>
              <a:t>Identify and partner with community-based organizations</a:t>
            </a:r>
          </a:p>
          <a:p>
            <a:pPr lvl="1">
              <a:spcBef>
                <a:spcPct val="0"/>
              </a:spcBef>
              <a:buClr>
                <a:srgbClr val="2B7593"/>
              </a:buClr>
            </a:pPr>
            <a:r>
              <a:rPr lang="en-US" sz="1600" smtClean="0">
                <a:latin typeface="Arial" charset="0"/>
                <a:cs typeface="Arial" charset="0"/>
              </a:rPr>
              <a:t>Area Agencies on Aging</a:t>
            </a:r>
          </a:p>
          <a:p>
            <a:pPr lvl="1">
              <a:spcBef>
                <a:spcPct val="0"/>
              </a:spcBef>
              <a:buClr>
                <a:srgbClr val="2B7593"/>
              </a:buClr>
            </a:pPr>
            <a:r>
              <a:rPr lang="en-US" sz="1600" smtClean="0">
                <a:latin typeface="Arial" charset="0"/>
                <a:cs typeface="Arial" charset="0"/>
              </a:rPr>
              <a:t>Aging and Disability Resource Centers</a:t>
            </a:r>
          </a:p>
          <a:p>
            <a:pPr lvl="1">
              <a:spcBef>
                <a:spcPct val="0"/>
              </a:spcBef>
              <a:buClr>
                <a:srgbClr val="2B7593"/>
              </a:buClr>
            </a:pPr>
            <a:r>
              <a:rPr lang="en-US" sz="1600" smtClean="0">
                <a:latin typeface="Arial" charset="0"/>
                <a:cs typeface="Arial" charset="0"/>
              </a:rPr>
              <a:t>Community Living Programs</a:t>
            </a:r>
          </a:p>
          <a:p>
            <a:pPr>
              <a:spcBef>
                <a:spcPts val="988"/>
              </a:spcBef>
              <a:buClr>
                <a:srgbClr val="2B7593"/>
              </a:buClr>
              <a:buSzTx/>
            </a:pPr>
            <a:r>
              <a:rPr lang="en-US" sz="1600" smtClean="0">
                <a:latin typeface="Arial" charset="0"/>
                <a:cs typeface="Arial" charset="0"/>
              </a:rPr>
              <a:t>Operational partnerships to provide</a:t>
            </a:r>
          </a:p>
          <a:p>
            <a:pPr lvl="1">
              <a:spcBef>
                <a:spcPct val="0"/>
              </a:spcBef>
              <a:buClr>
                <a:srgbClr val="2B7593"/>
              </a:buClr>
            </a:pPr>
            <a:r>
              <a:rPr lang="en-US" sz="1600" smtClean="0">
                <a:latin typeface="Arial" charset="0"/>
                <a:cs typeface="Arial" charset="0"/>
              </a:rPr>
              <a:t>Coaching staff</a:t>
            </a:r>
          </a:p>
          <a:p>
            <a:pPr lvl="1">
              <a:spcBef>
                <a:spcPct val="0"/>
              </a:spcBef>
              <a:buClr>
                <a:srgbClr val="2B7593"/>
              </a:buClr>
            </a:pPr>
            <a:r>
              <a:rPr lang="en-US" sz="1600" smtClean="0">
                <a:latin typeface="Arial" charset="0"/>
                <a:cs typeface="Arial" charset="0"/>
              </a:rPr>
              <a:t>Home and community based referrals and coordination of services</a:t>
            </a:r>
          </a:p>
          <a:p>
            <a:pPr lvl="1">
              <a:spcBef>
                <a:spcPct val="0"/>
              </a:spcBef>
              <a:buClr>
                <a:srgbClr val="2B7593"/>
              </a:buClr>
            </a:pPr>
            <a:r>
              <a:rPr lang="en-US" sz="1600" smtClean="0">
                <a:latin typeface="Arial" charset="0"/>
                <a:cs typeface="Arial" charset="0"/>
              </a:rPr>
              <a:t>Community education</a:t>
            </a:r>
          </a:p>
          <a:p>
            <a:pPr>
              <a:spcBef>
                <a:spcPts val="988"/>
              </a:spcBef>
              <a:buClr>
                <a:srgbClr val="2B7593"/>
              </a:buClr>
              <a:buSzTx/>
            </a:pPr>
            <a:r>
              <a:rPr lang="en-US" sz="1600" smtClean="0">
                <a:latin typeface="Arial" charset="0"/>
                <a:cs typeface="Arial" charset="0"/>
              </a:rPr>
              <a:t>Existing successful partnerships</a:t>
            </a:r>
          </a:p>
          <a:p>
            <a:pPr lvl="1">
              <a:spcBef>
                <a:spcPct val="0"/>
              </a:spcBef>
              <a:buClr>
                <a:srgbClr val="2B7593"/>
              </a:buClr>
            </a:pPr>
            <a:r>
              <a:rPr lang="en-US" sz="1600" smtClean="0">
                <a:latin typeface="Arial" charset="0"/>
                <a:cs typeface="Arial" charset="0"/>
              </a:rPr>
              <a:t>Florida AoA</a:t>
            </a:r>
          </a:p>
          <a:p>
            <a:pPr lvl="1">
              <a:spcBef>
                <a:spcPct val="0"/>
              </a:spcBef>
              <a:buClr>
                <a:srgbClr val="2B7593"/>
              </a:buClr>
            </a:pPr>
            <a:r>
              <a:rPr lang="en-US" sz="1600" smtClean="0">
                <a:latin typeface="Arial" charset="0"/>
                <a:cs typeface="Arial" charset="0"/>
              </a:rPr>
              <a:t>Michigan AAAs</a:t>
            </a:r>
          </a:p>
          <a:p>
            <a:pPr lvl="1">
              <a:spcBef>
                <a:spcPct val="0"/>
              </a:spcBef>
              <a:buClr>
                <a:srgbClr val="2B7593"/>
              </a:buClr>
            </a:pPr>
            <a:r>
              <a:rPr lang="en-US" sz="1600" smtClean="0">
                <a:latin typeface="Arial" charset="0"/>
                <a:cs typeface="Arial" charset="0"/>
              </a:rPr>
              <a:t>Ohio AAAs</a:t>
            </a:r>
          </a:p>
          <a:p>
            <a:pPr lvl="1">
              <a:spcBef>
                <a:spcPct val="0"/>
              </a:spcBef>
              <a:buClr>
                <a:srgbClr val="2B7593"/>
              </a:buClr>
            </a:pPr>
            <a:r>
              <a:rPr lang="en-US" sz="1600" smtClean="0">
                <a:latin typeface="Arial" charset="0"/>
                <a:cs typeface="Arial" charset="0"/>
              </a:rPr>
              <a:t>California CBOs</a:t>
            </a:r>
          </a:p>
        </p:txBody>
      </p:sp>
      <p:sp>
        <p:nvSpPr>
          <p:cNvPr id="5" name="Rectangle 4"/>
          <p:cNvSpPr/>
          <p:nvPr/>
        </p:nvSpPr>
        <p:spPr>
          <a:xfrm>
            <a:off x="590550" y="1484313"/>
            <a:ext cx="5816600" cy="354012"/>
          </a:xfrm>
          <a:prstGeom prst="rect">
            <a:avLst/>
          </a:prstGeom>
          <a:solidFill>
            <a:srgbClr val="E16D3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r>
              <a:rPr lang="en-US">
                <a:solidFill>
                  <a:srgbClr val="FFFFFF"/>
                </a:solidFill>
                <a:latin typeface="Arial" charset="0"/>
                <a:ea typeface="Arial" charset="0"/>
                <a:cs typeface="Arial" charset="0"/>
              </a:rPr>
              <a:t>CBO Partnership Model</a:t>
            </a:r>
          </a:p>
        </p:txBody>
      </p:sp>
      <p:pic>
        <p:nvPicPr>
          <p:cNvPr id="50181" name="Picture 6" descr="iStock_000019827461Medium.jpg"/>
          <p:cNvPicPr>
            <a:picLocks noChangeAspect="1"/>
          </p:cNvPicPr>
          <p:nvPr/>
        </p:nvPicPr>
        <p:blipFill>
          <a:blip r:embed="rId3"/>
          <a:srcRect/>
          <a:stretch>
            <a:fillRect/>
          </a:stretch>
        </p:blipFill>
        <p:spPr bwMode="auto">
          <a:xfrm>
            <a:off x="6637338" y="2054225"/>
            <a:ext cx="2506662" cy="3759200"/>
          </a:xfrm>
          <a:prstGeom prst="rect">
            <a:avLst/>
          </a:prstGeom>
          <a:noFill/>
          <a:ln w="9525">
            <a:solidFill>
              <a:srgbClr val="7F7F7F"/>
            </a:solid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a:defRPr/>
            </a:pPr>
            <a:r>
              <a:rPr smtClean="0"/>
              <a:t>Post Acute Support System — PASS</a:t>
            </a:r>
            <a:r>
              <a:rPr baseline="30000" smtClean="0"/>
              <a:t>®</a:t>
            </a:r>
            <a:r>
              <a:rPr smtClean="0"/>
              <a:t/>
            </a:r>
            <a:br>
              <a:rPr smtClean="0"/>
            </a:br>
            <a:r>
              <a:rPr smtClean="0"/>
              <a:t>Product Information</a:t>
            </a:r>
          </a:p>
        </p:txBody>
      </p:sp>
      <p:sp>
        <p:nvSpPr>
          <p:cNvPr id="51203" name="Content Placeholder 2"/>
          <p:cNvSpPr>
            <a:spLocks noGrp="1"/>
          </p:cNvSpPr>
          <p:nvPr>
            <p:ph idx="1"/>
          </p:nvPr>
        </p:nvSpPr>
        <p:spPr>
          <a:xfrm>
            <a:off x="590550" y="1600200"/>
            <a:ext cx="4413250" cy="4525963"/>
          </a:xfrm>
        </p:spPr>
        <p:txBody>
          <a:bodyPr/>
          <a:lstStyle/>
          <a:p>
            <a:pPr>
              <a:spcAft>
                <a:spcPts val="600"/>
              </a:spcAft>
              <a:buClr>
                <a:srgbClr val="2B7593"/>
              </a:buClr>
              <a:buSzTx/>
              <a:buFont typeface="Wingdings" pitchFamily="2" charset="2"/>
              <a:buNone/>
            </a:pPr>
            <a:r>
              <a:rPr lang="en-US" sz="1800" b="1" smtClean="0">
                <a:solidFill>
                  <a:srgbClr val="E16D32"/>
                </a:solidFill>
                <a:latin typeface="Arial" charset="0"/>
                <a:cs typeface="Arial" charset="0"/>
              </a:rPr>
              <a:t>Program Origins &amp; Focus</a:t>
            </a:r>
          </a:p>
          <a:p>
            <a:pPr>
              <a:spcAft>
                <a:spcPts val="600"/>
              </a:spcAft>
              <a:buClr>
                <a:srgbClr val="2B7593"/>
              </a:buClr>
              <a:buSzTx/>
            </a:pPr>
            <a:r>
              <a:rPr lang="en-US" sz="1600" smtClean="0">
                <a:latin typeface="Arial" charset="0"/>
                <a:cs typeface="Arial" charset="0"/>
              </a:rPr>
              <a:t>PASS</a:t>
            </a:r>
            <a:r>
              <a:rPr lang="en-US" sz="1600" baseline="30000" smtClean="0">
                <a:latin typeface="Arial" charset="0"/>
                <a:cs typeface="Arial" charset="0"/>
              </a:rPr>
              <a:t>®</a:t>
            </a:r>
            <a:r>
              <a:rPr lang="en-US" sz="1600" smtClean="0">
                <a:latin typeface="Arial" charset="0"/>
                <a:cs typeface="Arial" charset="0"/>
              </a:rPr>
              <a:t> focuses on the care transition between the institutional setting (Acute inpatient, Sub-Acute, Nursing Home) back to the home &amp; community setting.</a:t>
            </a:r>
          </a:p>
          <a:p>
            <a:pPr>
              <a:spcAft>
                <a:spcPts val="600"/>
              </a:spcAft>
              <a:buClr>
                <a:srgbClr val="2B7593"/>
              </a:buClr>
              <a:buSzTx/>
            </a:pPr>
            <a:r>
              <a:rPr lang="en-US" sz="1600" smtClean="0">
                <a:latin typeface="Arial" charset="0"/>
                <a:cs typeface="Arial" charset="0"/>
              </a:rPr>
              <a:t>Based on Care Transition Intervention (CTI</a:t>
            </a:r>
            <a:r>
              <a:rPr lang="en-US" sz="1600" baseline="30000" smtClean="0">
                <a:latin typeface="Arial" charset="0"/>
                <a:cs typeface="Arial" charset="0"/>
              </a:rPr>
              <a:t>SM</a:t>
            </a:r>
            <a:r>
              <a:rPr lang="en-US" sz="1600" smtClean="0">
                <a:latin typeface="Arial" charset="0"/>
                <a:cs typeface="Arial" charset="0"/>
              </a:rPr>
              <a:t>) Program developed by Dr. Eric Coleman, University of Colorado.</a:t>
            </a:r>
          </a:p>
          <a:p>
            <a:pPr>
              <a:spcAft>
                <a:spcPts val="600"/>
              </a:spcAft>
              <a:buClr>
                <a:srgbClr val="2B7593"/>
              </a:buClr>
              <a:buSzTx/>
            </a:pPr>
            <a:r>
              <a:rPr lang="en-US" sz="1600" smtClean="0">
                <a:latin typeface="Arial" charset="0"/>
                <a:cs typeface="Arial" charset="0"/>
              </a:rPr>
              <a:t>Care Transition program designed to coordinate and manage the transition of individuals from the Acute Inpatient setting to the Home &amp; Community Setting.</a:t>
            </a:r>
          </a:p>
          <a:p>
            <a:pPr lvl="1">
              <a:spcAft>
                <a:spcPts val="600"/>
              </a:spcAft>
              <a:buClr>
                <a:srgbClr val="2B7593"/>
              </a:buClr>
            </a:pPr>
            <a:r>
              <a:rPr lang="en-US" sz="1200" smtClean="0">
                <a:latin typeface="Arial" charset="0"/>
                <a:cs typeface="Arial" charset="0"/>
              </a:rPr>
              <a:t>PASS is </a:t>
            </a:r>
            <a:r>
              <a:rPr lang="en-US" sz="1200" i="1" smtClean="0">
                <a:latin typeface="Arial" charset="0"/>
                <a:cs typeface="Arial" charset="0"/>
              </a:rPr>
              <a:t>not </a:t>
            </a:r>
            <a:r>
              <a:rPr lang="en-US" sz="1200" smtClean="0">
                <a:latin typeface="Arial" charset="0"/>
                <a:cs typeface="Arial" charset="0"/>
              </a:rPr>
              <a:t>replacement for case management, discharge planning or home health.</a:t>
            </a:r>
          </a:p>
          <a:p>
            <a:pPr lvl="1">
              <a:spcAft>
                <a:spcPts val="600"/>
              </a:spcAft>
              <a:buClr>
                <a:srgbClr val="2B7593"/>
              </a:buClr>
            </a:pPr>
            <a:r>
              <a:rPr lang="en-US" sz="1200" smtClean="0">
                <a:latin typeface="Arial" charset="0"/>
                <a:cs typeface="Arial" charset="0"/>
              </a:rPr>
              <a:t>PASS </a:t>
            </a:r>
            <a:r>
              <a:rPr lang="en-US" sz="1200" i="1" smtClean="0">
                <a:latin typeface="Arial" charset="0"/>
                <a:cs typeface="Arial" charset="0"/>
              </a:rPr>
              <a:t>is </a:t>
            </a:r>
            <a:r>
              <a:rPr lang="en-US" sz="1200" smtClean="0">
                <a:latin typeface="Arial" charset="0"/>
                <a:cs typeface="Arial" charset="0"/>
              </a:rPr>
              <a:t>patient advocacy, education, communication and coordination.</a:t>
            </a:r>
          </a:p>
        </p:txBody>
      </p:sp>
      <p:sp>
        <p:nvSpPr>
          <p:cNvPr id="51204" name="Content Placeholder 2"/>
          <p:cNvSpPr txBox="1">
            <a:spLocks/>
          </p:cNvSpPr>
          <p:nvPr/>
        </p:nvSpPr>
        <p:spPr bwMode="auto">
          <a:xfrm>
            <a:off x="5554663" y="1668463"/>
            <a:ext cx="3148012" cy="4525962"/>
          </a:xfrm>
          <a:prstGeom prst="rect">
            <a:avLst/>
          </a:prstGeom>
          <a:noFill/>
          <a:ln w="9525">
            <a:noFill/>
            <a:miter lim="800000"/>
            <a:headEnd/>
            <a:tailEnd/>
          </a:ln>
        </p:spPr>
        <p:txBody>
          <a:bodyPr lIns="0" tIns="0" rIns="0" bIns="0"/>
          <a:lstStyle/>
          <a:p>
            <a:pPr marL="234950" indent="-234950" eaLnBrk="0" hangingPunct="0">
              <a:spcBef>
                <a:spcPct val="20000"/>
              </a:spcBef>
              <a:spcAft>
                <a:spcPts val="600"/>
              </a:spcAft>
              <a:buClr>
                <a:srgbClr val="2B7593"/>
              </a:buClr>
              <a:buSzPct val="100000"/>
              <a:buFont typeface="Wingdings" pitchFamily="2" charset="2"/>
              <a:buNone/>
            </a:pPr>
            <a:r>
              <a:rPr lang="en-US" b="1">
                <a:solidFill>
                  <a:srgbClr val="E16D32"/>
                </a:solidFill>
                <a:cs typeface="Arial" charset="0"/>
              </a:rPr>
              <a:t>Operating Model</a:t>
            </a:r>
          </a:p>
          <a:p>
            <a:pPr marL="234950" indent="-234950" eaLnBrk="0" hangingPunct="0">
              <a:spcBef>
                <a:spcPct val="20000"/>
              </a:spcBef>
              <a:spcAft>
                <a:spcPts val="600"/>
              </a:spcAft>
              <a:buClr>
                <a:srgbClr val="2B7593"/>
              </a:buClr>
              <a:buSzPct val="100000"/>
              <a:buFont typeface="Wingdings" pitchFamily="2" charset="2"/>
              <a:buChar char="§"/>
            </a:pPr>
            <a:r>
              <a:rPr lang="en-US" sz="1600">
                <a:cs typeface="Arial" charset="0"/>
              </a:rPr>
              <a:t>Driven by the PASS Coach, supported by PASS Care Coordinators and PASS system technology.</a:t>
            </a:r>
          </a:p>
          <a:p>
            <a:pPr marL="234950" indent="-234950" eaLnBrk="0" hangingPunct="0">
              <a:spcBef>
                <a:spcPct val="20000"/>
              </a:spcBef>
              <a:buClr>
                <a:srgbClr val="2B7593"/>
              </a:buClr>
              <a:buSzPct val="100000"/>
              <a:buFont typeface="Wingdings" pitchFamily="2" charset="2"/>
              <a:buChar char="§"/>
            </a:pPr>
            <a:r>
              <a:rPr lang="en-US" sz="1600">
                <a:cs typeface="Arial" charset="0"/>
              </a:rPr>
              <a:t>Interaction with patient:</a:t>
            </a:r>
          </a:p>
          <a:p>
            <a:pPr marL="474663" lvl="1" indent="-233363" eaLnBrk="0" hangingPunct="0">
              <a:spcBef>
                <a:spcPct val="20000"/>
              </a:spcBef>
              <a:buClr>
                <a:srgbClr val="2B7593"/>
              </a:buClr>
              <a:buFont typeface="Arial" charset="0"/>
              <a:buChar char="–"/>
            </a:pPr>
            <a:r>
              <a:rPr lang="en-US" sz="1200">
                <a:cs typeface="Arial" charset="0"/>
              </a:rPr>
              <a:t>Face-to-face during inpatient admission</a:t>
            </a:r>
            <a:r>
              <a:rPr lang="en-US" sz="1200" baseline="30000">
                <a:cs typeface="Arial" charset="0"/>
              </a:rPr>
              <a:t>1</a:t>
            </a:r>
            <a:endParaRPr lang="en-US" sz="1200">
              <a:cs typeface="Arial" charset="0"/>
            </a:endParaRPr>
          </a:p>
          <a:p>
            <a:pPr marL="474663" lvl="1" indent="-233363" eaLnBrk="0" hangingPunct="0">
              <a:spcBef>
                <a:spcPct val="20000"/>
              </a:spcBef>
              <a:buClr>
                <a:srgbClr val="2B7593"/>
              </a:buClr>
              <a:buFont typeface="Arial" charset="0"/>
              <a:buChar char="–"/>
            </a:pPr>
            <a:r>
              <a:rPr lang="en-US" sz="1200">
                <a:cs typeface="Arial" charset="0"/>
              </a:rPr>
              <a:t>Face-to-face at Home post discharge (48 – 72 hours)</a:t>
            </a:r>
          </a:p>
          <a:p>
            <a:pPr marL="474663" lvl="1" indent="-233363" eaLnBrk="0" hangingPunct="0">
              <a:spcBef>
                <a:spcPct val="20000"/>
              </a:spcBef>
              <a:spcAft>
                <a:spcPts val="600"/>
              </a:spcAft>
              <a:buClr>
                <a:srgbClr val="2B7593"/>
              </a:buClr>
              <a:buFont typeface="Arial" charset="0"/>
              <a:buChar char="–"/>
            </a:pPr>
            <a:r>
              <a:rPr lang="en-US" sz="1200">
                <a:cs typeface="Arial" charset="0"/>
              </a:rPr>
              <a:t>Telephonic, day 2, 7, 14, 21 and 30 post discharge</a:t>
            </a:r>
          </a:p>
          <a:p>
            <a:pPr marL="234950" indent="-234950" eaLnBrk="0" hangingPunct="0">
              <a:spcBef>
                <a:spcPct val="20000"/>
              </a:spcBef>
              <a:spcAft>
                <a:spcPts val="600"/>
              </a:spcAft>
              <a:buClr>
                <a:srgbClr val="2B7593"/>
              </a:buClr>
              <a:buSzPct val="100000"/>
              <a:buFont typeface="Wingdings" pitchFamily="2" charset="2"/>
              <a:buChar char="§"/>
            </a:pPr>
            <a:endParaRPr lang="en-US" sz="1400">
              <a:cs typeface="Arial" charset="0"/>
            </a:endParaRPr>
          </a:p>
        </p:txBody>
      </p:sp>
      <p:sp>
        <p:nvSpPr>
          <p:cNvPr id="51205" name="TextBox 5"/>
          <p:cNvSpPr txBox="1">
            <a:spLocks noChangeArrowheads="1"/>
          </p:cNvSpPr>
          <p:nvPr/>
        </p:nvSpPr>
        <p:spPr bwMode="auto">
          <a:xfrm>
            <a:off x="2535238" y="6502400"/>
            <a:ext cx="4340225" cy="139700"/>
          </a:xfrm>
          <a:prstGeom prst="rect">
            <a:avLst/>
          </a:prstGeom>
          <a:noFill/>
          <a:ln w="9525">
            <a:noFill/>
            <a:miter lim="800000"/>
            <a:headEnd/>
            <a:tailEnd/>
          </a:ln>
        </p:spPr>
        <p:txBody>
          <a:bodyPr lIns="0" tIns="0" rIns="0" bIns="0">
            <a:spAutoFit/>
          </a:bodyPr>
          <a:lstStyle/>
          <a:p>
            <a:r>
              <a:rPr lang="en-US" sz="900">
                <a:cs typeface="Arial" charset="0"/>
              </a:rPr>
              <a:t>1. PASS Coaches are assigned by facility and visit that facility each day.</a:t>
            </a:r>
          </a:p>
        </p:txBody>
      </p:sp>
      <p:cxnSp>
        <p:nvCxnSpPr>
          <p:cNvPr id="8" name="Straight Connector 7"/>
          <p:cNvCxnSpPr/>
          <p:nvPr/>
        </p:nvCxnSpPr>
        <p:spPr>
          <a:xfrm rot="5400000">
            <a:off x="3104357" y="3928269"/>
            <a:ext cx="4349750" cy="1587"/>
          </a:xfrm>
          <a:prstGeom prst="line">
            <a:avLst/>
          </a:prstGeom>
          <a:ln w="1270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a:defRPr/>
            </a:pPr>
            <a:r>
              <a:rPr smtClean="0"/>
              <a:t>PASS</a:t>
            </a:r>
            <a:r>
              <a:rPr baseline="30000" smtClean="0"/>
              <a:t>®</a:t>
            </a:r>
            <a:r>
              <a:rPr smtClean="0"/>
              <a:t> Core Components</a:t>
            </a:r>
          </a:p>
        </p:txBody>
      </p:sp>
      <p:sp>
        <p:nvSpPr>
          <p:cNvPr id="52227" name="Content Placeholder 2"/>
          <p:cNvSpPr>
            <a:spLocks noGrp="1"/>
          </p:cNvSpPr>
          <p:nvPr>
            <p:ph idx="1"/>
          </p:nvPr>
        </p:nvSpPr>
        <p:spPr/>
        <p:txBody>
          <a:bodyPr/>
          <a:lstStyle/>
          <a:p>
            <a:pPr>
              <a:spcAft>
                <a:spcPts val="600"/>
              </a:spcAft>
              <a:buClr>
                <a:srgbClr val="2B7593"/>
              </a:buClr>
              <a:buSzTx/>
            </a:pPr>
            <a:r>
              <a:rPr lang="en-US" sz="1800" b="1" smtClean="0">
                <a:solidFill>
                  <a:srgbClr val="E16D32"/>
                </a:solidFill>
                <a:latin typeface="Arial" charset="0"/>
                <a:cs typeface="Arial" charset="0"/>
              </a:rPr>
              <a:t>Medication Self Management </a:t>
            </a:r>
            <a:r>
              <a:rPr lang="en-US" sz="1800" smtClean="0">
                <a:latin typeface="Arial" charset="0"/>
                <a:cs typeface="Arial" charset="0"/>
              </a:rPr>
              <a:t>– patient is knowledgeable about medications and has a medication management system. </a:t>
            </a:r>
            <a:r>
              <a:rPr lang="en-US" sz="1800" b="1" smtClean="0">
                <a:latin typeface="Arial" charset="0"/>
                <a:cs typeface="Arial" charset="0"/>
              </a:rPr>
              <a:t>Home Visit: </a:t>
            </a:r>
            <a:r>
              <a:rPr lang="en-US" sz="1800" smtClean="0">
                <a:latin typeface="Arial" charset="0"/>
                <a:cs typeface="Arial" charset="0"/>
              </a:rPr>
              <a:t>Face-to-face medication reconciliation.</a:t>
            </a:r>
          </a:p>
          <a:p>
            <a:pPr>
              <a:spcAft>
                <a:spcPts val="600"/>
              </a:spcAft>
              <a:buClr>
                <a:srgbClr val="2B7593"/>
              </a:buClr>
              <a:buSzTx/>
            </a:pPr>
            <a:r>
              <a:rPr lang="en-US" sz="1800" b="1" smtClean="0">
                <a:solidFill>
                  <a:srgbClr val="E16D32"/>
                </a:solidFill>
                <a:latin typeface="Arial" charset="0"/>
                <a:cs typeface="Arial" charset="0"/>
              </a:rPr>
              <a:t>Nutrition Management </a:t>
            </a:r>
            <a:r>
              <a:rPr lang="en-US" sz="1800" smtClean="0">
                <a:latin typeface="Arial" charset="0"/>
                <a:cs typeface="Arial" charset="0"/>
              </a:rPr>
              <a:t>– patient is knowledgeable about nutrition status, meal planning and diet as it relates to chronic conditions. </a:t>
            </a:r>
            <a:r>
              <a:rPr lang="en-US" sz="1800" b="1" smtClean="0">
                <a:latin typeface="Arial" charset="0"/>
                <a:cs typeface="Arial" charset="0"/>
              </a:rPr>
              <a:t>Home Visit: </a:t>
            </a:r>
            <a:r>
              <a:rPr lang="en-US" sz="1800" smtClean="0">
                <a:latin typeface="Arial" charset="0"/>
                <a:cs typeface="Arial" charset="0"/>
              </a:rPr>
              <a:t>Home based nutrition assessment,  kitchen and environment evaluation, daily meal plan. </a:t>
            </a:r>
          </a:p>
          <a:p>
            <a:pPr>
              <a:spcAft>
                <a:spcPts val="600"/>
              </a:spcAft>
              <a:buClr>
                <a:srgbClr val="2B7593"/>
              </a:buClr>
              <a:buSzTx/>
            </a:pPr>
            <a:r>
              <a:rPr lang="en-US" sz="1800" b="1" smtClean="0">
                <a:solidFill>
                  <a:srgbClr val="E16D32"/>
                </a:solidFill>
                <a:latin typeface="Arial" charset="0"/>
                <a:cs typeface="Arial" charset="0"/>
              </a:rPr>
              <a:t>Personal Health Record </a:t>
            </a:r>
            <a:r>
              <a:rPr lang="en-US" sz="1800" smtClean="0">
                <a:latin typeface="Arial" charset="0"/>
                <a:cs typeface="Arial" charset="0"/>
              </a:rPr>
              <a:t>– patient understands and utilizes a PHR to facilitate communication and ensure continuity of care plan across providers &amp; settings. </a:t>
            </a:r>
            <a:r>
              <a:rPr lang="en-US" sz="1800" b="1" smtClean="0">
                <a:latin typeface="Arial" charset="0"/>
                <a:cs typeface="Arial" charset="0"/>
              </a:rPr>
              <a:t>Home Visit: </a:t>
            </a:r>
            <a:r>
              <a:rPr lang="en-US" sz="1800" smtClean="0">
                <a:latin typeface="Arial" charset="0"/>
                <a:cs typeface="Arial" charset="0"/>
              </a:rPr>
              <a:t>Reconciliation of PHR data, education.</a:t>
            </a:r>
          </a:p>
          <a:p>
            <a:pPr>
              <a:spcAft>
                <a:spcPts val="600"/>
              </a:spcAft>
              <a:buClr>
                <a:srgbClr val="2B7593"/>
              </a:buClr>
              <a:buSzTx/>
            </a:pPr>
            <a:r>
              <a:rPr lang="en-US" sz="1800" b="1" smtClean="0">
                <a:solidFill>
                  <a:srgbClr val="E16D32"/>
                </a:solidFill>
                <a:latin typeface="Arial" charset="0"/>
                <a:cs typeface="Arial" charset="0"/>
              </a:rPr>
              <a:t>PCP and Specialist Physician Follow-Up </a:t>
            </a:r>
            <a:r>
              <a:rPr lang="en-US" sz="1800" smtClean="0">
                <a:latin typeface="Arial" charset="0"/>
                <a:cs typeface="Arial" charset="0"/>
              </a:rPr>
              <a:t>– patient schedules and completes follow-up  visits with PCP / Specialists &amp; is empowered to be an active participant in these interactions. </a:t>
            </a:r>
            <a:r>
              <a:rPr lang="en-US" sz="1800" b="1" smtClean="0">
                <a:latin typeface="Arial" charset="0"/>
                <a:cs typeface="Arial" charset="0"/>
              </a:rPr>
              <a:t>Home Visit: </a:t>
            </a:r>
            <a:r>
              <a:rPr lang="en-US" sz="1800" smtClean="0">
                <a:latin typeface="Arial" charset="0"/>
                <a:cs typeface="Arial" charset="0"/>
              </a:rPr>
              <a:t>Schedule and coordinate PCP follow-up visit, direct coordination if necessary.</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a:defRPr/>
            </a:pPr>
            <a:r>
              <a:rPr smtClean="0"/>
              <a:t>PASS</a:t>
            </a:r>
            <a:r>
              <a:rPr baseline="30000" smtClean="0"/>
              <a:t>®</a:t>
            </a:r>
            <a:r>
              <a:rPr smtClean="0"/>
              <a:t> Core Components (cont’d)</a:t>
            </a:r>
          </a:p>
        </p:txBody>
      </p:sp>
      <p:sp>
        <p:nvSpPr>
          <p:cNvPr id="53251" name="Content Placeholder 2"/>
          <p:cNvSpPr>
            <a:spLocks noGrp="1"/>
          </p:cNvSpPr>
          <p:nvPr>
            <p:ph idx="1"/>
          </p:nvPr>
        </p:nvSpPr>
        <p:spPr/>
        <p:txBody>
          <a:bodyPr/>
          <a:lstStyle/>
          <a:p>
            <a:pPr>
              <a:buClr>
                <a:srgbClr val="2B7593"/>
              </a:buClr>
              <a:buSzTx/>
            </a:pPr>
            <a:r>
              <a:rPr lang="en-US" sz="1800" b="1" smtClean="0">
                <a:solidFill>
                  <a:srgbClr val="E16D32"/>
                </a:solidFill>
                <a:latin typeface="Arial" charset="0"/>
                <a:cs typeface="Arial" charset="0"/>
              </a:rPr>
              <a:t>Red Flags / Signs &amp; Symptoms </a:t>
            </a:r>
            <a:r>
              <a:rPr lang="en-US" sz="1800" smtClean="0">
                <a:latin typeface="Arial" charset="0"/>
                <a:cs typeface="Arial" charset="0"/>
              </a:rPr>
              <a:t>– patient is knowledgeable about indicators that suggest his/her condition is worsening and how to respond. </a:t>
            </a:r>
            <a:r>
              <a:rPr lang="en-US" sz="1800" b="1" smtClean="0">
                <a:latin typeface="Arial" charset="0"/>
                <a:cs typeface="Arial" charset="0"/>
              </a:rPr>
              <a:t>Home Visit: </a:t>
            </a:r>
            <a:r>
              <a:rPr lang="en-US" sz="1800" smtClean="0">
                <a:latin typeface="Arial" charset="0"/>
                <a:cs typeface="Arial" charset="0"/>
              </a:rPr>
              <a:t>Education and coordination – recognition and response.</a:t>
            </a:r>
          </a:p>
          <a:p>
            <a:pPr>
              <a:spcBef>
                <a:spcPts val="1638"/>
              </a:spcBef>
              <a:spcAft>
                <a:spcPts val="600"/>
              </a:spcAft>
              <a:buClr>
                <a:srgbClr val="2B7593"/>
              </a:buClr>
              <a:buSzTx/>
              <a:buFont typeface="Wingdings" pitchFamily="2" charset="2"/>
              <a:buNone/>
            </a:pPr>
            <a:r>
              <a:rPr lang="en-US" sz="1800" b="1" i="1" smtClean="0">
                <a:solidFill>
                  <a:srgbClr val="0288C1"/>
                </a:solidFill>
                <a:latin typeface="Arial" charset="0"/>
                <a:cs typeface="Arial" charset="0"/>
              </a:rPr>
              <a:t>PLUS…</a:t>
            </a:r>
          </a:p>
          <a:p>
            <a:pPr>
              <a:buClr>
                <a:srgbClr val="2B7593"/>
              </a:buClr>
              <a:buSzTx/>
            </a:pPr>
            <a:r>
              <a:rPr lang="en-US" sz="1800" b="1" smtClean="0">
                <a:solidFill>
                  <a:srgbClr val="E16D32"/>
                </a:solidFill>
                <a:latin typeface="Arial" charset="0"/>
                <a:cs typeface="Arial" charset="0"/>
              </a:rPr>
              <a:t>Home and Community Based Services </a:t>
            </a:r>
            <a:r>
              <a:rPr lang="en-US" sz="1800" smtClean="0">
                <a:latin typeface="Arial" charset="0"/>
                <a:cs typeface="Arial" charset="0"/>
              </a:rPr>
              <a:t>– identification and coordination of home and community based services to assist in care transition and maintain patient independence. </a:t>
            </a:r>
            <a:r>
              <a:rPr lang="en-US" sz="1800" b="1" smtClean="0">
                <a:latin typeface="Arial" charset="0"/>
                <a:cs typeface="Arial" charset="0"/>
              </a:rPr>
              <a:t>Home Visit: </a:t>
            </a:r>
            <a:r>
              <a:rPr lang="en-US" sz="1800" smtClean="0">
                <a:latin typeface="Arial" charset="0"/>
                <a:cs typeface="Arial" charset="0"/>
              </a:rPr>
              <a:t>Identification and referral, coordination of services. </a:t>
            </a:r>
          </a:p>
          <a:p>
            <a:pPr>
              <a:buClr>
                <a:srgbClr val="2B7593"/>
              </a:buClr>
              <a:buSzTx/>
              <a:buFont typeface="Wingdings" pitchFamily="2" charset="2"/>
              <a:buNone/>
            </a:pPr>
            <a:endParaRPr lang="en-US" sz="1800" smtClean="0">
              <a:latin typeface="Arial" charset="0"/>
              <a:cs typeface="Arial" charset="0"/>
            </a:endParaRPr>
          </a:p>
        </p:txBody>
      </p:sp>
      <p:graphicFrame>
        <p:nvGraphicFramePr>
          <p:cNvPr id="5" name="Content Placeholder 3"/>
          <p:cNvGraphicFramePr>
            <a:graphicFrameLocks/>
          </p:cNvGraphicFramePr>
          <p:nvPr/>
        </p:nvGraphicFramePr>
        <p:xfrm>
          <a:off x="590549" y="4621847"/>
          <a:ext cx="8112125" cy="990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latin typeface="Arial" charset="0"/>
                <a:cs typeface="Arial" charset="0"/>
              </a:rPr>
              <a:t>The Role of Nutrition in CCTP</a:t>
            </a:r>
          </a:p>
        </p:txBody>
      </p:sp>
      <p:sp>
        <p:nvSpPr>
          <p:cNvPr id="3" name="Content Placeholder 2"/>
          <p:cNvSpPr>
            <a:spLocks noGrp="1"/>
          </p:cNvSpPr>
          <p:nvPr>
            <p:ph idx="1"/>
          </p:nvPr>
        </p:nvSpPr>
        <p:spPr>
          <a:xfrm>
            <a:off x="590550" y="1600200"/>
            <a:ext cx="5322888" cy="4525963"/>
          </a:xfrm>
        </p:spPr>
        <p:txBody>
          <a:bodyPr/>
          <a:lstStyle/>
          <a:p>
            <a:pPr marL="0" indent="0">
              <a:buFont typeface="Wingdings" pitchFamily="2" charset="2"/>
              <a:buNone/>
              <a:defRPr/>
            </a:pPr>
            <a:r>
              <a:rPr lang="en-US" i="1" dirty="0" smtClean="0"/>
              <a:t>Poor nutrition, or malnutrition, leads to poorer health outcomes including slower healing rates, increased risk for medical and surgical complications, delayed recovery, increased length of stay, and increased readmission rates and mortality.</a:t>
            </a:r>
          </a:p>
        </p:txBody>
      </p:sp>
      <p:sp>
        <p:nvSpPr>
          <p:cNvPr id="54276" name="TextBox 3"/>
          <p:cNvSpPr txBox="1">
            <a:spLocks noChangeArrowheads="1"/>
          </p:cNvSpPr>
          <p:nvPr/>
        </p:nvSpPr>
        <p:spPr bwMode="auto">
          <a:xfrm>
            <a:off x="2551113" y="6361113"/>
            <a:ext cx="4791075" cy="276225"/>
          </a:xfrm>
          <a:prstGeom prst="rect">
            <a:avLst/>
          </a:prstGeom>
          <a:noFill/>
          <a:ln w="9525">
            <a:noFill/>
            <a:miter lim="800000"/>
            <a:headEnd/>
            <a:tailEnd/>
          </a:ln>
        </p:spPr>
        <p:txBody>
          <a:bodyPr lIns="0" tIns="0" rIns="0" bIns="0" anchor="b">
            <a:spAutoFit/>
          </a:bodyPr>
          <a:lstStyle/>
          <a:p>
            <a:r>
              <a:rPr lang="en-US" sz="900" i="1">
                <a:cs typeface="Arial" charset="0"/>
              </a:rPr>
              <a:t>Sullivan DH. Risk of early hospital readmission in a select population of geriatric rehabilitation patients: The significance of nutritional status. J Am Geriatr Soc. 192;40:792-798</a:t>
            </a:r>
            <a:endParaRPr lang="en-US" sz="900">
              <a:cs typeface="Arial" charset="0"/>
            </a:endParaRPr>
          </a:p>
        </p:txBody>
      </p:sp>
      <p:pic>
        <p:nvPicPr>
          <p:cNvPr id="54277" name="Picture 6" descr="iStock_000017370907XSmall.jpg"/>
          <p:cNvPicPr>
            <a:picLocks noChangeAspect="1"/>
          </p:cNvPicPr>
          <p:nvPr/>
        </p:nvPicPr>
        <p:blipFill>
          <a:blip r:embed="rId2"/>
          <a:srcRect/>
          <a:stretch>
            <a:fillRect/>
          </a:stretch>
        </p:blipFill>
        <p:spPr bwMode="auto">
          <a:xfrm>
            <a:off x="6215063" y="1538288"/>
            <a:ext cx="2928937" cy="4387850"/>
          </a:xfrm>
          <a:prstGeom prst="rect">
            <a:avLst/>
          </a:prstGeom>
          <a:noFill/>
          <a:ln w="9525">
            <a:solidFill>
              <a:srgbClr val="7F7F7F"/>
            </a:solid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latin typeface="Arial" charset="0"/>
                <a:cs typeface="Arial" charset="0"/>
              </a:rPr>
              <a:t>PASS Nutrition Support</a:t>
            </a:r>
          </a:p>
        </p:txBody>
      </p:sp>
      <p:sp>
        <p:nvSpPr>
          <p:cNvPr id="55299" name="Content Placeholder 2"/>
          <p:cNvSpPr>
            <a:spLocks noGrp="1"/>
          </p:cNvSpPr>
          <p:nvPr>
            <p:ph idx="1"/>
          </p:nvPr>
        </p:nvSpPr>
        <p:spPr>
          <a:xfrm>
            <a:off x="590550" y="1600200"/>
            <a:ext cx="5684838" cy="4525963"/>
          </a:xfrm>
        </p:spPr>
        <p:txBody>
          <a:bodyPr/>
          <a:lstStyle/>
          <a:p>
            <a:pPr>
              <a:buClr>
                <a:srgbClr val="2B7593"/>
              </a:buClr>
              <a:buSzTx/>
              <a:buFont typeface="Wingdings" pitchFamily="2" charset="2"/>
              <a:buNone/>
            </a:pPr>
            <a:r>
              <a:rPr lang="en-US" sz="2000" smtClean="0">
                <a:latin typeface="Arial" charset="0"/>
                <a:cs typeface="Arial" charset="0"/>
              </a:rPr>
              <a:t>The Nutrition Support that ILS offers through it’s</a:t>
            </a:r>
          </a:p>
          <a:p>
            <a:pPr>
              <a:spcBef>
                <a:spcPct val="0"/>
              </a:spcBef>
              <a:spcAft>
                <a:spcPts val="1200"/>
              </a:spcAft>
              <a:buClr>
                <a:srgbClr val="2B7593"/>
              </a:buClr>
              <a:buSzTx/>
              <a:buFont typeface="Wingdings" pitchFamily="2" charset="2"/>
              <a:buNone/>
            </a:pPr>
            <a:r>
              <a:rPr lang="en-US" sz="2000" smtClean="0">
                <a:latin typeface="Arial" charset="0"/>
                <a:cs typeface="Arial" charset="0"/>
              </a:rPr>
              <a:t>PASS program includes:</a:t>
            </a:r>
          </a:p>
          <a:p>
            <a:pPr>
              <a:spcAft>
                <a:spcPts val="600"/>
              </a:spcAft>
              <a:buClr>
                <a:srgbClr val="2B7593"/>
              </a:buClr>
              <a:buSzTx/>
            </a:pPr>
            <a:r>
              <a:rPr lang="en-US" sz="2000" smtClean="0">
                <a:latin typeface="Arial" charset="0"/>
                <a:cs typeface="Arial" charset="0"/>
              </a:rPr>
              <a:t>10 frozen Home Delivered Meals (condition appropriate)</a:t>
            </a:r>
          </a:p>
          <a:p>
            <a:pPr>
              <a:spcAft>
                <a:spcPts val="600"/>
              </a:spcAft>
              <a:buClr>
                <a:srgbClr val="2B7593"/>
              </a:buClr>
              <a:buSzTx/>
            </a:pPr>
            <a:r>
              <a:rPr lang="en-US" sz="2000" smtClean="0">
                <a:latin typeface="Arial" charset="0"/>
                <a:cs typeface="Arial" charset="0"/>
              </a:rPr>
              <a:t>Post DC survey that provides additional coaching to good post DC behavior such as: visiting PCP or Specialist, understanding DC instructions.</a:t>
            </a:r>
          </a:p>
          <a:p>
            <a:pPr>
              <a:spcAft>
                <a:spcPts val="600"/>
              </a:spcAft>
              <a:buClr>
                <a:srgbClr val="2B7593"/>
              </a:buClr>
              <a:buSzTx/>
            </a:pPr>
            <a:r>
              <a:rPr lang="en-US" sz="2000" smtClean="0">
                <a:latin typeface="Arial" charset="0"/>
                <a:cs typeface="Arial" charset="0"/>
              </a:rPr>
              <a:t>The telephonic outreach is an emotional untellable support..  </a:t>
            </a:r>
          </a:p>
          <a:p>
            <a:pPr lvl="1">
              <a:spcAft>
                <a:spcPts val="600"/>
              </a:spcAft>
              <a:buClr>
                <a:srgbClr val="2B7593"/>
              </a:buClr>
            </a:pPr>
            <a:r>
              <a:rPr lang="en-US" sz="1800" smtClean="0">
                <a:latin typeface="Arial" charset="0"/>
                <a:cs typeface="Arial" charset="0"/>
              </a:rPr>
              <a:t>Provides another opportunity to share status updates that can lead to better Care Transition</a:t>
            </a:r>
          </a:p>
        </p:txBody>
      </p:sp>
      <p:pic>
        <p:nvPicPr>
          <p:cNvPr id="55300" name="Picture 5" descr="iStock_000003415172Small.jpg"/>
          <p:cNvPicPr>
            <a:picLocks noChangeAspect="1"/>
          </p:cNvPicPr>
          <p:nvPr/>
        </p:nvPicPr>
        <p:blipFill>
          <a:blip r:embed="rId2"/>
          <a:srcRect/>
          <a:stretch>
            <a:fillRect/>
          </a:stretch>
        </p:blipFill>
        <p:spPr bwMode="auto">
          <a:xfrm>
            <a:off x="6515100" y="1724025"/>
            <a:ext cx="2628900" cy="3940175"/>
          </a:xfrm>
          <a:prstGeom prst="rect">
            <a:avLst/>
          </a:prstGeom>
          <a:noFill/>
          <a:ln w="9525">
            <a:solidFill>
              <a:srgbClr val="7F7F7F"/>
            </a:solid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Summary </a:t>
            </a:r>
          </a:p>
        </p:txBody>
      </p:sp>
      <p:sp>
        <p:nvSpPr>
          <p:cNvPr id="3" name="Content Placeholder 2"/>
          <p:cNvSpPr>
            <a:spLocks noGrp="1"/>
          </p:cNvSpPr>
          <p:nvPr>
            <p:ph idx="1"/>
          </p:nvPr>
        </p:nvSpPr>
        <p:spPr/>
        <p:txBody>
          <a:bodyPr/>
          <a:lstStyle/>
          <a:p>
            <a:pPr>
              <a:defRPr/>
            </a:pPr>
            <a:r>
              <a:rPr lang="en-US" dirty="0" smtClean="0"/>
              <a:t>Many patients suffer from poor nutrition, especially older adults</a:t>
            </a:r>
          </a:p>
          <a:p>
            <a:pPr>
              <a:buNone/>
              <a:defRPr/>
            </a:pPr>
            <a:endParaRPr lang="en-US" sz="1000" dirty="0" smtClean="0"/>
          </a:p>
          <a:p>
            <a:pPr>
              <a:defRPr/>
            </a:pPr>
            <a:r>
              <a:rPr lang="en-US" dirty="0" smtClean="0"/>
              <a:t>Malnutrition is linked to negative outcomes, including readmissions</a:t>
            </a:r>
          </a:p>
          <a:p>
            <a:pPr>
              <a:buNone/>
              <a:defRPr/>
            </a:pPr>
            <a:endParaRPr lang="en-US" sz="1000" dirty="0" smtClean="0"/>
          </a:p>
          <a:p>
            <a:pPr>
              <a:defRPr/>
            </a:pPr>
            <a:r>
              <a:rPr lang="en-US" dirty="0" smtClean="0"/>
              <a:t>Nutrition screening and intervention can improve outcomes</a:t>
            </a:r>
          </a:p>
          <a:p>
            <a:pPr>
              <a:buNone/>
              <a:defRPr/>
            </a:pPr>
            <a:endParaRPr lang="en-US" sz="1000" dirty="0" smtClean="0"/>
          </a:p>
          <a:p>
            <a:pPr>
              <a:defRPr/>
            </a:pPr>
            <a:r>
              <a:rPr lang="en-US" dirty="0" smtClean="0"/>
              <a:t>Providing adequate nutrition care across healthcare sectors can improve care transitions, improve quality of care, decrease costs and help prevent avoidable readmissions</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iStock_000014851776Medium.jpg"/>
          <p:cNvPicPr>
            <a:picLocks noChangeAspect="1"/>
          </p:cNvPicPr>
          <p:nvPr/>
        </p:nvPicPr>
        <p:blipFill>
          <a:blip r:embed="rId2"/>
          <a:srcRect/>
          <a:stretch>
            <a:fillRect/>
          </a:stretch>
        </p:blipFill>
        <p:spPr bwMode="auto">
          <a:xfrm>
            <a:off x="1452563" y="322263"/>
            <a:ext cx="6257925" cy="4168775"/>
          </a:xfrm>
          <a:prstGeom prst="rect">
            <a:avLst/>
          </a:prstGeom>
          <a:noFill/>
          <a:ln w="9525">
            <a:noFill/>
            <a:miter lim="800000"/>
            <a:headEnd/>
            <a:tailEnd/>
          </a:ln>
        </p:spPr>
      </p:pic>
      <p:sp>
        <p:nvSpPr>
          <p:cNvPr id="25603" name="Title 4"/>
          <p:cNvSpPr txBox="1">
            <a:spLocks/>
          </p:cNvSpPr>
          <p:nvPr/>
        </p:nvSpPr>
        <p:spPr bwMode="auto">
          <a:xfrm>
            <a:off x="590550" y="4857750"/>
            <a:ext cx="7977188" cy="1890713"/>
          </a:xfrm>
          <a:prstGeom prst="rect">
            <a:avLst/>
          </a:prstGeom>
          <a:noFill/>
          <a:ln w="9525">
            <a:noFill/>
            <a:miter lim="800000"/>
            <a:headEnd/>
            <a:tailEnd/>
          </a:ln>
        </p:spPr>
        <p:txBody>
          <a:bodyPr lIns="0" tIns="0" rIns="0" bIns="0"/>
          <a:lstStyle/>
          <a:p>
            <a:pPr algn="ctr"/>
            <a:r>
              <a:rPr lang="en-US" sz="3200" dirty="0">
                <a:solidFill>
                  <a:srgbClr val="3D94B6"/>
                </a:solidFill>
                <a:cs typeface="Arial" charset="0"/>
              </a:rPr>
              <a:t>Nutritional Issues in Community-dwelling</a:t>
            </a:r>
          </a:p>
          <a:p>
            <a:pPr algn="ctr"/>
            <a:r>
              <a:rPr lang="en-US" sz="3200" dirty="0">
                <a:solidFill>
                  <a:srgbClr val="3D94B6"/>
                </a:solidFill>
                <a:cs typeface="Arial" charset="0"/>
              </a:rPr>
              <a:t>Older </a:t>
            </a:r>
            <a:r>
              <a:rPr lang="en-US" sz="3200" dirty="0" smtClean="0">
                <a:solidFill>
                  <a:srgbClr val="3D94B6"/>
                </a:solidFill>
                <a:cs typeface="Arial" charset="0"/>
              </a:rPr>
              <a:t>Adults and the Impact of Nutrition Intervention</a:t>
            </a:r>
            <a:endParaRPr lang="en-US" sz="3200" dirty="0">
              <a:solidFill>
                <a:srgbClr val="3D94B6"/>
              </a:solidFill>
              <a:cs typeface="Arial"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603" y="3829298"/>
            <a:ext cx="7449671" cy="1362075"/>
          </a:xfrm>
        </p:spPr>
        <p:txBody>
          <a:bodyPr/>
          <a:lstStyle/>
          <a:p>
            <a:r>
              <a:rPr lang="en-US" sz="4000" b="1" dirty="0" smtClean="0">
                <a:solidFill>
                  <a:srgbClr val="00B050"/>
                </a:solidFill>
              </a:rPr>
              <a:t>Any questions?</a:t>
            </a:r>
            <a:endParaRPr lang="en-US" sz="4000" b="1" dirty="0">
              <a:solidFill>
                <a:srgbClr val="00B050"/>
              </a:solidFill>
            </a:endParaRPr>
          </a:p>
        </p:txBody>
      </p:sp>
      <p:sp>
        <p:nvSpPr>
          <p:cNvPr id="3" name="Text Placeholder 2"/>
          <p:cNvSpPr>
            <a:spLocks noGrp="1"/>
          </p:cNvSpPr>
          <p:nvPr>
            <p:ph type="body" idx="1"/>
          </p:nvPr>
        </p:nvSpPr>
        <p:spPr>
          <a:xfrm>
            <a:off x="659629" y="1769091"/>
            <a:ext cx="7772400" cy="1500187"/>
          </a:xfrm>
        </p:spPr>
        <p:txBody>
          <a:bodyPr>
            <a:normAutofit/>
          </a:bodyPr>
          <a:lstStyle/>
          <a:p>
            <a:r>
              <a:rPr lang="en-US" sz="4000" dirty="0" smtClean="0">
                <a:solidFill>
                  <a:srgbClr val="00B050"/>
                </a:solidFill>
              </a:rPr>
              <a:t>Thank you!</a:t>
            </a:r>
            <a:endParaRPr lang="en-US" sz="4000" dirty="0">
              <a:solidFill>
                <a:srgbClr val="00B050"/>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2"/>
          <p:cNvSpPr>
            <a:spLocks noGrp="1"/>
          </p:cNvSpPr>
          <p:nvPr>
            <p:ph type="title"/>
          </p:nvPr>
        </p:nvSpPr>
        <p:spPr/>
        <p:txBody>
          <a:bodyPr/>
          <a:lstStyle/>
          <a:p>
            <a:r>
              <a:rPr sz="2400" smtClean="0">
                <a:latin typeface="Arial" charset="0"/>
                <a:ea typeface="ヒラギノ角ゴ Pro W3" charset="-128"/>
                <a:cs typeface="Arial" charset="0"/>
              </a:rPr>
              <a:t>Americans are aging and living longer</a:t>
            </a:r>
          </a:p>
        </p:txBody>
      </p:sp>
      <p:graphicFrame>
        <p:nvGraphicFramePr>
          <p:cNvPr id="28" name="Diagram 27"/>
          <p:cNvGraphicFramePr/>
          <p:nvPr/>
        </p:nvGraphicFramePr>
        <p:xfrm>
          <a:off x="1354451" y="2199055"/>
          <a:ext cx="2335686" cy="2730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26" name="Chart 30"/>
          <p:cNvGraphicFramePr>
            <a:graphicFrameLocks/>
          </p:cNvGraphicFramePr>
          <p:nvPr/>
        </p:nvGraphicFramePr>
        <p:xfrm>
          <a:off x="4899025" y="1377950"/>
          <a:ext cx="3475038" cy="4273550"/>
        </p:xfrm>
        <a:graphic>
          <a:graphicData uri="http://schemas.openxmlformats.org/presentationml/2006/ole">
            <mc:AlternateContent xmlns:mc="http://schemas.openxmlformats.org/markup-compatibility/2006">
              <mc:Choice xmlns:v="urn:schemas-microsoft-com:vml" Requires="v">
                <p:oleObj spid="_x0000_s1027" r:id="rId9" imgW="3475021" imgH="4273666" progId="Excel.Sheet.8">
                  <p:embed/>
                </p:oleObj>
              </mc:Choice>
              <mc:Fallback>
                <p:oleObj r:id="rId9" imgW="3475021" imgH="4273666" progId="Excel.Sheet.8">
                  <p:embed/>
                  <p:pic>
                    <p:nvPicPr>
                      <p:cNvPr id="0" name="Chart 30"/>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99025" y="1377950"/>
                        <a:ext cx="3475038" cy="427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22"/>
          <p:cNvSpPr txBox="1">
            <a:spLocks noChangeArrowheads="1"/>
          </p:cNvSpPr>
          <p:nvPr/>
        </p:nvSpPr>
        <p:spPr bwMode="auto">
          <a:xfrm>
            <a:off x="4572000" y="1528763"/>
            <a:ext cx="4130675" cy="493712"/>
          </a:xfrm>
          <a:prstGeom prst="rect">
            <a:avLst/>
          </a:prstGeom>
          <a:noFill/>
          <a:ln w="9525">
            <a:noFill/>
            <a:miter lim="800000"/>
            <a:headEnd/>
            <a:tailEnd/>
          </a:ln>
        </p:spPr>
        <p:txBody>
          <a:bodyPr lIns="0" tIns="0" rIns="0" bIns="0">
            <a:spAutoFit/>
          </a:bodyPr>
          <a:lstStyle/>
          <a:p>
            <a:pPr algn="ctr"/>
            <a:r>
              <a:rPr lang="en-US" sz="1600" b="1">
                <a:cs typeface="Arial" charset="0"/>
              </a:rPr>
              <a:t>Average Life Expectancy</a:t>
            </a:r>
            <a:br>
              <a:rPr lang="en-US" sz="1600" b="1">
                <a:cs typeface="Arial" charset="0"/>
              </a:rPr>
            </a:br>
            <a:r>
              <a:rPr lang="en-US" sz="1600" b="1">
                <a:cs typeface="Arial" charset="0"/>
              </a:rPr>
              <a:t>in the US (Years)</a:t>
            </a:r>
          </a:p>
        </p:txBody>
      </p:sp>
      <p:sp>
        <p:nvSpPr>
          <p:cNvPr id="1030" name="Text Box 22"/>
          <p:cNvSpPr txBox="1">
            <a:spLocks noChangeArrowheads="1"/>
          </p:cNvSpPr>
          <p:nvPr/>
        </p:nvSpPr>
        <p:spPr bwMode="auto">
          <a:xfrm>
            <a:off x="590550" y="1522413"/>
            <a:ext cx="3981450" cy="493712"/>
          </a:xfrm>
          <a:prstGeom prst="rect">
            <a:avLst/>
          </a:prstGeom>
          <a:noFill/>
          <a:ln w="9525">
            <a:noFill/>
            <a:miter lim="800000"/>
            <a:headEnd/>
            <a:tailEnd/>
          </a:ln>
        </p:spPr>
        <p:txBody>
          <a:bodyPr lIns="0" tIns="0" rIns="0" bIns="0">
            <a:spAutoFit/>
          </a:bodyPr>
          <a:lstStyle/>
          <a:p>
            <a:pPr algn="ctr"/>
            <a:r>
              <a:rPr lang="en-US" sz="1600" b="1">
                <a:cs typeface="Arial" charset="0"/>
              </a:rPr>
              <a:t>US Population, </a:t>
            </a:r>
            <a:br>
              <a:rPr lang="en-US" sz="1600" b="1">
                <a:cs typeface="Arial" charset="0"/>
              </a:rPr>
            </a:br>
            <a:r>
              <a:rPr lang="en-US" sz="1600" b="1">
                <a:cs typeface="Arial" charset="0"/>
              </a:rPr>
              <a:t>Adults 55+ (MM)</a:t>
            </a:r>
          </a:p>
        </p:txBody>
      </p:sp>
      <p:sp>
        <p:nvSpPr>
          <p:cNvPr id="9" name="Rounded Rectangle 8"/>
          <p:cNvSpPr>
            <a:spLocks noChangeArrowheads="1"/>
          </p:cNvSpPr>
          <p:nvPr/>
        </p:nvSpPr>
        <p:spPr bwMode="auto">
          <a:xfrm>
            <a:off x="766763" y="5241925"/>
            <a:ext cx="3422650" cy="773113"/>
          </a:xfrm>
          <a:prstGeom prst="roundRect">
            <a:avLst>
              <a:gd name="adj" fmla="val 16667"/>
            </a:avLst>
          </a:prstGeom>
          <a:solidFill>
            <a:srgbClr val="FFCC00"/>
          </a:solidFill>
          <a:ln w="25400">
            <a:solidFill>
              <a:srgbClr val="FFCC00"/>
            </a:solidFill>
            <a:round/>
            <a:headEnd/>
            <a:tailEnd/>
          </a:ln>
          <a:effectLst>
            <a:outerShdw blurRad="63500" dist="38100" dir="2700000" algn="tl" rotWithShape="0">
              <a:srgbClr val="000000">
                <a:alpha val="39998"/>
              </a:srgbClr>
            </a:outerShdw>
          </a:effectLst>
        </p:spPr>
        <p:txBody>
          <a:bodyPr anchor="ctr"/>
          <a:lstStyle/>
          <a:p>
            <a:pPr algn="ctr" fontAlgn="auto">
              <a:spcBef>
                <a:spcPts val="0"/>
              </a:spcBef>
              <a:spcAft>
                <a:spcPts val="0"/>
              </a:spcAft>
              <a:defRPr/>
            </a:pPr>
            <a:endParaRPr lang="en-US" sz="1400" dirty="0">
              <a:solidFill>
                <a:schemeClr val="lt1"/>
              </a:solidFill>
              <a:latin typeface="+mn-lt"/>
              <a:ea typeface="+mn-ea"/>
            </a:endParaRPr>
          </a:p>
        </p:txBody>
      </p:sp>
      <p:sp>
        <p:nvSpPr>
          <p:cNvPr id="1032" name="Rectangle 3"/>
          <p:cNvSpPr txBox="1">
            <a:spLocks noChangeArrowheads="1"/>
          </p:cNvSpPr>
          <p:nvPr/>
        </p:nvSpPr>
        <p:spPr bwMode="auto">
          <a:xfrm>
            <a:off x="847725" y="5294313"/>
            <a:ext cx="3276600" cy="701675"/>
          </a:xfrm>
          <a:prstGeom prst="rect">
            <a:avLst/>
          </a:prstGeom>
          <a:noFill/>
          <a:ln w="9525">
            <a:noFill/>
            <a:miter lim="800000"/>
            <a:headEnd/>
            <a:tailEnd/>
          </a:ln>
        </p:spPr>
        <p:txBody>
          <a:bodyPr lIns="0" tIns="0" rIns="0" bIns="0" anchor="ctr">
            <a:spAutoFit/>
          </a:bodyPr>
          <a:lstStyle/>
          <a:p>
            <a:pPr algn="ctr" eaLnBrk="0" hangingPunct="0">
              <a:lnSpc>
                <a:spcPct val="95000"/>
              </a:lnSpc>
              <a:buClr>
                <a:srgbClr val="6DB33F"/>
              </a:buClr>
              <a:buFont typeface="Arial" charset="0"/>
              <a:buNone/>
            </a:pPr>
            <a:r>
              <a:rPr lang="en-US" sz="1600"/>
              <a:t>Everyday, for the next 18 years, 8,000 “baby boomers” will be turning 65</a:t>
            </a:r>
            <a:r>
              <a:rPr lang="en-US" sz="1600" baseline="30000"/>
              <a:t>1</a:t>
            </a:r>
            <a:r>
              <a:rPr lang="en-US" sz="1600"/>
              <a:t>.</a:t>
            </a:r>
          </a:p>
        </p:txBody>
      </p:sp>
      <p:sp>
        <p:nvSpPr>
          <p:cNvPr id="1033" name="TextBox 10"/>
          <p:cNvSpPr txBox="1">
            <a:spLocks noChangeArrowheads="1"/>
          </p:cNvSpPr>
          <p:nvPr/>
        </p:nvSpPr>
        <p:spPr bwMode="auto">
          <a:xfrm>
            <a:off x="2513013" y="6359525"/>
            <a:ext cx="4492625" cy="277813"/>
          </a:xfrm>
          <a:prstGeom prst="rect">
            <a:avLst/>
          </a:prstGeom>
          <a:noFill/>
          <a:ln w="9525">
            <a:noFill/>
            <a:miter lim="800000"/>
            <a:headEnd/>
            <a:tailEnd/>
          </a:ln>
        </p:spPr>
        <p:txBody>
          <a:bodyPr lIns="0" tIns="0" rIns="0" bIns="0" anchor="b">
            <a:spAutoFit/>
          </a:bodyPr>
          <a:lstStyle/>
          <a:p>
            <a:pPr marL="123825" indent="-123825">
              <a:buFont typeface="Calibri" pitchFamily="34" charset="0"/>
              <a:buAutoNum type="arabicPeriod"/>
            </a:pPr>
            <a:r>
              <a:rPr lang="en-US" sz="900">
                <a:cs typeface="Arial" charset="0"/>
              </a:rPr>
              <a:t>CDC 2010 preliminary data _040912 </a:t>
            </a:r>
            <a:br>
              <a:rPr lang="en-US" sz="900">
                <a:cs typeface="Arial" charset="0"/>
              </a:rPr>
            </a:br>
            <a:r>
              <a:rPr lang="en-US" sz="900">
                <a:cs typeface="Arial" charset="0"/>
              </a:rPr>
              <a:t>http://www.aarp.org/personal-growth/transitions/boomers_65/</a:t>
            </a:r>
          </a:p>
        </p:txBody>
      </p:sp>
      <p:sp>
        <p:nvSpPr>
          <p:cNvPr id="13" name="Rounded Rectangle 12"/>
          <p:cNvSpPr>
            <a:spLocks noChangeArrowheads="1"/>
          </p:cNvSpPr>
          <p:nvPr/>
        </p:nvSpPr>
        <p:spPr bwMode="auto">
          <a:xfrm>
            <a:off x="4927600" y="5249863"/>
            <a:ext cx="3416300" cy="773112"/>
          </a:xfrm>
          <a:prstGeom prst="roundRect">
            <a:avLst>
              <a:gd name="adj" fmla="val 16667"/>
            </a:avLst>
          </a:prstGeom>
          <a:solidFill>
            <a:srgbClr val="FFCC00"/>
          </a:solidFill>
          <a:ln w="25400">
            <a:solidFill>
              <a:srgbClr val="FFCC00"/>
            </a:solidFill>
            <a:round/>
            <a:headEnd/>
            <a:tailEnd/>
          </a:ln>
          <a:effectLst>
            <a:outerShdw blurRad="63500" dist="38100" dir="2700000" algn="tl" rotWithShape="0">
              <a:srgbClr val="000000">
                <a:alpha val="39998"/>
              </a:srgbClr>
            </a:outerShdw>
          </a:effectLst>
        </p:spPr>
        <p:txBody>
          <a:bodyPr anchor="ctr"/>
          <a:lstStyle/>
          <a:p>
            <a:pPr algn="ctr" fontAlgn="auto">
              <a:spcBef>
                <a:spcPts val="0"/>
              </a:spcBef>
              <a:spcAft>
                <a:spcPts val="0"/>
              </a:spcAft>
              <a:defRPr/>
            </a:pPr>
            <a:endParaRPr lang="en-US" sz="1400" dirty="0">
              <a:solidFill>
                <a:schemeClr val="lt1"/>
              </a:solidFill>
              <a:latin typeface="+mn-lt"/>
              <a:ea typeface="+mn-ea"/>
            </a:endParaRPr>
          </a:p>
        </p:txBody>
      </p:sp>
      <p:sp>
        <p:nvSpPr>
          <p:cNvPr id="1035" name="Rectangle 3"/>
          <p:cNvSpPr txBox="1">
            <a:spLocks noChangeArrowheads="1"/>
          </p:cNvSpPr>
          <p:nvPr/>
        </p:nvSpPr>
        <p:spPr bwMode="auto">
          <a:xfrm>
            <a:off x="4992688" y="5275263"/>
            <a:ext cx="3300412" cy="727075"/>
          </a:xfrm>
          <a:prstGeom prst="rect">
            <a:avLst/>
          </a:prstGeom>
          <a:noFill/>
          <a:ln w="9525">
            <a:noFill/>
            <a:miter lim="800000"/>
            <a:headEnd/>
            <a:tailEnd/>
          </a:ln>
        </p:spPr>
        <p:txBody>
          <a:bodyPr lIns="0" tIns="0" rIns="0" bIns="0" anchor="ctr"/>
          <a:lstStyle/>
          <a:p>
            <a:pPr algn="ctr" eaLnBrk="0" hangingPunct="0">
              <a:lnSpc>
                <a:spcPct val="95000"/>
              </a:lnSpc>
              <a:buClr>
                <a:srgbClr val="6DB33F"/>
              </a:buClr>
              <a:buFont typeface="Arial" charset="0"/>
              <a:buNone/>
            </a:pPr>
            <a:r>
              <a:rPr lang="en-US" sz="1600"/>
              <a:t>By 2010, overall life expectancy in the US increased to ~79 years</a:t>
            </a:r>
            <a:r>
              <a:rPr lang="en-US" sz="1600" baseline="30000"/>
              <a:t>1</a:t>
            </a:r>
            <a:r>
              <a:rPr lang="en-US" sz="1600"/>
              <a:t>. </a:t>
            </a:r>
          </a:p>
        </p:txBody>
      </p:sp>
      <p:sp>
        <p:nvSpPr>
          <p:cNvPr id="2" name="Rectangle 1"/>
          <p:cNvSpPr/>
          <p:nvPr/>
        </p:nvSpPr>
        <p:spPr>
          <a:xfrm>
            <a:off x="8261350" y="2555875"/>
            <a:ext cx="152400" cy="144463"/>
          </a:xfrm>
          <a:prstGeom prst="rect">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8253413" y="2949575"/>
            <a:ext cx="152400" cy="144463"/>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3"/>
          <p:cNvSpPr txBox="1">
            <a:spLocks noChangeArrowheads="1"/>
          </p:cNvSpPr>
          <p:nvPr/>
        </p:nvSpPr>
        <p:spPr bwMode="auto">
          <a:xfrm>
            <a:off x="8413750" y="2532063"/>
            <a:ext cx="585788" cy="230187"/>
          </a:xfrm>
          <a:prstGeom prst="rect">
            <a:avLst/>
          </a:prstGeom>
          <a:noFill/>
          <a:ln w="9525">
            <a:noFill/>
            <a:miter lim="800000"/>
            <a:headEnd/>
            <a:tailEnd/>
          </a:ln>
        </p:spPr>
        <p:txBody>
          <a:bodyPr>
            <a:spAutoFit/>
          </a:bodyPr>
          <a:lstStyle/>
          <a:p>
            <a:r>
              <a:rPr lang="en-US" sz="900">
                <a:cs typeface="Arial" charset="0"/>
              </a:rPr>
              <a:t>Women</a:t>
            </a:r>
          </a:p>
        </p:txBody>
      </p:sp>
      <p:sp>
        <p:nvSpPr>
          <p:cNvPr id="1039" name="TextBox 15"/>
          <p:cNvSpPr txBox="1">
            <a:spLocks noChangeArrowheads="1"/>
          </p:cNvSpPr>
          <p:nvPr/>
        </p:nvSpPr>
        <p:spPr bwMode="auto">
          <a:xfrm>
            <a:off x="8405813" y="2908300"/>
            <a:ext cx="585787" cy="231775"/>
          </a:xfrm>
          <a:prstGeom prst="rect">
            <a:avLst/>
          </a:prstGeom>
          <a:noFill/>
          <a:ln w="9525">
            <a:noFill/>
            <a:miter lim="800000"/>
            <a:headEnd/>
            <a:tailEnd/>
          </a:ln>
        </p:spPr>
        <p:txBody>
          <a:bodyPr>
            <a:spAutoFit/>
          </a:bodyPr>
          <a:lstStyle/>
          <a:p>
            <a:r>
              <a:rPr lang="en-US" sz="900">
                <a:cs typeface="Arial" charset="0"/>
              </a:rPr>
              <a:t>Men</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56"/>
          <p:cNvGrpSpPr>
            <a:grpSpLocks/>
          </p:cNvGrpSpPr>
          <p:nvPr/>
        </p:nvGrpSpPr>
        <p:grpSpPr bwMode="auto">
          <a:xfrm>
            <a:off x="2239963" y="1470025"/>
            <a:ext cx="4835525" cy="4364038"/>
            <a:chOff x="2240642" y="1469573"/>
            <a:chExt cx="4835071" cy="4364944"/>
          </a:xfrm>
        </p:grpSpPr>
        <p:sp>
          <p:nvSpPr>
            <p:cNvPr id="48" name="Rectangle 47"/>
            <p:cNvSpPr/>
            <p:nvPr/>
          </p:nvSpPr>
          <p:spPr>
            <a:xfrm>
              <a:off x="2240642" y="1469573"/>
              <a:ext cx="4835071" cy="4363356"/>
            </a:xfrm>
            <a:prstGeom prst="rect">
              <a:avLst/>
            </a:prstGeom>
            <a:noFill/>
            <a:ln w="6350" cap="flat" cmpd="sng" algn="ctr">
              <a:solidFill>
                <a:schemeClr val="bg1">
                  <a:lumMod val="5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3" name="Straight Connector 52"/>
            <p:cNvCxnSpPr/>
            <p:nvPr/>
          </p:nvCxnSpPr>
          <p:spPr bwMode="auto">
            <a:xfrm rot="5400000" flipH="1" flipV="1">
              <a:off x="1676475" y="3656015"/>
              <a:ext cx="4355417" cy="1587"/>
            </a:xfrm>
            <a:prstGeom prst="line">
              <a:avLst/>
            </a:prstGeom>
            <a:ln w="635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bwMode="auto">
            <a:xfrm rot="5400000" flipH="1" flipV="1">
              <a:off x="3334466" y="3647281"/>
              <a:ext cx="4337950" cy="1588"/>
            </a:xfrm>
            <a:prstGeom prst="line">
              <a:avLst/>
            </a:prstGeom>
            <a:ln w="635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4" name="Title 3"/>
          <p:cNvSpPr>
            <a:spLocks noGrp="1"/>
          </p:cNvSpPr>
          <p:nvPr>
            <p:ph type="title"/>
          </p:nvPr>
        </p:nvSpPr>
        <p:spPr/>
        <p:txBody>
          <a:bodyPr/>
          <a:lstStyle/>
          <a:p>
            <a:pPr>
              <a:defRPr/>
            </a:pPr>
            <a:r>
              <a:rPr smtClean="0"/>
              <a:t>Older patients suffer from </a:t>
            </a:r>
            <a:br>
              <a:rPr smtClean="0"/>
            </a:br>
            <a:r>
              <a:rPr smtClean="0"/>
              <a:t>one or more chronic diseases</a:t>
            </a:r>
          </a:p>
        </p:txBody>
      </p:sp>
      <p:grpSp>
        <p:nvGrpSpPr>
          <p:cNvPr id="15364" name="Group 51"/>
          <p:cNvGrpSpPr>
            <a:grpSpLocks/>
          </p:cNvGrpSpPr>
          <p:nvPr/>
        </p:nvGrpSpPr>
        <p:grpSpPr bwMode="auto">
          <a:xfrm>
            <a:off x="500063" y="1331913"/>
            <a:ext cx="8178800" cy="4897437"/>
            <a:chOff x="498839" y="1223684"/>
            <a:chExt cx="8179940" cy="4897113"/>
          </a:xfrm>
        </p:grpSpPr>
        <p:sp>
          <p:nvSpPr>
            <p:cNvPr id="15366" name="TextBox 1"/>
            <p:cNvSpPr txBox="1">
              <a:spLocks noChangeArrowheads="1"/>
            </p:cNvSpPr>
            <p:nvPr/>
          </p:nvSpPr>
          <p:spPr bwMode="auto">
            <a:xfrm>
              <a:off x="7185378" y="4307621"/>
              <a:ext cx="1202252" cy="215444"/>
            </a:xfrm>
            <a:prstGeom prst="rect">
              <a:avLst/>
            </a:prstGeom>
            <a:noFill/>
            <a:ln w="9525">
              <a:noFill/>
              <a:miter lim="800000"/>
              <a:headEnd/>
              <a:tailEnd/>
            </a:ln>
          </p:spPr>
          <p:txBody>
            <a:bodyPr wrap="none" lIns="0" tIns="0" rIns="0" bIns="0" anchor="ctr">
              <a:spAutoFit/>
            </a:bodyPr>
            <a:lstStyle/>
            <a:p>
              <a:r>
                <a:rPr lang="en-US" sz="1400" b="1">
                  <a:solidFill>
                    <a:srgbClr val="8064A2"/>
                  </a:solidFill>
                </a:rPr>
                <a:t>Osteoporosis </a:t>
              </a:r>
              <a:endParaRPr lang="en-US" sz="1400" b="1" i="1">
                <a:solidFill>
                  <a:srgbClr val="8064A2"/>
                </a:solidFill>
              </a:endParaRPr>
            </a:p>
          </p:txBody>
        </p:sp>
        <p:sp>
          <p:nvSpPr>
            <p:cNvPr id="15367" name="TextBox 1"/>
            <p:cNvSpPr txBox="1">
              <a:spLocks noChangeArrowheads="1"/>
            </p:cNvSpPr>
            <p:nvPr/>
          </p:nvSpPr>
          <p:spPr bwMode="auto">
            <a:xfrm>
              <a:off x="7185378" y="4124742"/>
              <a:ext cx="894477" cy="215444"/>
            </a:xfrm>
            <a:prstGeom prst="rect">
              <a:avLst/>
            </a:prstGeom>
            <a:noFill/>
            <a:ln w="9525">
              <a:noFill/>
              <a:miter lim="800000"/>
              <a:headEnd/>
              <a:tailEnd/>
            </a:ln>
          </p:spPr>
          <p:txBody>
            <a:bodyPr wrap="none" lIns="0" tIns="0" rIns="0" bIns="0" anchor="ctr">
              <a:spAutoFit/>
            </a:bodyPr>
            <a:lstStyle/>
            <a:p>
              <a:r>
                <a:rPr lang="en-US" sz="1400" b="1">
                  <a:solidFill>
                    <a:srgbClr val="52862F"/>
                  </a:solidFill>
                </a:rPr>
                <a:t>Diabetes   </a:t>
              </a:r>
              <a:endParaRPr lang="en-US" sz="1400" b="1" i="1">
                <a:solidFill>
                  <a:srgbClr val="52862F"/>
                </a:solidFill>
              </a:endParaRPr>
            </a:p>
          </p:txBody>
        </p:sp>
        <p:sp>
          <p:nvSpPr>
            <p:cNvPr id="15368" name="TextBox 1"/>
            <p:cNvSpPr txBox="1">
              <a:spLocks noChangeArrowheads="1"/>
            </p:cNvSpPr>
            <p:nvPr/>
          </p:nvSpPr>
          <p:spPr bwMode="auto">
            <a:xfrm>
              <a:off x="7185378" y="4764394"/>
              <a:ext cx="923330" cy="215444"/>
            </a:xfrm>
            <a:prstGeom prst="rect">
              <a:avLst/>
            </a:prstGeom>
            <a:noFill/>
            <a:ln w="9525">
              <a:noFill/>
              <a:miter lim="800000"/>
              <a:headEnd/>
              <a:tailEnd/>
            </a:ln>
          </p:spPr>
          <p:txBody>
            <a:bodyPr wrap="none" lIns="0" tIns="0" rIns="0" bIns="0" anchor="ctr">
              <a:spAutoFit/>
            </a:bodyPr>
            <a:lstStyle/>
            <a:p>
              <a:r>
                <a:rPr lang="en-US" sz="1400" b="1">
                  <a:solidFill>
                    <a:srgbClr val="E16905"/>
                  </a:solidFill>
                </a:rPr>
                <a:t>COPD  	</a:t>
              </a:r>
            </a:p>
          </p:txBody>
        </p:sp>
        <p:sp>
          <p:nvSpPr>
            <p:cNvPr id="15369" name="TextBox 1"/>
            <p:cNvSpPr txBox="1">
              <a:spLocks noChangeArrowheads="1"/>
            </p:cNvSpPr>
            <p:nvPr/>
          </p:nvSpPr>
          <p:spPr bwMode="auto">
            <a:xfrm>
              <a:off x="7185378" y="4486168"/>
              <a:ext cx="1284006" cy="215444"/>
            </a:xfrm>
            <a:prstGeom prst="rect">
              <a:avLst/>
            </a:prstGeom>
            <a:noFill/>
            <a:ln w="9525">
              <a:noFill/>
              <a:miter lim="800000"/>
              <a:headEnd/>
              <a:tailEnd/>
            </a:ln>
          </p:spPr>
          <p:txBody>
            <a:bodyPr wrap="none" lIns="0" tIns="0" rIns="0" bIns="0" anchor="ctr">
              <a:spAutoFit/>
            </a:bodyPr>
            <a:lstStyle/>
            <a:p>
              <a:r>
                <a:rPr lang="en-US" sz="1400" b="1">
                  <a:solidFill>
                    <a:srgbClr val="4BACC6"/>
                  </a:solidFill>
                </a:rPr>
                <a:t>Heart Disease  </a:t>
              </a:r>
              <a:endParaRPr lang="en-US" sz="1400" b="1" i="1">
                <a:solidFill>
                  <a:srgbClr val="4BACC6"/>
                </a:solidFill>
              </a:endParaRPr>
            </a:p>
          </p:txBody>
        </p:sp>
        <p:sp>
          <p:nvSpPr>
            <p:cNvPr id="15370" name="TextBox 1"/>
            <p:cNvSpPr txBox="1">
              <a:spLocks noChangeArrowheads="1"/>
            </p:cNvSpPr>
            <p:nvPr/>
          </p:nvSpPr>
          <p:spPr bwMode="auto">
            <a:xfrm>
              <a:off x="7185378" y="4937506"/>
              <a:ext cx="1056379" cy="215444"/>
            </a:xfrm>
            <a:prstGeom prst="rect">
              <a:avLst/>
            </a:prstGeom>
            <a:noFill/>
            <a:ln w="9525">
              <a:noFill/>
              <a:miter lim="800000"/>
              <a:headEnd/>
              <a:tailEnd/>
            </a:ln>
          </p:spPr>
          <p:txBody>
            <a:bodyPr wrap="none" lIns="0" tIns="0" rIns="0" bIns="0" anchor="ctr">
              <a:spAutoFit/>
            </a:bodyPr>
            <a:lstStyle/>
            <a:p>
              <a:r>
                <a:rPr lang="en-US" sz="1400" b="1">
                  <a:solidFill>
                    <a:srgbClr val="262626"/>
                  </a:solidFill>
                </a:rPr>
                <a:t>Alzheimer’s </a:t>
              </a:r>
              <a:endParaRPr lang="en-US" sz="1400" b="1" i="1">
                <a:solidFill>
                  <a:srgbClr val="262626"/>
                </a:solidFill>
              </a:endParaRPr>
            </a:p>
          </p:txBody>
        </p:sp>
        <p:sp>
          <p:nvSpPr>
            <p:cNvPr id="15371" name="TextBox 1"/>
            <p:cNvSpPr txBox="1">
              <a:spLocks noChangeArrowheads="1"/>
            </p:cNvSpPr>
            <p:nvPr/>
          </p:nvSpPr>
          <p:spPr bwMode="auto">
            <a:xfrm>
              <a:off x="7184864" y="5108039"/>
              <a:ext cx="708062" cy="215885"/>
            </a:xfrm>
            <a:prstGeom prst="rect">
              <a:avLst/>
            </a:prstGeom>
            <a:noFill/>
            <a:ln w="9525">
              <a:noFill/>
              <a:miter lim="800000"/>
              <a:headEnd/>
              <a:tailEnd/>
            </a:ln>
          </p:spPr>
          <p:txBody>
            <a:bodyPr wrap="none" lIns="0" tIns="0" rIns="0" bIns="0" anchor="ctr">
              <a:spAutoFit/>
            </a:bodyPr>
            <a:lstStyle/>
            <a:p>
              <a:r>
                <a:rPr lang="en-US" sz="1400" b="1">
                  <a:solidFill>
                    <a:srgbClr val="246E49"/>
                  </a:solidFill>
                </a:rPr>
                <a:t>Cancer  </a:t>
              </a:r>
              <a:endParaRPr lang="en-US" sz="1400" b="1" i="1">
                <a:solidFill>
                  <a:srgbClr val="246E49"/>
                </a:solidFill>
              </a:endParaRPr>
            </a:p>
          </p:txBody>
        </p:sp>
        <p:sp>
          <p:nvSpPr>
            <p:cNvPr id="15372" name="TextBox 1"/>
            <p:cNvSpPr txBox="1">
              <a:spLocks noChangeArrowheads="1"/>
            </p:cNvSpPr>
            <p:nvPr/>
          </p:nvSpPr>
          <p:spPr bwMode="auto">
            <a:xfrm>
              <a:off x="7185378" y="1237897"/>
              <a:ext cx="1292020" cy="215444"/>
            </a:xfrm>
            <a:prstGeom prst="rect">
              <a:avLst/>
            </a:prstGeom>
            <a:noFill/>
            <a:ln w="9525">
              <a:noFill/>
              <a:miter lim="800000"/>
              <a:headEnd/>
              <a:tailEnd/>
            </a:ln>
          </p:spPr>
          <p:txBody>
            <a:bodyPr wrap="none" lIns="0" tIns="0" rIns="0" bIns="0" anchor="ctr">
              <a:spAutoFit/>
            </a:bodyPr>
            <a:lstStyle/>
            <a:p>
              <a:r>
                <a:rPr lang="en-US" sz="1400" b="1">
                  <a:solidFill>
                    <a:schemeClr val="tx2"/>
                  </a:solidFill>
                </a:rPr>
                <a:t>Hypertension   </a:t>
              </a:r>
              <a:endParaRPr lang="en-US" sz="1400" b="1" i="1">
                <a:solidFill>
                  <a:schemeClr val="tx2"/>
                </a:solidFill>
              </a:endParaRPr>
            </a:p>
          </p:txBody>
        </p:sp>
        <p:sp>
          <p:nvSpPr>
            <p:cNvPr id="15373" name="TextBox 1"/>
            <p:cNvSpPr txBox="1">
              <a:spLocks noChangeArrowheads="1"/>
            </p:cNvSpPr>
            <p:nvPr/>
          </p:nvSpPr>
          <p:spPr bwMode="auto">
            <a:xfrm>
              <a:off x="7185377" y="2782648"/>
              <a:ext cx="1493402" cy="384721"/>
            </a:xfrm>
            <a:prstGeom prst="rect">
              <a:avLst/>
            </a:prstGeom>
            <a:noFill/>
            <a:ln w="9525">
              <a:noFill/>
              <a:miter lim="800000"/>
              <a:headEnd/>
              <a:tailEnd/>
            </a:ln>
          </p:spPr>
          <p:txBody>
            <a:bodyPr lIns="0" tIns="0" rIns="0" bIns="0" anchor="ctr">
              <a:spAutoFit/>
            </a:bodyPr>
            <a:lstStyle/>
            <a:p>
              <a:r>
                <a:rPr lang="en-US" sz="1400" b="1">
                  <a:solidFill>
                    <a:srgbClr val="C00000"/>
                  </a:solidFill>
                </a:rPr>
                <a:t>Sarcopenia</a:t>
              </a:r>
            </a:p>
            <a:p>
              <a:r>
                <a:rPr lang="en-US" sz="1100" b="1">
                  <a:solidFill>
                    <a:srgbClr val="C00000"/>
                  </a:solidFill>
                </a:rPr>
                <a:t>(</a:t>
              </a:r>
              <a:r>
                <a:rPr lang="en-US" sz="900" b="1">
                  <a:solidFill>
                    <a:srgbClr val="C00000"/>
                  </a:solidFill>
                </a:rPr>
                <a:t>Loss of lean body mass)</a:t>
              </a:r>
              <a:endParaRPr lang="en-US" sz="900" b="1" i="1">
                <a:solidFill>
                  <a:srgbClr val="C00000"/>
                </a:solidFill>
              </a:endParaRPr>
            </a:p>
          </p:txBody>
        </p:sp>
        <p:sp>
          <p:nvSpPr>
            <p:cNvPr id="15374" name="TextBox 20"/>
            <p:cNvSpPr txBox="1">
              <a:spLocks noChangeArrowheads="1"/>
            </p:cNvSpPr>
            <p:nvPr/>
          </p:nvSpPr>
          <p:spPr bwMode="auto">
            <a:xfrm>
              <a:off x="498839" y="2754143"/>
              <a:ext cx="1168849" cy="984820"/>
            </a:xfrm>
            <a:prstGeom prst="rect">
              <a:avLst/>
            </a:prstGeom>
            <a:noFill/>
            <a:ln w="9525">
              <a:noFill/>
              <a:miter lim="800000"/>
              <a:headEnd/>
              <a:tailEnd/>
            </a:ln>
          </p:spPr>
          <p:txBody>
            <a:bodyPr wrap="none" lIns="0" tIns="0" rIns="0" bIns="0">
              <a:spAutoFit/>
            </a:bodyPr>
            <a:lstStyle/>
            <a:p>
              <a:pPr algn="ctr"/>
              <a:r>
                <a:rPr lang="en-US" sz="1600" b="1"/>
                <a:t>Disease </a:t>
              </a:r>
            </a:p>
            <a:p>
              <a:pPr algn="ctr"/>
              <a:r>
                <a:rPr lang="en-US" sz="1600" b="1"/>
                <a:t>Prevalence </a:t>
              </a:r>
            </a:p>
            <a:p>
              <a:pPr algn="ctr"/>
              <a:r>
                <a:rPr lang="en-US" sz="1600" b="1"/>
                <a:t>Among </a:t>
              </a:r>
            </a:p>
            <a:p>
              <a:pPr algn="ctr"/>
              <a:r>
                <a:rPr lang="en-US" sz="1600" b="1"/>
                <a:t>Age 55+ (%)</a:t>
              </a:r>
            </a:p>
          </p:txBody>
        </p:sp>
        <p:grpSp>
          <p:nvGrpSpPr>
            <p:cNvPr id="15375" name="Group 46"/>
            <p:cNvGrpSpPr>
              <a:grpSpLocks/>
            </p:cNvGrpSpPr>
            <p:nvPr/>
          </p:nvGrpSpPr>
          <p:grpSpPr bwMode="auto">
            <a:xfrm>
              <a:off x="1781730" y="1223684"/>
              <a:ext cx="354584" cy="4416127"/>
              <a:chOff x="1674153" y="1223683"/>
              <a:chExt cx="354584" cy="4416122"/>
            </a:xfrm>
          </p:grpSpPr>
          <p:sp>
            <p:nvSpPr>
              <p:cNvPr id="15404" name="TextBox 18"/>
              <p:cNvSpPr txBox="1">
                <a:spLocks noChangeArrowheads="1"/>
              </p:cNvSpPr>
              <p:nvPr/>
            </p:nvSpPr>
            <p:spPr bwMode="auto">
              <a:xfrm>
                <a:off x="1674153" y="1223683"/>
                <a:ext cx="354584" cy="276999"/>
              </a:xfrm>
              <a:prstGeom prst="rect">
                <a:avLst/>
              </a:prstGeom>
              <a:noFill/>
              <a:ln w="9525">
                <a:noFill/>
                <a:miter lim="800000"/>
                <a:headEnd/>
                <a:tailEnd/>
              </a:ln>
            </p:spPr>
            <p:txBody>
              <a:bodyPr wrap="none">
                <a:spAutoFit/>
              </a:bodyPr>
              <a:lstStyle/>
              <a:p>
                <a:pPr algn="r"/>
                <a:r>
                  <a:rPr lang="en-US" sz="1200" b="1">
                    <a:cs typeface="Arial" charset="0"/>
                  </a:rPr>
                  <a:t>33</a:t>
                </a:r>
              </a:p>
            </p:txBody>
          </p:sp>
          <p:sp>
            <p:nvSpPr>
              <p:cNvPr id="15405" name="TextBox 19"/>
              <p:cNvSpPr txBox="1">
                <a:spLocks noChangeArrowheads="1"/>
              </p:cNvSpPr>
              <p:nvPr/>
            </p:nvSpPr>
            <p:spPr bwMode="auto">
              <a:xfrm>
                <a:off x="1674153" y="1933679"/>
                <a:ext cx="354584" cy="276999"/>
              </a:xfrm>
              <a:prstGeom prst="rect">
                <a:avLst/>
              </a:prstGeom>
              <a:noFill/>
              <a:ln w="9525">
                <a:noFill/>
                <a:miter lim="800000"/>
                <a:headEnd/>
                <a:tailEnd/>
              </a:ln>
            </p:spPr>
            <p:txBody>
              <a:bodyPr wrap="none">
                <a:spAutoFit/>
              </a:bodyPr>
              <a:lstStyle/>
              <a:p>
                <a:pPr algn="r"/>
                <a:r>
                  <a:rPr lang="en-US" sz="1200" b="1">
                    <a:cs typeface="Arial" charset="0"/>
                  </a:rPr>
                  <a:t>28</a:t>
                </a:r>
              </a:p>
            </p:txBody>
          </p:sp>
          <p:sp>
            <p:nvSpPr>
              <p:cNvPr id="15406" name="TextBox 22"/>
              <p:cNvSpPr txBox="1">
                <a:spLocks noChangeArrowheads="1"/>
              </p:cNvSpPr>
              <p:nvPr/>
            </p:nvSpPr>
            <p:spPr bwMode="auto">
              <a:xfrm>
                <a:off x="1674153" y="2613462"/>
                <a:ext cx="354584" cy="276999"/>
              </a:xfrm>
              <a:prstGeom prst="rect">
                <a:avLst/>
              </a:prstGeom>
              <a:noFill/>
              <a:ln w="9525">
                <a:noFill/>
                <a:miter lim="800000"/>
                <a:headEnd/>
                <a:tailEnd/>
              </a:ln>
            </p:spPr>
            <p:txBody>
              <a:bodyPr wrap="none">
                <a:spAutoFit/>
              </a:bodyPr>
              <a:lstStyle/>
              <a:p>
                <a:pPr algn="r"/>
                <a:r>
                  <a:rPr lang="en-US" sz="1200" b="1">
                    <a:cs typeface="Arial" charset="0"/>
                  </a:rPr>
                  <a:t>23</a:t>
                </a:r>
              </a:p>
            </p:txBody>
          </p:sp>
          <p:sp>
            <p:nvSpPr>
              <p:cNvPr id="15407" name="TextBox 23"/>
              <p:cNvSpPr txBox="1">
                <a:spLocks noChangeArrowheads="1"/>
              </p:cNvSpPr>
              <p:nvPr/>
            </p:nvSpPr>
            <p:spPr bwMode="auto">
              <a:xfrm>
                <a:off x="1674153" y="3308351"/>
                <a:ext cx="354584" cy="276999"/>
              </a:xfrm>
              <a:prstGeom prst="rect">
                <a:avLst/>
              </a:prstGeom>
              <a:noFill/>
              <a:ln w="9525">
                <a:noFill/>
                <a:miter lim="800000"/>
                <a:headEnd/>
                <a:tailEnd/>
              </a:ln>
            </p:spPr>
            <p:txBody>
              <a:bodyPr wrap="none">
                <a:spAutoFit/>
              </a:bodyPr>
              <a:lstStyle/>
              <a:p>
                <a:pPr algn="r"/>
                <a:r>
                  <a:rPr lang="en-US" sz="1200" b="1">
                    <a:cs typeface="Arial" charset="0"/>
                  </a:rPr>
                  <a:t>18</a:t>
                </a:r>
              </a:p>
            </p:txBody>
          </p:sp>
          <p:sp>
            <p:nvSpPr>
              <p:cNvPr id="15408" name="TextBox 24"/>
              <p:cNvSpPr txBox="1">
                <a:spLocks noChangeArrowheads="1"/>
              </p:cNvSpPr>
              <p:nvPr/>
            </p:nvSpPr>
            <p:spPr bwMode="auto">
              <a:xfrm>
                <a:off x="1674153" y="4018348"/>
                <a:ext cx="354584" cy="276999"/>
              </a:xfrm>
              <a:prstGeom prst="rect">
                <a:avLst/>
              </a:prstGeom>
              <a:noFill/>
              <a:ln w="9525">
                <a:noFill/>
                <a:miter lim="800000"/>
                <a:headEnd/>
                <a:tailEnd/>
              </a:ln>
            </p:spPr>
            <p:txBody>
              <a:bodyPr wrap="none">
                <a:spAutoFit/>
              </a:bodyPr>
              <a:lstStyle/>
              <a:p>
                <a:pPr algn="r"/>
                <a:r>
                  <a:rPr lang="en-US" sz="1200" b="1">
                    <a:cs typeface="Arial" charset="0"/>
                  </a:rPr>
                  <a:t>13</a:t>
                </a:r>
              </a:p>
            </p:txBody>
          </p:sp>
          <p:sp>
            <p:nvSpPr>
              <p:cNvPr id="15409" name="TextBox 25"/>
              <p:cNvSpPr txBox="1">
                <a:spLocks noChangeArrowheads="1"/>
              </p:cNvSpPr>
              <p:nvPr/>
            </p:nvSpPr>
            <p:spPr bwMode="auto">
              <a:xfrm>
                <a:off x="1759112" y="4683023"/>
                <a:ext cx="269625" cy="276999"/>
              </a:xfrm>
              <a:prstGeom prst="rect">
                <a:avLst/>
              </a:prstGeom>
              <a:noFill/>
              <a:ln w="9525">
                <a:noFill/>
                <a:miter lim="800000"/>
                <a:headEnd/>
                <a:tailEnd/>
              </a:ln>
            </p:spPr>
            <p:txBody>
              <a:bodyPr wrap="none">
                <a:spAutoFit/>
              </a:bodyPr>
              <a:lstStyle/>
              <a:p>
                <a:pPr algn="r"/>
                <a:r>
                  <a:rPr lang="en-US" sz="1200" b="1">
                    <a:cs typeface="Arial" charset="0"/>
                  </a:rPr>
                  <a:t>8</a:t>
                </a:r>
              </a:p>
            </p:txBody>
          </p:sp>
          <p:sp>
            <p:nvSpPr>
              <p:cNvPr id="15410" name="TextBox 26"/>
              <p:cNvSpPr txBox="1">
                <a:spLocks noChangeArrowheads="1"/>
              </p:cNvSpPr>
              <p:nvPr/>
            </p:nvSpPr>
            <p:spPr bwMode="auto">
              <a:xfrm>
                <a:off x="1759112" y="5362806"/>
                <a:ext cx="269625" cy="276999"/>
              </a:xfrm>
              <a:prstGeom prst="rect">
                <a:avLst/>
              </a:prstGeom>
              <a:noFill/>
              <a:ln w="9525">
                <a:noFill/>
                <a:miter lim="800000"/>
                <a:headEnd/>
                <a:tailEnd/>
              </a:ln>
            </p:spPr>
            <p:txBody>
              <a:bodyPr wrap="none">
                <a:spAutoFit/>
              </a:bodyPr>
              <a:lstStyle/>
              <a:p>
                <a:pPr algn="r"/>
                <a:r>
                  <a:rPr lang="en-US" sz="1200" b="1">
                    <a:cs typeface="Arial" charset="0"/>
                  </a:rPr>
                  <a:t>3</a:t>
                </a:r>
              </a:p>
            </p:txBody>
          </p:sp>
        </p:grpSp>
        <p:sp>
          <p:nvSpPr>
            <p:cNvPr id="15376" name="TextBox 27"/>
            <p:cNvSpPr txBox="1">
              <a:spLocks noChangeArrowheads="1"/>
            </p:cNvSpPr>
            <p:nvPr/>
          </p:nvSpPr>
          <p:spPr bwMode="auto">
            <a:xfrm>
              <a:off x="1817446" y="5740468"/>
              <a:ext cx="856998" cy="380329"/>
            </a:xfrm>
            <a:prstGeom prst="rect">
              <a:avLst/>
            </a:prstGeom>
            <a:noFill/>
            <a:ln w="9525">
              <a:noFill/>
              <a:miter lim="800000"/>
              <a:headEnd/>
              <a:tailEnd/>
            </a:ln>
          </p:spPr>
          <p:txBody>
            <a:bodyPr wrap="none">
              <a:spAutoFit/>
            </a:bodyPr>
            <a:lstStyle/>
            <a:p>
              <a:pPr algn="ctr"/>
              <a:r>
                <a:rPr lang="en-US" sz="1600" b="1">
                  <a:cs typeface="Arial" charset="0"/>
                </a:rPr>
                <a:t>2011</a:t>
              </a:r>
            </a:p>
          </p:txBody>
        </p:sp>
        <p:sp>
          <p:nvSpPr>
            <p:cNvPr id="15377" name="TextBox 28"/>
            <p:cNvSpPr txBox="1">
              <a:spLocks noChangeArrowheads="1"/>
            </p:cNvSpPr>
            <p:nvPr/>
          </p:nvSpPr>
          <p:spPr bwMode="auto">
            <a:xfrm>
              <a:off x="3448910" y="5740468"/>
              <a:ext cx="877936" cy="380329"/>
            </a:xfrm>
            <a:prstGeom prst="rect">
              <a:avLst/>
            </a:prstGeom>
            <a:noFill/>
            <a:ln w="9525">
              <a:noFill/>
              <a:miter lim="800000"/>
              <a:headEnd/>
              <a:tailEnd/>
            </a:ln>
          </p:spPr>
          <p:txBody>
            <a:bodyPr wrap="none">
              <a:spAutoFit/>
            </a:bodyPr>
            <a:lstStyle/>
            <a:p>
              <a:pPr algn="ctr"/>
              <a:r>
                <a:rPr lang="en-US" sz="1600" b="1">
                  <a:cs typeface="Arial" charset="0"/>
                </a:rPr>
                <a:t>2015</a:t>
              </a:r>
            </a:p>
          </p:txBody>
        </p:sp>
        <p:sp>
          <p:nvSpPr>
            <p:cNvPr id="15378" name="TextBox 29"/>
            <p:cNvSpPr txBox="1">
              <a:spLocks noChangeArrowheads="1"/>
            </p:cNvSpPr>
            <p:nvPr/>
          </p:nvSpPr>
          <p:spPr bwMode="auto">
            <a:xfrm>
              <a:off x="5072391" y="5740468"/>
              <a:ext cx="877936" cy="380329"/>
            </a:xfrm>
            <a:prstGeom prst="rect">
              <a:avLst/>
            </a:prstGeom>
            <a:noFill/>
            <a:ln w="9525">
              <a:noFill/>
              <a:miter lim="800000"/>
              <a:headEnd/>
              <a:tailEnd/>
            </a:ln>
          </p:spPr>
          <p:txBody>
            <a:bodyPr wrap="none">
              <a:spAutoFit/>
            </a:bodyPr>
            <a:lstStyle/>
            <a:p>
              <a:pPr algn="ctr"/>
              <a:r>
                <a:rPr lang="en-US" sz="1600" b="1">
                  <a:cs typeface="Arial" charset="0"/>
                </a:rPr>
                <a:t>2020</a:t>
              </a:r>
            </a:p>
          </p:txBody>
        </p:sp>
        <p:sp>
          <p:nvSpPr>
            <p:cNvPr id="15379" name="TextBox 30"/>
            <p:cNvSpPr txBox="1">
              <a:spLocks noChangeArrowheads="1"/>
            </p:cNvSpPr>
            <p:nvPr/>
          </p:nvSpPr>
          <p:spPr bwMode="auto">
            <a:xfrm>
              <a:off x="6585184" y="5740468"/>
              <a:ext cx="877936" cy="380329"/>
            </a:xfrm>
            <a:prstGeom prst="rect">
              <a:avLst/>
            </a:prstGeom>
            <a:noFill/>
            <a:ln w="9525">
              <a:noFill/>
              <a:miter lim="800000"/>
              <a:headEnd/>
              <a:tailEnd/>
            </a:ln>
          </p:spPr>
          <p:txBody>
            <a:bodyPr wrap="none">
              <a:spAutoFit/>
            </a:bodyPr>
            <a:lstStyle/>
            <a:p>
              <a:pPr algn="ctr"/>
              <a:r>
                <a:rPr lang="en-US" sz="1600" b="1">
                  <a:cs typeface="Arial" charset="0"/>
                </a:rPr>
                <a:t>2025</a:t>
              </a:r>
            </a:p>
          </p:txBody>
        </p:sp>
        <p:sp>
          <p:nvSpPr>
            <p:cNvPr id="32" name="Freeform 31"/>
            <p:cNvSpPr/>
            <p:nvPr/>
          </p:nvSpPr>
          <p:spPr>
            <a:xfrm>
              <a:off x="2243697" y="1374746"/>
              <a:ext cx="4811245" cy="1812756"/>
            </a:xfrm>
            <a:custGeom>
              <a:avLst/>
              <a:gdLst>
                <a:gd name="connsiteX0" fmla="*/ 0 w 3509683"/>
                <a:gd name="connsiteY0" fmla="*/ 1573306 h 1573306"/>
                <a:gd name="connsiteX1" fmla="*/ 1210236 w 3509683"/>
                <a:gd name="connsiteY1" fmla="*/ 1169894 h 1573306"/>
                <a:gd name="connsiteX2" fmla="*/ 2366683 w 3509683"/>
                <a:gd name="connsiteY2" fmla="*/ 605118 h 1573306"/>
                <a:gd name="connsiteX3" fmla="*/ 3509683 w 3509683"/>
                <a:gd name="connsiteY3" fmla="*/ 0 h 1573306"/>
                <a:gd name="connsiteX0" fmla="*/ 0 w 3482789"/>
                <a:gd name="connsiteY0" fmla="*/ 1613647 h 1613647"/>
                <a:gd name="connsiteX1" fmla="*/ 1183342 w 3482789"/>
                <a:gd name="connsiteY1" fmla="*/ 1169894 h 1613647"/>
                <a:gd name="connsiteX2" fmla="*/ 2339789 w 3482789"/>
                <a:gd name="connsiteY2" fmla="*/ 605118 h 1613647"/>
                <a:gd name="connsiteX3" fmla="*/ 3482789 w 3482789"/>
                <a:gd name="connsiteY3" fmla="*/ 0 h 1613647"/>
              </a:gdLst>
              <a:ahLst/>
              <a:cxnLst>
                <a:cxn ang="0">
                  <a:pos x="connsiteX0" y="connsiteY0"/>
                </a:cxn>
                <a:cxn ang="0">
                  <a:pos x="connsiteX1" y="connsiteY1"/>
                </a:cxn>
                <a:cxn ang="0">
                  <a:pos x="connsiteX2" y="connsiteY2"/>
                </a:cxn>
                <a:cxn ang="0">
                  <a:pos x="connsiteX3" y="connsiteY3"/>
                </a:cxn>
              </a:cxnLst>
              <a:rect l="l" t="t" r="r" b="b"/>
              <a:pathLst>
                <a:path w="3482789" h="1613647">
                  <a:moveTo>
                    <a:pt x="0" y="1613647"/>
                  </a:moveTo>
                  <a:lnTo>
                    <a:pt x="1183342" y="1169894"/>
                  </a:lnTo>
                  <a:lnTo>
                    <a:pt x="2339789" y="605118"/>
                  </a:lnTo>
                  <a:lnTo>
                    <a:pt x="3482789" y="0"/>
                  </a:lnTo>
                </a:path>
              </a:pathLst>
            </a:custGeom>
            <a:ln w="76200" cap="rnd">
              <a:gradFill flip="none" rotWithShape="1">
                <a:gsLst>
                  <a:gs pos="0">
                    <a:schemeClr val="tx2"/>
                  </a:gs>
                  <a:gs pos="100000">
                    <a:schemeClr val="tx2">
                      <a:lumMod val="60000"/>
                      <a:lumOff val="40000"/>
                    </a:schemeClr>
                  </a:gs>
                </a:gsLst>
                <a:lin ang="10800000" scaled="1"/>
                <a:tileRect/>
              </a:gradFill>
              <a:round/>
            </a:ln>
            <a:effectLst>
              <a:outerShdw blurRad="101600" dist="12700" dir="5400000" algn="t" rotWithShape="0">
                <a:prstClr val="black">
                  <a:alpha val="40000"/>
                </a:prstClr>
              </a:outerShd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8" name="Freeform 37"/>
            <p:cNvSpPr/>
            <p:nvPr/>
          </p:nvSpPr>
          <p:spPr>
            <a:xfrm>
              <a:off x="2243697" y="3006228"/>
              <a:ext cx="4809744" cy="1329354"/>
            </a:xfrm>
            <a:custGeom>
              <a:avLst/>
              <a:gdLst>
                <a:gd name="connsiteX0" fmla="*/ 0 w 3496236"/>
                <a:gd name="connsiteY0" fmla="*/ 1183341 h 1183341"/>
                <a:gd name="connsiteX1" fmla="*/ 1210236 w 3496236"/>
                <a:gd name="connsiteY1" fmla="*/ 887506 h 1183341"/>
                <a:gd name="connsiteX2" fmla="*/ 2339789 w 3496236"/>
                <a:gd name="connsiteY2" fmla="*/ 484094 h 1183341"/>
                <a:gd name="connsiteX3" fmla="*/ 3496236 w 3496236"/>
                <a:gd name="connsiteY3" fmla="*/ 0 h 1183341"/>
              </a:gdLst>
              <a:ahLst/>
              <a:cxnLst>
                <a:cxn ang="0">
                  <a:pos x="connsiteX0" y="connsiteY0"/>
                </a:cxn>
                <a:cxn ang="0">
                  <a:pos x="connsiteX1" y="connsiteY1"/>
                </a:cxn>
                <a:cxn ang="0">
                  <a:pos x="connsiteX2" y="connsiteY2"/>
                </a:cxn>
                <a:cxn ang="0">
                  <a:pos x="connsiteX3" y="connsiteY3"/>
                </a:cxn>
              </a:cxnLst>
              <a:rect l="l" t="t" r="r" b="b"/>
              <a:pathLst>
                <a:path w="3496236" h="1183341">
                  <a:moveTo>
                    <a:pt x="0" y="1183341"/>
                  </a:moveTo>
                  <a:lnTo>
                    <a:pt x="1210236" y="887506"/>
                  </a:lnTo>
                  <a:lnTo>
                    <a:pt x="2339789" y="484094"/>
                  </a:lnTo>
                  <a:lnTo>
                    <a:pt x="3496236" y="0"/>
                  </a:lnTo>
                </a:path>
              </a:pathLst>
            </a:custGeom>
            <a:ln w="76200" cap="rnd">
              <a:gradFill flip="none" rotWithShape="1">
                <a:gsLst>
                  <a:gs pos="0">
                    <a:srgbClr val="DC4F4C"/>
                  </a:gs>
                  <a:gs pos="100000">
                    <a:srgbClr val="860000"/>
                  </a:gs>
                </a:gsLst>
                <a:lin ang="0" scaled="1"/>
                <a:tileRect/>
              </a:gradFill>
            </a:ln>
            <a:effectLst>
              <a:outerShdw blurRad="101600" dist="12700" dir="5400000" algn="t" rotWithShape="0">
                <a:prstClr val="black">
                  <a:alpha val="40000"/>
                </a:prstClr>
              </a:outerShd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9" name="Freeform 38"/>
            <p:cNvSpPr/>
            <p:nvPr/>
          </p:nvSpPr>
          <p:spPr>
            <a:xfrm>
              <a:off x="2243697" y="4290263"/>
              <a:ext cx="4809744" cy="664677"/>
            </a:xfrm>
            <a:custGeom>
              <a:avLst/>
              <a:gdLst>
                <a:gd name="connsiteX0" fmla="*/ 0 w 3496236"/>
                <a:gd name="connsiteY0" fmla="*/ 591670 h 591670"/>
                <a:gd name="connsiteX1" fmla="*/ 1223683 w 3496236"/>
                <a:gd name="connsiteY1" fmla="*/ 403411 h 591670"/>
                <a:gd name="connsiteX2" fmla="*/ 2353236 w 3496236"/>
                <a:gd name="connsiteY2" fmla="*/ 215153 h 591670"/>
                <a:gd name="connsiteX3" fmla="*/ 3496236 w 3496236"/>
                <a:gd name="connsiteY3" fmla="*/ 0 h 591670"/>
              </a:gdLst>
              <a:ahLst/>
              <a:cxnLst>
                <a:cxn ang="0">
                  <a:pos x="connsiteX0" y="connsiteY0"/>
                </a:cxn>
                <a:cxn ang="0">
                  <a:pos x="connsiteX1" y="connsiteY1"/>
                </a:cxn>
                <a:cxn ang="0">
                  <a:pos x="connsiteX2" y="connsiteY2"/>
                </a:cxn>
                <a:cxn ang="0">
                  <a:pos x="connsiteX3" y="connsiteY3"/>
                </a:cxn>
              </a:cxnLst>
              <a:rect l="l" t="t" r="r" b="b"/>
              <a:pathLst>
                <a:path w="3496236" h="591670">
                  <a:moveTo>
                    <a:pt x="0" y="591670"/>
                  </a:moveTo>
                  <a:lnTo>
                    <a:pt x="1223683" y="403411"/>
                  </a:lnTo>
                  <a:lnTo>
                    <a:pt x="2353236" y="215153"/>
                  </a:lnTo>
                  <a:lnTo>
                    <a:pt x="3496236" y="0"/>
                  </a:lnTo>
                </a:path>
              </a:pathLst>
            </a:custGeom>
            <a:ln w="76200" cap="rnd">
              <a:gradFill flip="none" rotWithShape="1">
                <a:gsLst>
                  <a:gs pos="0">
                    <a:schemeClr val="accent2"/>
                  </a:gs>
                  <a:gs pos="100000">
                    <a:schemeClr val="accent2">
                      <a:lumMod val="50000"/>
                    </a:schemeClr>
                  </a:gs>
                </a:gsLst>
                <a:lin ang="0" scaled="1"/>
                <a:tileRect/>
              </a:gradFill>
            </a:ln>
            <a:effectLst>
              <a:outerShdw blurRad="101600" dist="12700" dir="5400000" algn="t" rotWithShape="0">
                <a:prstClr val="black">
                  <a:alpha val="40000"/>
                </a:prstClr>
              </a:outerShd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0" name="Freeform 39"/>
            <p:cNvSpPr/>
            <p:nvPr/>
          </p:nvSpPr>
          <p:spPr>
            <a:xfrm>
              <a:off x="2243697" y="4486644"/>
              <a:ext cx="4809744" cy="649572"/>
            </a:xfrm>
            <a:custGeom>
              <a:avLst/>
              <a:gdLst>
                <a:gd name="connsiteX0" fmla="*/ 0 w 3496236"/>
                <a:gd name="connsiteY0" fmla="*/ 578224 h 578224"/>
                <a:gd name="connsiteX1" fmla="*/ 1210236 w 3496236"/>
                <a:gd name="connsiteY1" fmla="*/ 443753 h 578224"/>
                <a:gd name="connsiteX2" fmla="*/ 2339789 w 3496236"/>
                <a:gd name="connsiteY2" fmla="*/ 255495 h 578224"/>
                <a:gd name="connsiteX3" fmla="*/ 3496236 w 3496236"/>
                <a:gd name="connsiteY3" fmla="*/ 0 h 578224"/>
              </a:gdLst>
              <a:ahLst/>
              <a:cxnLst>
                <a:cxn ang="0">
                  <a:pos x="connsiteX0" y="connsiteY0"/>
                </a:cxn>
                <a:cxn ang="0">
                  <a:pos x="connsiteX1" y="connsiteY1"/>
                </a:cxn>
                <a:cxn ang="0">
                  <a:pos x="connsiteX2" y="connsiteY2"/>
                </a:cxn>
                <a:cxn ang="0">
                  <a:pos x="connsiteX3" y="connsiteY3"/>
                </a:cxn>
              </a:cxnLst>
              <a:rect l="l" t="t" r="r" b="b"/>
              <a:pathLst>
                <a:path w="3496236" h="578224">
                  <a:moveTo>
                    <a:pt x="0" y="578224"/>
                  </a:moveTo>
                  <a:lnTo>
                    <a:pt x="1210236" y="443753"/>
                  </a:lnTo>
                  <a:lnTo>
                    <a:pt x="2339789" y="255495"/>
                  </a:lnTo>
                  <a:lnTo>
                    <a:pt x="3496236" y="0"/>
                  </a:lnTo>
                </a:path>
              </a:pathLst>
            </a:custGeom>
            <a:ln w="76200" cap="rnd">
              <a:gradFill flip="none" rotWithShape="1">
                <a:gsLst>
                  <a:gs pos="50000">
                    <a:schemeClr val="accent4">
                      <a:lumMod val="75000"/>
                    </a:schemeClr>
                  </a:gs>
                  <a:gs pos="100000">
                    <a:srgbClr val="552579"/>
                  </a:gs>
                </a:gsLst>
                <a:lin ang="0" scaled="1"/>
                <a:tileRect/>
              </a:gradFill>
            </a:ln>
            <a:effectLst>
              <a:outerShdw blurRad="101600" dist="12700" dir="5400000" algn="t" rotWithShape="0">
                <a:prstClr val="black">
                  <a:alpha val="40000"/>
                </a:prstClr>
              </a:outerShd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1" name="Freeform 40"/>
            <p:cNvSpPr/>
            <p:nvPr/>
          </p:nvSpPr>
          <p:spPr>
            <a:xfrm>
              <a:off x="2243697" y="4531964"/>
              <a:ext cx="4809744" cy="815740"/>
            </a:xfrm>
            <a:custGeom>
              <a:avLst/>
              <a:gdLst>
                <a:gd name="connsiteX0" fmla="*/ 0 w 3496236"/>
                <a:gd name="connsiteY0" fmla="*/ 726141 h 726141"/>
                <a:gd name="connsiteX1" fmla="*/ 1196789 w 3496236"/>
                <a:gd name="connsiteY1" fmla="*/ 564776 h 726141"/>
                <a:gd name="connsiteX2" fmla="*/ 2353236 w 3496236"/>
                <a:gd name="connsiteY2" fmla="*/ 322729 h 726141"/>
                <a:gd name="connsiteX3" fmla="*/ 3496236 w 3496236"/>
                <a:gd name="connsiteY3" fmla="*/ 0 h 726141"/>
              </a:gdLst>
              <a:ahLst/>
              <a:cxnLst>
                <a:cxn ang="0">
                  <a:pos x="connsiteX0" y="connsiteY0"/>
                </a:cxn>
                <a:cxn ang="0">
                  <a:pos x="connsiteX1" y="connsiteY1"/>
                </a:cxn>
                <a:cxn ang="0">
                  <a:pos x="connsiteX2" y="connsiteY2"/>
                </a:cxn>
                <a:cxn ang="0">
                  <a:pos x="connsiteX3" y="connsiteY3"/>
                </a:cxn>
              </a:cxnLst>
              <a:rect l="l" t="t" r="r" b="b"/>
              <a:pathLst>
                <a:path w="3496236" h="726141">
                  <a:moveTo>
                    <a:pt x="0" y="726141"/>
                  </a:moveTo>
                  <a:lnTo>
                    <a:pt x="1196789" y="564776"/>
                  </a:lnTo>
                  <a:lnTo>
                    <a:pt x="2353236" y="322729"/>
                  </a:lnTo>
                  <a:lnTo>
                    <a:pt x="3496236" y="0"/>
                  </a:lnTo>
                </a:path>
              </a:pathLst>
            </a:custGeom>
            <a:ln w="76200" cap="rnd">
              <a:gradFill flip="none" rotWithShape="1">
                <a:gsLst>
                  <a:gs pos="50000">
                    <a:srgbClr val="50A9CC"/>
                  </a:gs>
                  <a:gs pos="100000">
                    <a:schemeClr val="accent1">
                      <a:lumMod val="75000"/>
                    </a:schemeClr>
                  </a:gs>
                </a:gsLst>
                <a:lin ang="0" scaled="1"/>
                <a:tileRect/>
              </a:gradFill>
            </a:ln>
            <a:effectLst>
              <a:outerShdw blurRad="101600" dist="12700" dir="5400000" algn="t" rotWithShape="0">
                <a:prstClr val="black">
                  <a:alpha val="40000"/>
                </a:prstClr>
              </a:outerShd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3" name="Freeform 42"/>
            <p:cNvSpPr/>
            <p:nvPr/>
          </p:nvSpPr>
          <p:spPr>
            <a:xfrm>
              <a:off x="2243697" y="4939834"/>
              <a:ext cx="4809744" cy="468295"/>
            </a:xfrm>
            <a:custGeom>
              <a:avLst/>
              <a:gdLst>
                <a:gd name="connsiteX0" fmla="*/ 0 w 3496236"/>
                <a:gd name="connsiteY0" fmla="*/ 416859 h 416859"/>
                <a:gd name="connsiteX1" fmla="*/ 1210236 w 3496236"/>
                <a:gd name="connsiteY1" fmla="*/ 282388 h 416859"/>
                <a:gd name="connsiteX2" fmla="*/ 2339789 w 3496236"/>
                <a:gd name="connsiteY2" fmla="*/ 161365 h 416859"/>
                <a:gd name="connsiteX3" fmla="*/ 3496236 w 3496236"/>
                <a:gd name="connsiteY3" fmla="*/ 0 h 416859"/>
              </a:gdLst>
              <a:ahLst/>
              <a:cxnLst>
                <a:cxn ang="0">
                  <a:pos x="connsiteX0" y="connsiteY0"/>
                </a:cxn>
                <a:cxn ang="0">
                  <a:pos x="connsiteX1" y="connsiteY1"/>
                </a:cxn>
                <a:cxn ang="0">
                  <a:pos x="connsiteX2" y="connsiteY2"/>
                </a:cxn>
                <a:cxn ang="0">
                  <a:pos x="connsiteX3" y="connsiteY3"/>
                </a:cxn>
              </a:cxnLst>
              <a:rect l="l" t="t" r="r" b="b"/>
              <a:pathLst>
                <a:path w="3496236" h="416859">
                  <a:moveTo>
                    <a:pt x="0" y="416859"/>
                  </a:moveTo>
                  <a:lnTo>
                    <a:pt x="1210236" y="282388"/>
                  </a:lnTo>
                  <a:lnTo>
                    <a:pt x="2339789" y="161365"/>
                  </a:lnTo>
                  <a:lnTo>
                    <a:pt x="3496236" y="0"/>
                  </a:lnTo>
                </a:path>
              </a:pathLst>
            </a:custGeom>
            <a:ln w="57150" cap="rnd">
              <a:gradFill flip="none" rotWithShape="1">
                <a:gsLst>
                  <a:gs pos="0">
                    <a:srgbClr val="FFAB57"/>
                  </a:gs>
                  <a:gs pos="100000">
                    <a:srgbClr val="E16905"/>
                  </a:gs>
                </a:gsLst>
                <a:lin ang="0" scaled="1"/>
                <a:tileRect/>
              </a:gradFill>
            </a:ln>
            <a:effectLst>
              <a:outerShdw blurRad="101600"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4" name="Freeform 43"/>
            <p:cNvSpPr/>
            <p:nvPr/>
          </p:nvSpPr>
          <p:spPr>
            <a:xfrm>
              <a:off x="2243697" y="5015365"/>
              <a:ext cx="4809744" cy="453189"/>
            </a:xfrm>
            <a:custGeom>
              <a:avLst/>
              <a:gdLst>
                <a:gd name="connsiteX0" fmla="*/ 0 w 3496236"/>
                <a:gd name="connsiteY0" fmla="*/ 403412 h 403412"/>
                <a:gd name="connsiteX1" fmla="*/ 1210236 w 3496236"/>
                <a:gd name="connsiteY1" fmla="*/ 282389 h 403412"/>
                <a:gd name="connsiteX2" fmla="*/ 2353236 w 3496236"/>
                <a:gd name="connsiteY2" fmla="*/ 147918 h 403412"/>
                <a:gd name="connsiteX3" fmla="*/ 3496236 w 3496236"/>
                <a:gd name="connsiteY3" fmla="*/ 0 h 403412"/>
              </a:gdLst>
              <a:ahLst/>
              <a:cxnLst>
                <a:cxn ang="0">
                  <a:pos x="connsiteX0" y="connsiteY0"/>
                </a:cxn>
                <a:cxn ang="0">
                  <a:pos x="connsiteX1" y="connsiteY1"/>
                </a:cxn>
                <a:cxn ang="0">
                  <a:pos x="connsiteX2" y="connsiteY2"/>
                </a:cxn>
                <a:cxn ang="0">
                  <a:pos x="connsiteX3" y="connsiteY3"/>
                </a:cxn>
              </a:cxnLst>
              <a:rect l="l" t="t" r="r" b="b"/>
              <a:pathLst>
                <a:path w="3496236" h="403412">
                  <a:moveTo>
                    <a:pt x="0" y="403412"/>
                  </a:moveTo>
                  <a:lnTo>
                    <a:pt x="1210236" y="282389"/>
                  </a:lnTo>
                  <a:lnTo>
                    <a:pt x="2353236" y="147918"/>
                  </a:lnTo>
                  <a:lnTo>
                    <a:pt x="3496236" y="0"/>
                  </a:lnTo>
                </a:path>
              </a:pathLst>
            </a:custGeom>
            <a:ln w="76200" cap="rnd">
              <a:gradFill flip="none" rotWithShape="1">
                <a:gsLst>
                  <a:gs pos="50000">
                    <a:schemeClr val="bg1">
                      <a:lumMod val="65000"/>
                    </a:schemeClr>
                  </a:gs>
                  <a:gs pos="100000">
                    <a:schemeClr val="tx1"/>
                  </a:gs>
                </a:gsLst>
                <a:lin ang="0" scaled="1"/>
                <a:tileRect/>
              </a:gradFill>
            </a:ln>
            <a:effectLst>
              <a:outerShdw blurRad="101600" dist="12700" dir="5400000" algn="t" rotWithShape="0">
                <a:prstClr val="black">
                  <a:alpha val="40000"/>
                </a:prstClr>
              </a:outerShd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5" name="Freeform 44"/>
            <p:cNvSpPr/>
            <p:nvPr/>
          </p:nvSpPr>
          <p:spPr>
            <a:xfrm>
              <a:off x="2243696" y="5226848"/>
              <a:ext cx="4809744" cy="362552"/>
            </a:xfrm>
            <a:custGeom>
              <a:avLst/>
              <a:gdLst>
                <a:gd name="connsiteX0" fmla="*/ 0 w 3509683"/>
                <a:gd name="connsiteY0" fmla="*/ 322730 h 322730"/>
                <a:gd name="connsiteX1" fmla="*/ 1223683 w 3509683"/>
                <a:gd name="connsiteY1" fmla="*/ 228600 h 322730"/>
                <a:gd name="connsiteX2" fmla="*/ 2366683 w 3509683"/>
                <a:gd name="connsiteY2" fmla="*/ 134471 h 322730"/>
                <a:gd name="connsiteX3" fmla="*/ 3509683 w 3509683"/>
                <a:gd name="connsiteY3" fmla="*/ 0 h 322730"/>
              </a:gdLst>
              <a:ahLst/>
              <a:cxnLst>
                <a:cxn ang="0">
                  <a:pos x="connsiteX0" y="connsiteY0"/>
                </a:cxn>
                <a:cxn ang="0">
                  <a:pos x="connsiteX1" y="connsiteY1"/>
                </a:cxn>
                <a:cxn ang="0">
                  <a:pos x="connsiteX2" y="connsiteY2"/>
                </a:cxn>
                <a:cxn ang="0">
                  <a:pos x="connsiteX3" y="connsiteY3"/>
                </a:cxn>
              </a:cxnLst>
              <a:rect l="l" t="t" r="r" b="b"/>
              <a:pathLst>
                <a:path w="3509683" h="322730">
                  <a:moveTo>
                    <a:pt x="0" y="322730"/>
                  </a:moveTo>
                  <a:lnTo>
                    <a:pt x="1223683" y="228600"/>
                  </a:lnTo>
                  <a:lnTo>
                    <a:pt x="2366683" y="134471"/>
                  </a:lnTo>
                  <a:lnTo>
                    <a:pt x="3509683" y="0"/>
                  </a:lnTo>
                </a:path>
              </a:pathLst>
            </a:custGeom>
            <a:ln w="76200" cap="rnd">
              <a:gradFill flip="none" rotWithShape="1">
                <a:gsLst>
                  <a:gs pos="50000">
                    <a:schemeClr val="accent5"/>
                  </a:gs>
                  <a:gs pos="100000">
                    <a:srgbClr val="1D573A"/>
                  </a:gs>
                </a:gsLst>
                <a:lin ang="0" scaled="1"/>
                <a:tileRect/>
              </a:gradFill>
            </a:ln>
            <a:effectLst>
              <a:outerShdw blurRad="101600" dist="12700" dir="5400000" algn="t" rotWithShape="0">
                <a:prstClr val="black">
                  <a:alpha val="40000"/>
                </a:prstClr>
              </a:outerShd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grpSp>
      <p:sp>
        <p:nvSpPr>
          <p:cNvPr id="15365" name="TextBox 41"/>
          <p:cNvSpPr txBox="1">
            <a:spLocks noChangeArrowheads="1"/>
          </p:cNvSpPr>
          <p:nvPr/>
        </p:nvSpPr>
        <p:spPr bwMode="auto">
          <a:xfrm>
            <a:off x="2497138" y="6289675"/>
            <a:ext cx="4318000" cy="376238"/>
          </a:xfrm>
          <a:prstGeom prst="rect">
            <a:avLst/>
          </a:prstGeom>
          <a:noFill/>
          <a:ln w="9525">
            <a:noFill/>
            <a:miter lim="800000"/>
            <a:headEnd/>
            <a:tailEnd/>
          </a:ln>
        </p:spPr>
        <p:txBody>
          <a:bodyPr lIns="0" tIns="0" rIns="0" bIns="0" anchor="b">
            <a:spAutoFit/>
          </a:bodyPr>
          <a:lstStyle/>
          <a:p>
            <a:pPr>
              <a:lnSpc>
                <a:spcPct val="90000"/>
              </a:lnSpc>
              <a:spcBef>
                <a:spcPts val="200"/>
              </a:spcBef>
            </a:pPr>
            <a:r>
              <a:rPr lang="en-US" sz="900"/>
              <a:t>US Census Bureau. December  2009; Timely Data Resources, Inc. Disease incidence: a prevalence database, December  2009; Iconoculture: Consumer Outlook Health and Wellness 2008-2009.</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rot="1701856">
            <a:off x="3081338" y="2970213"/>
            <a:ext cx="806450" cy="73025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p:cNvSpPr/>
          <p:nvPr/>
        </p:nvSpPr>
        <p:spPr>
          <a:xfrm rot="19756235">
            <a:off x="2982913" y="3821113"/>
            <a:ext cx="808037" cy="73183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ight Arrow 16"/>
          <p:cNvSpPr/>
          <p:nvPr/>
        </p:nvSpPr>
        <p:spPr>
          <a:xfrm rot="18071691">
            <a:off x="3578225" y="4356100"/>
            <a:ext cx="808038" cy="73183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p:cNvSpPr/>
          <p:nvPr/>
        </p:nvSpPr>
        <p:spPr>
          <a:xfrm rot="4028504">
            <a:off x="3835400" y="2500313"/>
            <a:ext cx="808037" cy="73183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ight Arrow 18"/>
          <p:cNvSpPr/>
          <p:nvPr/>
        </p:nvSpPr>
        <p:spPr>
          <a:xfrm rot="7431492">
            <a:off x="4807744" y="2609056"/>
            <a:ext cx="806450" cy="73183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ight Arrow 19"/>
          <p:cNvSpPr/>
          <p:nvPr/>
        </p:nvSpPr>
        <p:spPr>
          <a:xfrm rot="9391902">
            <a:off x="5422900" y="3171825"/>
            <a:ext cx="808038" cy="73025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ight Arrow 20"/>
          <p:cNvSpPr/>
          <p:nvPr/>
        </p:nvSpPr>
        <p:spPr>
          <a:xfrm rot="15031300">
            <a:off x="4536281" y="4461669"/>
            <a:ext cx="808038" cy="73025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ight Arrow 21"/>
          <p:cNvSpPr/>
          <p:nvPr/>
        </p:nvSpPr>
        <p:spPr>
          <a:xfrm rot="12945857">
            <a:off x="5302250" y="3998913"/>
            <a:ext cx="808038" cy="73183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02" name="Oval 4"/>
          <p:cNvSpPr>
            <a:spLocks noChangeArrowheads="1"/>
          </p:cNvSpPr>
          <p:nvPr/>
        </p:nvSpPr>
        <p:spPr bwMode="auto">
          <a:xfrm>
            <a:off x="1505835" y="1882092"/>
            <a:ext cx="6172947" cy="4585447"/>
          </a:xfrm>
          <a:prstGeom prst="ellipse">
            <a:avLst/>
          </a:prstGeom>
          <a:gradFill flip="none" rotWithShape="1">
            <a:gsLst>
              <a:gs pos="0">
                <a:schemeClr val="accent1">
                  <a:lumMod val="60000"/>
                  <a:lumOff val="40000"/>
                  <a:alpha val="74000"/>
                </a:schemeClr>
              </a:gs>
              <a:gs pos="70000">
                <a:schemeClr val="bg1">
                  <a:alpha val="0"/>
                </a:schemeClr>
              </a:gs>
            </a:gsLst>
            <a:path path="circle">
              <a:fillToRect l="50000" t="50000" r="50000" b="50000"/>
            </a:path>
            <a:tileRect/>
          </a:gradFill>
          <a:ln w="76200">
            <a:noFill/>
            <a:round/>
            <a:headEnd/>
            <a:tailEnd/>
          </a:ln>
        </p:spPr>
        <p:txBody>
          <a:bodyPr wrap="none" anchor="ctr"/>
          <a:lstStyle/>
          <a:p>
            <a:pPr algn="r" fontAlgn="auto">
              <a:spcBef>
                <a:spcPts val="0"/>
              </a:spcBef>
              <a:spcAft>
                <a:spcPts val="0"/>
              </a:spcAft>
              <a:defRPr/>
            </a:pPr>
            <a:endParaRPr lang="el-GR">
              <a:solidFill>
                <a:srgbClr val="FFFFFF"/>
              </a:solidFill>
              <a:latin typeface="+mn-lt"/>
              <a:ea typeface="+mn-ea"/>
            </a:endParaRPr>
          </a:p>
        </p:txBody>
      </p:sp>
      <p:sp>
        <p:nvSpPr>
          <p:cNvPr id="68613" name="Rectangle 2"/>
          <p:cNvSpPr>
            <a:spLocks noGrp="1" noChangeArrowheads="1"/>
          </p:cNvSpPr>
          <p:nvPr>
            <p:ph type="title"/>
          </p:nvPr>
        </p:nvSpPr>
        <p:spPr/>
        <p:txBody>
          <a:bodyPr/>
          <a:lstStyle/>
          <a:p>
            <a:pPr>
              <a:defRPr/>
            </a:pPr>
            <a:r>
              <a:rPr smtClean="0"/>
              <a:t>Malnutrition is caused by the </a:t>
            </a:r>
            <a:br>
              <a:rPr smtClean="0"/>
            </a:br>
            <a:r>
              <a:rPr smtClean="0"/>
              <a:t>unique characteristics of older adults</a:t>
            </a:r>
          </a:p>
        </p:txBody>
      </p:sp>
      <p:sp>
        <p:nvSpPr>
          <p:cNvPr id="262156" name="Oval 9"/>
          <p:cNvSpPr>
            <a:spLocks noChangeArrowheads="1"/>
          </p:cNvSpPr>
          <p:nvPr/>
        </p:nvSpPr>
        <p:spPr bwMode="auto">
          <a:xfrm>
            <a:off x="3630431" y="3093221"/>
            <a:ext cx="1920240" cy="1554480"/>
          </a:xfrm>
          <a:prstGeom prst="ellipse">
            <a:avLst/>
          </a:prstGeom>
          <a:gradFill rotWithShape="0">
            <a:gsLst>
              <a:gs pos="0">
                <a:schemeClr val="tx2"/>
              </a:gs>
              <a:gs pos="100000">
                <a:srgbClr val="4A1124"/>
              </a:gs>
            </a:gsLst>
            <a:lin ang="5400000" scaled="1"/>
          </a:gradFill>
          <a:ln w="25400">
            <a:noFill/>
            <a:round/>
            <a:headEnd/>
            <a:tailEnd/>
          </a:ln>
          <a:effectLst>
            <a:glow rad="101600">
              <a:schemeClr val="bg1">
                <a:alpha val="60000"/>
              </a:schemeClr>
            </a:glow>
          </a:effectLst>
          <a:scene3d>
            <a:camera prst="orthographicFront">
              <a:rot lat="0" lon="0" rev="0"/>
            </a:camera>
            <a:lightRig rig="contrasting" dir="t">
              <a:rot lat="0" lon="0" rev="7800000"/>
            </a:lightRig>
          </a:scene3d>
          <a:sp3d>
            <a:bevelT w="139700" h="139700"/>
          </a:sp3d>
        </p:spPr>
        <p:txBody>
          <a:bodyPr wrap="none" anchor="ctr"/>
          <a:lstStyle/>
          <a:p>
            <a:pPr algn="ctr" fontAlgn="auto">
              <a:lnSpc>
                <a:spcPct val="95000"/>
              </a:lnSpc>
              <a:spcBef>
                <a:spcPts val="0"/>
              </a:spcBef>
              <a:spcAft>
                <a:spcPts val="0"/>
              </a:spcAft>
              <a:defRPr/>
            </a:pPr>
            <a:r>
              <a:rPr lang="en-US" sz="2000" b="1" dirty="0">
                <a:solidFill>
                  <a:schemeClr val="bg1"/>
                </a:solidFill>
                <a:latin typeface="Arial" pitchFamily="34" charset="0"/>
                <a:ea typeface="ヒラギノ角ゴ Pro W3"/>
              </a:rPr>
              <a:t>Malnutrition</a:t>
            </a:r>
          </a:p>
        </p:txBody>
      </p:sp>
      <p:sp>
        <p:nvSpPr>
          <p:cNvPr id="23558" name="Oval 5"/>
          <p:cNvSpPr>
            <a:spLocks noChangeArrowheads="1"/>
          </p:cNvSpPr>
          <p:nvPr/>
        </p:nvSpPr>
        <p:spPr bwMode="auto">
          <a:xfrm>
            <a:off x="3159196" y="1403574"/>
            <a:ext cx="1554480" cy="1463040"/>
          </a:xfrm>
          <a:prstGeom prst="ellipse">
            <a:avLst/>
          </a:prstGeom>
          <a:gradFill rotWithShape="0">
            <a:gsLst>
              <a:gs pos="0">
                <a:srgbClr val="7FDC22"/>
              </a:gs>
              <a:gs pos="100000">
                <a:srgbClr val="3B6610"/>
              </a:gs>
            </a:gsLst>
            <a:lin ang="5400000" scaled="1"/>
          </a:gradFill>
          <a:ln w="28575">
            <a:noFill/>
            <a:round/>
            <a:headEnd/>
            <a:tailEnd/>
          </a:ln>
          <a:effectLst/>
          <a:scene3d>
            <a:camera prst="orthographicFront">
              <a:rot lat="0" lon="0" rev="0"/>
            </a:camera>
            <a:lightRig rig="contrasting" dir="t">
              <a:rot lat="0" lon="0" rev="7800000"/>
            </a:lightRig>
          </a:scene3d>
          <a:sp3d>
            <a:bevelT w="139700" h="139700"/>
          </a:sp3d>
        </p:spPr>
        <p:txBody>
          <a:bodyPr wrap="none" lIns="0" rIns="0" anchor="ctr"/>
          <a:lstStyle/>
          <a:p>
            <a:pPr algn="ctr">
              <a:lnSpc>
                <a:spcPct val="95000"/>
              </a:lnSpc>
              <a:defRPr/>
            </a:pPr>
            <a:r>
              <a:rPr lang="en-US" sz="1600" b="1">
                <a:solidFill>
                  <a:srgbClr val="FFFFFF"/>
                </a:solidFill>
                <a:latin typeface="Arial" pitchFamily="34" charset="0"/>
                <a:ea typeface="ヒラギノ角ゴ Pro W3" charset="-128"/>
              </a:rPr>
              <a:t>Body</a:t>
            </a:r>
          </a:p>
          <a:p>
            <a:pPr algn="ctr">
              <a:lnSpc>
                <a:spcPct val="95000"/>
              </a:lnSpc>
              <a:defRPr/>
            </a:pPr>
            <a:r>
              <a:rPr lang="en-US" sz="1600" b="1">
                <a:solidFill>
                  <a:srgbClr val="FFFFFF"/>
                </a:solidFill>
                <a:latin typeface="Arial" pitchFamily="34" charset="0"/>
                <a:ea typeface="ヒラギノ角ゴ Pro W3" charset="-128"/>
              </a:rPr>
              <a:t>Composition</a:t>
            </a:r>
          </a:p>
          <a:p>
            <a:pPr algn="ctr">
              <a:lnSpc>
                <a:spcPct val="95000"/>
              </a:lnSpc>
              <a:defRPr/>
            </a:pPr>
            <a:r>
              <a:rPr lang="en-US" sz="1600" b="1">
                <a:solidFill>
                  <a:srgbClr val="FFFFFF"/>
                </a:solidFill>
                <a:latin typeface="Arial" pitchFamily="34" charset="0"/>
                <a:ea typeface="ヒラギノ角ゴ Pro W3" charset="-128"/>
              </a:rPr>
              <a:t>Changes</a:t>
            </a:r>
            <a:endParaRPr lang="en-US" sz="1600" b="1" baseline="30000">
              <a:solidFill>
                <a:srgbClr val="FFFFFF"/>
              </a:solidFill>
              <a:latin typeface="Arial" pitchFamily="34" charset="0"/>
              <a:ea typeface="ヒラギノ角ゴ Pro W3" charset="-128"/>
            </a:endParaRPr>
          </a:p>
        </p:txBody>
      </p:sp>
      <p:sp>
        <p:nvSpPr>
          <p:cNvPr id="23559" name="Oval 6"/>
          <p:cNvSpPr>
            <a:spLocks noChangeArrowheads="1"/>
          </p:cNvSpPr>
          <p:nvPr/>
        </p:nvSpPr>
        <p:spPr bwMode="auto">
          <a:xfrm>
            <a:off x="5886275" y="2477634"/>
            <a:ext cx="1554480" cy="1463040"/>
          </a:xfrm>
          <a:prstGeom prst="ellipse">
            <a:avLst/>
          </a:prstGeom>
          <a:gradFill rotWithShape="0">
            <a:gsLst>
              <a:gs pos="0">
                <a:srgbClr val="B878B2"/>
              </a:gs>
              <a:gs pos="100000">
                <a:srgbClr val="553852"/>
              </a:gs>
            </a:gsLst>
            <a:lin ang="5400000" scaled="1"/>
          </a:gradFill>
          <a:ln w="28575">
            <a:noFill/>
            <a:round/>
            <a:headEnd/>
            <a:tailEnd/>
          </a:ln>
          <a:effectLst/>
          <a:scene3d>
            <a:camera prst="orthographicFront">
              <a:rot lat="0" lon="0" rev="0"/>
            </a:camera>
            <a:lightRig rig="contrasting" dir="t">
              <a:rot lat="0" lon="0" rev="7800000"/>
            </a:lightRig>
          </a:scene3d>
          <a:sp3d>
            <a:bevelT w="139700" h="139700"/>
          </a:sp3d>
        </p:spPr>
        <p:txBody>
          <a:bodyPr wrap="none" lIns="0" rIns="0" anchor="ctr"/>
          <a:lstStyle/>
          <a:p>
            <a:pPr algn="ctr">
              <a:lnSpc>
                <a:spcPct val="95000"/>
              </a:lnSpc>
              <a:defRPr/>
            </a:pPr>
            <a:r>
              <a:rPr lang="en-US" sz="1500" b="1">
                <a:solidFill>
                  <a:srgbClr val="FFFFFF"/>
                </a:solidFill>
                <a:latin typeface="Arial" pitchFamily="34" charset="0"/>
                <a:ea typeface="ヒラギノ角ゴ Pro W3" charset="-128"/>
              </a:rPr>
              <a:t>Multiple</a:t>
            </a:r>
          </a:p>
          <a:p>
            <a:pPr algn="ctr">
              <a:lnSpc>
                <a:spcPct val="95000"/>
              </a:lnSpc>
              <a:defRPr/>
            </a:pPr>
            <a:r>
              <a:rPr lang="en-US" sz="1500" b="1">
                <a:solidFill>
                  <a:srgbClr val="FFFFFF"/>
                </a:solidFill>
                <a:latin typeface="Arial" pitchFamily="34" charset="0"/>
                <a:ea typeface="ヒラギノ角ゴ Pro W3" charset="-128"/>
              </a:rPr>
              <a:t>Comorbidities</a:t>
            </a:r>
            <a:endParaRPr lang="en-US" sz="1500" b="1" baseline="30000">
              <a:solidFill>
                <a:srgbClr val="FFFFFF"/>
              </a:solidFill>
              <a:latin typeface="Arial" pitchFamily="34" charset="0"/>
              <a:ea typeface="ヒラギノ角ゴ Pro W3" charset="-128"/>
            </a:endParaRPr>
          </a:p>
        </p:txBody>
      </p:sp>
      <p:sp>
        <p:nvSpPr>
          <p:cNvPr id="12" name="Oval 9"/>
          <p:cNvSpPr>
            <a:spLocks noChangeArrowheads="1"/>
          </p:cNvSpPr>
          <p:nvPr/>
        </p:nvSpPr>
        <p:spPr bwMode="invGray">
          <a:xfrm>
            <a:off x="4734249" y="1469077"/>
            <a:ext cx="1554480" cy="1463040"/>
          </a:xfrm>
          <a:prstGeom prst="ellipse">
            <a:avLst/>
          </a:prstGeom>
          <a:gradFill rotWithShape="0">
            <a:gsLst>
              <a:gs pos="0">
                <a:srgbClr val="FF9900"/>
              </a:gs>
              <a:gs pos="100000">
                <a:srgbClr val="764700"/>
              </a:gs>
            </a:gsLst>
            <a:lin ang="5400000" scaled="1"/>
          </a:gradFill>
          <a:ln w="28575">
            <a:noFill/>
            <a:round/>
            <a:headEnd/>
            <a:tailEnd/>
          </a:ln>
          <a:effectLst/>
          <a:scene3d>
            <a:camera prst="orthographicFront">
              <a:rot lat="0" lon="0" rev="0"/>
            </a:camera>
            <a:lightRig rig="contrasting" dir="t">
              <a:rot lat="0" lon="0" rev="7800000"/>
            </a:lightRig>
          </a:scene3d>
          <a:sp3d>
            <a:bevelT w="139700" h="139700"/>
          </a:sp3d>
        </p:spPr>
        <p:txBody>
          <a:bodyPr wrap="none" lIns="0" rIns="0" anchor="ctr"/>
          <a:lstStyle/>
          <a:p>
            <a:pPr algn="ctr">
              <a:lnSpc>
                <a:spcPct val="95000"/>
              </a:lnSpc>
              <a:defRPr/>
            </a:pPr>
            <a:r>
              <a:rPr lang="en-US" sz="1500" b="1">
                <a:solidFill>
                  <a:srgbClr val="FFFFFF"/>
                </a:solidFill>
                <a:latin typeface="Arial" pitchFamily="34" charset="0"/>
                <a:ea typeface="ヒラギノ角ゴ Pro W3" charset="-128"/>
              </a:rPr>
              <a:t>Cognitive</a:t>
            </a:r>
          </a:p>
          <a:p>
            <a:pPr algn="ctr">
              <a:lnSpc>
                <a:spcPct val="95000"/>
              </a:lnSpc>
              <a:defRPr/>
            </a:pPr>
            <a:r>
              <a:rPr lang="en-US" sz="1500" b="1">
                <a:solidFill>
                  <a:srgbClr val="FFFFFF"/>
                </a:solidFill>
                <a:latin typeface="Arial" pitchFamily="34" charset="0"/>
                <a:ea typeface="ヒラギノ角ゴ Pro W3" charset="-128"/>
              </a:rPr>
              <a:t>Impairment</a:t>
            </a:r>
            <a:endParaRPr lang="en-US" sz="1500" b="1" baseline="30000">
              <a:solidFill>
                <a:srgbClr val="FFFFFF"/>
              </a:solidFill>
              <a:latin typeface="Arial" pitchFamily="34" charset="0"/>
              <a:ea typeface="ヒラギノ角ゴ Pro W3" charset="-128"/>
            </a:endParaRPr>
          </a:p>
        </p:txBody>
      </p:sp>
      <p:sp>
        <p:nvSpPr>
          <p:cNvPr id="23554" name="Oval 8"/>
          <p:cNvSpPr>
            <a:spLocks noChangeArrowheads="1"/>
          </p:cNvSpPr>
          <p:nvPr/>
        </p:nvSpPr>
        <p:spPr bwMode="auto">
          <a:xfrm>
            <a:off x="4417236" y="4869385"/>
            <a:ext cx="1554480" cy="1463040"/>
          </a:xfrm>
          <a:prstGeom prst="ellipse">
            <a:avLst/>
          </a:prstGeom>
          <a:gradFill rotWithShape="0">
            <a:gsLst>
              <a:gs pos="0">
                <a:srgbClr val="2A8DBA"/>
              </a:gs>
              <a:gs pos="100000">
                <a:srgbClr val="134156"/>
              </a:gs>
            </a:gsLst>
            <a:lin ang="5400000" scaled="1"/>
          </a:gradFill>
          <a:ln w="28575">
            <a:noFill/>
            <a:round/>
            <a:headEnd/>
            <a:tailEnd/>
          </a:ln>
          <a:effectLst/>
          <a:scene3d>
            <a:camera prst="orthographicFront">
              <a:rot lat="0" lon="0" rev="0"/>
            </a:camera>
            <a:lightRig rig="contrasting" dir="t">
              <a:rot lat="0" lon="0" rev="7800000"/>
            </a:lightRig>
          </a:scene3d>
          <a:sp3d>
            <a:bevelT w="139700" h="139700"/>
          </a:sp3d>
        </p:spPr>
        <p:txBody>
          <a:bodyPr wrap="none" lIns="0" rIns="0" anchor="ctr"/>
          <a:lstStyle/>
          <a:p>
            <a:pPr algn="ctr" fontAlgn="auto">
              <a:lnSpc>
                <a:spcPct val="95000"/>
              </a:lnSpc>
              <a:spcBef>
                <a:spcPts val="0"/>
              </a:spcBef>
              <a:spcAft>
                <a:spcPts val="0"/>
              </a:spcAft>
              <a:defRPr/>
            </a:pPr>
            <a:r>
              <a:rPr lang="en-US" sz="1500" b="1" dirty="0" err="1">
                <a:solidFill>
                  <a:srgbClr val="FFFFFF"/>
                </a:solidFill>
                <a:latin typeface="Arial" pitchFamily="34" charset="0"/>
                <a:ea typeface="ヒラギノ角ゴ Pro W3"/>
              </a:rPr>
              <a:t>Polypharmacy</a:t>
            </a:r>
            <a:endParaRPr lang="en-US" sz="1500" b="1" dirty="0">
              <a:solidFill>
                <a:srgbClr val="FFFFFF"/>
              </a:solidFill>
              <a:latin typeface="Arial" pitchFamily="34" charset="0"/>
              <a:ea typeface="ヒラギノ角ゴ Pro W3"/>
            </a:endParaRPr>
          </a:p>
        </p:txBody>
      </p:sp>
      <p:sp>
        <p:nvSpPr>
          <p:cNvPr id="23556" name="Oval 8"/>
          <p:cNvSpPr>
            <a:spLocks noChangeArrowheads="1"/>
          </p:cNvSpPr>
          <p:nvPr/>
        </p:nvSpPr>
        <p:spPr bwMode="auto">
          <a:xfrm>
            <a:off x="5744760" y="3996512"/>
            <a:ext cx="1554480" cy="1463040"/>
          </a:xfrm>
          <a:prstGeom prst="ellipse">
            <a:avLst/>
          </a:prstGeom>
          <a:gradFill flip="none" rotWithShape="1">
            <a:gsLst>
              <a:gs pos="0">
                <a:schemeClr val="accent3">
                  <a:lumMod val="60000"/>
                  <a:lumOff val="40000"/>
                </a:schemeClr>
              </a:gs>
              <a:gs pos="100000">
                <a:schemeClr val="accent3">
                  <a:lumMod val="75000"/>
                </a:schemeClr>
              </a:gs>
            </a:gsLst>
            <a:lin ang="5400000" scaled="1"/>
            <a:tileRect/>
          </a:gradFill>
          <a:ln w="28575">
            <a:noFill/>
            <a:round/>
            <a:headEnd/>
            <a:tailEnd/>
          </a:ln>
          <a:effectLst/>
          <a:scene3d>
            <a:camera prst="orthographicFront">
              <a:rot lat="0" lon="0" rev="0"/>
            </a:camera>
            <a:lightRig rig="contrasting" dir="t">
              <a:rot lat="0" lon="0" rev="7800000"/>
            </a:lightRig>
          </a:scene3d>
          <a:sp3d>
            <a:bevelT w="139700" h="139700"/>
          </a:sp3d>
        </p:spPr>
        <p:txBody>
          <a:bodyPr wrap="none" lIns="0" rIns="0" anchor="ctr"/>
          <a:lstStyle>
            <a:lvl1pPr eaLnBrk="0" hangingPunct="0">
              <a:defRPr sz="2400">
                <a:solidFill>
                  <a:schemeClr val="tx1"/>
                </a:solidFill>
                <a:latin typeface="Calibri" pitchFamily="-110" charset="0"/>
                <a:cs typeface="Arial" charset="0"/>
              </a:defRPr>
            </a:lvl1pPr>
            <a:lvl2pPr marL="37931725" indent="-37474525" eaLnBrk="0" hangingPunct="0">
              <a:defRPr sz="2400">
                <a:solidFill>
                  <a:schemeClr val="tx1"/>
                </a:solidFill>
                <a:latin typeface="Calibri" pitchFamily="-110" charset="0"/>
                <a:cs typeface="Arial" charset="0"/>
              </a:defRPr>
            </a:lvl2pPr>
            <a:lvl3pPr eaLnBrk="0" hangingPunct="0">
              <a:defRPr sz="2400">
                <a:solidFill>
                  <a:schemeClr val="tx1"/>
                </a:solidFill>
                <a:latin typeface="Calibri" pitchFamily="-110" charset="0"/>
                <a:cs typeface="Arial" charset="0"/>
              </a:defRPr>
            </a:lvl3pPr>
            <a:lvl4pPr eaLnBrk="0" hangingPunct="0">
              <a:defRPr sz="2400">
                <a:solidFill>
                  <a:schemeClr val="tx1"/>
                </a:solidFill>
                <a:latin typeface="Calibri" pitchFamily="-110" charset="0"/>
                <a:cs typeface="Arial" charset="0"/>
              </a:defRPr>
            </a:lvl4pPr>
            <a:lvl5pPr eaLnBrk="0" hangingPunct="0">
              <a:defRPr sz="2400">
                <a:solidFill>
                  <a:schemeClr val="tx1"/>
                </a:solidFill>
                <a:latin typeface="Calibri" pitchFamily="-110" charset="0"/>
                <a:cs typeface="Arial" charset="0"/>
              </a:defRPr>
            </a:lvl5pPr>
            <a:lvl6pPr marL="457200" eaLnBrk="0" fontAlgn="base" hangingPunct="0">
              <a:spcBef>
                <a:spcPct val="0"/>
              </a:spcBef>
              <a:spcAft>
                <a:spcPct val="0"/>
              </a:spcAft>
              <a:defRPr sz="2400">
                <a:solidFill>
                  <a:schemeClr val="tx1"/>
                </a:solidFill>
                <a:latin typeface="Calibri" pitchFamily="-110" charset="0"/>
                <a:cs typeface="Arial" charset="0"/>
              </a:defRPr>
            </a:lvl6pPr>
            <a:lvl7pPr marL="914400" eaLnBrk="0" fontAlgn="base" hangingPunct="0">
              <a:spcBef>
                <a:spcPct val="0"/>
              </a:spcBef>
              <a:spcAft>
                <a:spcPct val="0"/>
              </a:spcAft>
              <a:defRPr sz="2400">
                <a:solidFill>
                  <a:schemeClr val="tx1"/>
                </a:solidFill>
                <a:latin typeface="Calibri" pitchFamily="-110" charset="0"/>
                <a:cs typeface="Arial" charset="0"/>
              </a:defRPr>
            </a:lvl7pPr>
            <a:lvl8pPr marL="1371600" eaLnBrk="0" fontAlgn="base" hangingPunct="0">
              <a:spcBef>
                <a:spcPct val="0"/>
              </a:spcBef>
              <a:spcAft>
                <a:spcPct val="0"/>
              </a:spcAft>
              <a:defRPr sz="2400">
                <a:solidFill>
                  <a:schemeClr val="tx1"/>
                </a:solidFill>
                <a:latin typeface="Calibri" pitchFamily="-110" charset="0"/>
                <a:cs typeface="Arial" charset="0"/>
              </a:defRPr>
            </a:lvl8pPr>
            <a:lvl9pPr marL="1828800" eaLnBrk="0" fontAlgn="base" hangingPunct="0">
              <a:spcBef>
                <a:spcPct val="0"/>
              </a:spcBef>
              <a:spcAft>
                <a:spcPct val="0"/>
              </a:spcAft>
              <a:defRPr sz="2400">
                <a:solidFill>
                  <a:schemeClr val="tx1"/>
                </a:solidFill>
                <a:latin typeface="Calibri" pitchFamily="-110" charset="0"/>
                <a:cs typeface="Arial" charset="0"/>
              </a:defRPr>
            </a:lvl9pPr>
          </a:lstStyle>
          <a:p>
            <a:pPr algn="ctr" eaLnBrk="1" fontAlgn="auto" hangingPunct="1">
              <a:lnSpc>
                <a:spcPct val="95000"/>
              </a:lnSpc>
              <a:spcBef>
                <a:spcPts val="0"/>
              </a:spcBef>
              <a:spcAft>
                <a:spcPts val="0"/>
              </a:spcAft>
              <a:defRPr/>
            </a:pPr>
            <a:r>
              <a:rPr lang="en-US" sz="1500" b="1" dirty="0" smtClean="0">
                <a:solidFill>
                  <a:srgbClr val="FFFFFF"/>
                </a:solidFill>
                <a:latin typeface="Arial" charset="0"/>
                <a:ea typeface="ヒラギノ角ゴ Pro W3" pitchFamily="-110" charset="-128"/>
              </a:rPr>
              <a:t>Psychosocial</a:t>
            </a:r>
          </a:p>
          <a:p>
            <a:pPr algn="ctr" eaLnBrk="1" fontAlgn="auto" hangingPunct="1">
              <a:lnSpc>
                <a:spcPct val="95000"/>
              </a:lnSpc>
              <a:spcBef>
                <a:spcPts val="0"/>
              </a:spcBef>
              <a:spcAft>
                <a:spcPts val="0"/>
              </a:spcAft>
              <a:defRPr/>
            </a:pPr>
            <a:r>
              <a:rPr lang="en-US" sz="1500" b="1" dirty="0" smtClean="0">
                <a:solidFill>
                  <a:srgbClr val="FFFFFF"/>
                </a:solidFill>
                <a:latin typeface="Arial" charset="0"/>
                <a:ea typeface="ヒラギノ角ゴ Pro W3" pitchFamily="-110" charset="-128"/>
              </a:rPr>
              <a:t>Challenges</a:t>
            </a:r>
          </a:p>
        </p:txBody>
      </p:sp>
      <p:sp>
        <p:nvSpPr>
          <p:cNvPr id="23560" name="Oval 7"/>
          <p:cNvSpPr>
            <a:spLocks noChangeArrowheads="1"/>
          </p:cNvSpPr>
          <p:nvPr/>
        </p:nvSpPr>
        <p:spPr bwMode="auto">
          <a:xfrm>
            <a:off x="1885569" y="2245992"/>
            <a:ext cx="1554480" cy="1463040"/>
          </a:xfrm>
          <a:prstGeom prst="ellipse">
            <a:avLst/>
          </a:prstGeom>
          <a:gradFill rotWithShape="0">
            <a:gsLst>
              <a:gs pos="0">
                <a:srgbClr val="60B4DA"/>
              </a:gs>
              <a:gs pos="100000">
                <a:srgbClr val="2C5365"/>
              </a:gs>
            </a:gsLst>
            <a:lin ang="5400000" scaled="1"/>
          </a:gradFill>
          <a:ln w="28575">
            <a:noFill/>
            <a:round/>
            <a:headEnd/>
            <a:tailEnd/>
          </a:ln>
          <a:effectLst/>
          <a:scene3d>
            <a:camera prst="orthographicFront">
              <a:rot lat="0" lon="0" rev="0"/>
            </a:camera>
            <a:lightRig rig="contrasting" dir="t">
              <a:rot lat="0" lon="0" rev="7800000"/>
            </a:lightRig>
          </a:scene3d>
          <a:sp3d>
            <a:bevelT w="139700" h="139700"/>
          </a:sp3d>
        </p:spPr>
        <p:txBody>
          <a:bodyPr wrap="none" lIns="0" rIns="0" anchor="ctr"/>
          <a:lstStyle/>
          <a:p>
            <a:pPr algn="ctr">
              <a:lnSpc>
                <a:spcPct val="95000"/>
              </a:lnSpc>
              <a:defRPr/>
            </a:pPr>
            <a:r>
              <a:rPr lang="en-US" sz="1500" b="1">
                <a:solidFill>
                  <a:srgbClr val="FFFFFF"/>
                </a:solidFill>
                <a:latin typeface="Arial" pitchFamily="34" charset="0"/>
                <a:ea typeface="ヒラギノ角ゴ Pro W3" charset="-128"/>
              </a:rPr>
              <a:t>Socioeconomic</a:t>
            </a:r>
            <a:br>
              <a:rPr lang="en-US" sz="1500" b="1">
                <a:solidFill>
                  <a:srgbClr val="FFFFFF"/>
                </a:solidFill>
                <a:latin typeface="Arial" pitchFamily="34" charset="0"/>
                <a:ea typeface="ヒラギノ角ゴ Pro W3" charset="-128"/>
              </a:rPr>
            </a:br>
            <a:r>
              <a:rPr lang="en-US" sz="1500" b="1">
                <a:solidFill>
                  <a:srgbClr val="FFFFFF"/>
                </a:solidFill>
                <a:latin typeface="Arial" pitchFamily="34" charset="0"/>
                <a:ea typeface="ヒラギノ角ゴ Pro W3" charset="-128"/>
              </a:rPr>
              <a:t>Status</a:t>
            </a:r>
            <a:endParaRPr lang="en-US" sz="1500" b="1" baseline="30000">
              <a:solidFill>
                <a:srgbClr val="FFFFFF"/>
              </a:solidFill>
              <a:latin typeface="Arial" pitchFamily="34" charset="0"/>
              <a:ea typeface="ヒラギノ角ゴ Pro W3" charset="-128"/>
            </a:endParaRPr>
          </a:p>
        </p:txBody>
      </p:sp>
      <p:sp>
        <p:nvSpPr>
          <p:cNvPr id="24585" name="Oval 8"/>
          <p:cNvSpPr>
            <a:spLocks noChangeArrowheads="1"/>
          </p:cNvSpPr>
          <p:nvPr/>
        </p:nvSpPr>
        <p:spPr bwMode="auto">
          <a:xfrm>
            <a:off x="1724417" y="3700396"/>
            <a:ext cx="1554480" cy="1463040"/>
          </a:xfrm>
          <a:prstGeom prst="ellipse">
            <a:avLst/>
          </a:prstGeom>
          <a:gradFill rotWithShape="0">
            <a:gsLst>
              <a:gs pos="0">
                <a:schemeClr val="accent2"/>
              </a:gs>
              <a:gs pos="100000">
                <a:schemeClr val="accent2">
                  <a:lumMod val="50000"/>
                </a:schemeClr>
              </a:gs>
            </a:gsLst>
            <a:lin ang="5400000" scaled="1"/>
          </a:gradFill>
          <a:ln w="28575">
            <a:noFill/>
            <a:round/>
            <a:headEnd/>
            <a:tailEnd/>
          </a:ln>
          <a:effectLst/>
          <a:scene3d>
            <a:camera prst="orthographicFront">
              <a:rot lat="0" lon="0" rev="0"/>
            </a:camera>
            <a:lightRig rig="contrasting" dir="t">
              <a:rot lat="0" lon="0" rev="7800000"/>
            </a:lightRig>
          </a:scene3d>
          <a:sp3d>
            <a:bevelT w="139700" h="139700"/>
          </a:sp3d>
        </p:spPr>
        <p:txBody>
          <a:bodyPr wrap="none" lIns="0" rIns="0" anchor="ctr"/>
          <a:lstStyle/>
          <a:p>
            <a:pPr algn="ctr">
              <a:lnSpc>
                <a:spcPct val="95000"/>
              </a:lnSpc>
              <a:defRPr/>
            </a:pPr>
            <a:r>
              <a:rPr lang="en-US" sz="1500" b="1">
                <a:solidFill>
                  <a:srgbClr val="FFFFFF"/>
                </a:solidFill>
                <a:latin typeface="Arial" pitchFamily="34" charset="0"/>
                <a:cs typeface="Arial" pitchFamily="34" charset="0"/>
              </a:rPr>
              <a:t>Inadequate</a:t>
            </a:r>
          </a:p>
          <a:p>
            <a:pPr algn="ctr">
              <a:lnSpc>
                <a:spcPct val="95000"/>
              </a:lnSpc>
              <a:defRPr/>
            </a:pPr>
            <a:r>
              <a:rPr lang="en-US" sz="1500" b="1">
                <a:solidFill>
                  <a:srgbClr val="FFFFFF"/>
                </a:solidFill>
                <a:latin typeface="Arial" pitchFamily="34" charset="0"/>
                <a:cs typeface="Arial" pitchFamily="34" charset="0"/>
              </a:rPr>
              <a:t>Food &amp; Fluid</a:t>
            </a:r>
          </a:p>
          <a:p>
            <a:pPr algn="ctr">
              <a:lnSpc>
                <a:spcPct val="95000"/>
              </a:lnSpc>
              <a:defRPr/>
            </a:pPr>
            <a:r>
              <a:rPr lang="en-US" sz="1500" b="1">
                <a:solidFill>
                  <a:srgbClr val="FFFFFF"/>
                </a:solidFill>
                <a:latin typeface="Arial" pitchFamily="34" charset="0"/>
                <a:cs typeface="Arial" pitchFamily="34" charset="0"/>
              </a:rPr>
              <a:t>Intake</a:t>
            </a:r>
            <a:endParaRPr lang="en-US" sz="1500" b="1" baseline="30000">
              <a:solidFill>
                <a:srgbClr val="FFFFFF"/>
              </a:solidFill>
              <a:latin typeface="Arial" pitchFamily="34" charset="0"/>
              <a:cs typeface="Arial" pitchFamily="34" charset="0"/>
            </a:endParaRPr>
          </a:p>
        </p:txBody>
      </p:sp>
      <p:sp>
        <p:nvSpPr>
          <p:cNvPr id="13" name="Oval 6"/>
          <p:cNvSpPr>
            <a:spLocks noChangeArrowheads="1"/>
          </p:cNvSpPr>
          <p:nvPr/>
        </p:nvSpPr>
        <p:spPr bwMode="auto">
          <a:xfrm>
            <a:off x="2826648" y="4738236"/>
            <a:ext cx="1554480" cy="1463040"/>
          </a:xfrm>
          <a:prstGeom prst="ellipse">
            <a:avLst/>
          </a:prstGeom>
          <a:gradFill rotWithShape="0">
            <a:gsLst>
              <a:gs pos="0">
                <a:srgbClr val="B878B2"/>
              </a:gs>
              <a:gs pos="100000">
                <a:srgbClr val="553852"/>
              </a:gs>
            </a:gsLst>
            <a:lin ang="5400000" scaled="1"/>
          </a:gradFill>
          <a:ln w="28575">
            <a:noFill/>
            <a:round/>
            <a:headEnd/>
            <a:tailEnd/>
          </a:ln>
          <a:effectLst/>
          <a:scene3d>
            <a:camera prst="orthographicFront">
              <a:rot lat="0" lon="0" rev="0"/>
            </a:camera>
            <a:lightRig rig="contrasting" dir="t">
              <a:rot lat="0" lon="0" rev="7800000"/>
            </a:lightRig>
          </a:scene3d>
          <a:sp3d>
            <a:bevelT w="139700" h="139700"/>
          </a:sp3d>
        </p:spPr>
        <p:txBody>
          <a:bodyPr wrap="none" lIns="0" rIns="0" anchor="ctr"/>
          <a:lstStyle/>
          <a:p>
            <a:pPr algn="ctr">
              <a:lnSpc>
                <a:spcPct val="95000"/>
              </a:lnSpc>
              <a:defRPr/>
            </a:pPr>
            <a:r>
              <a:rPr lang="en-US" sz="1500" b="1">
                <a:solidFill>
                  <a:srgbClr val="FFFFFF"/>
                </a:solidFill>
                <a:latin typeface="Arial" pitchFamily="34" charset="0"/>
                <a:ea typeface="ヒラギノ角ゴ Pro W3" charset="-128"/>
              </a:rPr>
              <a:t>Physical</a:t>
            </a:r>
          </a:p>
          <a:p>
            <a:pPr algn="ctr">
              <a:lnSpc>
                <a:spcPct val="95000"/>
              </a:lnSpc>
              <a:defRPr/>
            </a:pPr>
            <a:r>
              <a:rPr lang="en-US" sz="1500" b="1">
                <a:solidFill>
                  <a:srgbClr val="FFFFFF"/>
                </a:solidFill>
                <a:latin typeface="Arial" pitchFamily="34" charset="0"/>
                <a:ea typeface="ヒラギノ角ゴ Pro W3" charset="-128"/>
              </a:rPr>
              <a:t>Impairments</a:t>
            </a:r>
            <a:endParaRPr lang="en-US" sz="1500" b="1" baseline="30000">
              <a:solidFill>
                <a:srgbClr val="FFFFFF"/>
              </a:solidFill>
              <a:latin typeface="Arial" pitchFamily="34" charset="0"/>
              <a:ea typeface="ヒラギノ角ゴ Pro W3" charset="-128"/>
            </a:endParaRPr>
          </a:p>
        </p:txBody>
      </p:sp>
      <p:sp>
        <p:nvSpPr>
          <p:cNvPr id="26665" name="TextBox 13"/>
          <p:cNvSpPr txBox="1">
            <a:spLocks noChangeArrowheads="1"/>
          </p:cNvSpPr>
          <p:nvPr/>
        </p:nvSpPr>
        <p:spPr bwMode="auto">
          <a:xfrm>
            <a:off x="2517775" y="6530975"/>
            <a:ext cx="4127500" cy="127000"/>
          </a:xfrm>
          <a:prstGeom prst="rect">
            <a:avLst/>
          </a:prstGeom>
          <a:noFill/>
          <a:ln w="9525">
            <a:noFill/>
            <a:miter lim="800000"/>
            <a:headEnd/>
            <a:tailEnd/>
          </a:ln>
        </p:spPr>
        <p:txBody>
          <a:bodyPr lIns="0" tIns="0" rIns="0" bIns="0" anchor="b">
            <a:spAutoFit/>
          </a:bodyPr>
          <a:lstStyle/>
          <a:p>
            <a:pPr>
              <a:lnSpc>
                <a:spcPct val="90000"/>
              </a:lnSpc>
              <a:spcBef>
                <a:spcPts val="200"/>
              </a:spcBef>
            </a:pPr>
            <a:r>
              <a:rPr lang="en-US" sz="900"/>
              <a:t>Fuhrman MP. </a:t>
            </a:r>
            <a:r>
              <a:rPr lang="en-US" sz="900" i="1"/>
              <a:t>Nutr Clin Pract </a:t>
            </a:r>
            <a:r>
              <a:rPr lang="en-US" sz="900"/>
              <a:t>2009; 24:196-205.</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8"/>
          <p:cNvSpPr>
            <a:spLocks noChangeArrowheads="1"/>
          </p:cNvSpPr>
          <p:nvPr/>
        </p:nvSpPr>
        <p:spPr bwMode="auto">
          <a:xfrm>
            <a:off x="828600" y="1931304"/>
            <a:ext cx="2254914" cy="2068160"/>
          </a:xfrm>
          <a:prstGeom prst="ellipse">
            <a:avLst/>
          </a:prstGeom>
          <a:gradFill rotWithShape="0">
            <a:gsLst>
              <a:gs pos="0">
                <a:schemeClr val="accent2"/>
              </a:gs>
              <a:gs pos="100000">
                <a:schemeClr val="accent2">
                  <a:lumMod val="50000"/>
                </a:schemeClr>
              </a:gs>
            </a:gsLst>
            <a:lin ang="5400000" scaled="1"/>
          </a:gradFill>
          <a:ln w="28575">
            <a:noFill/>
            <a:round/>
            <a:headEnd/>
            <a:tailEnd/>
          </a:ln>
          <a:effectLst/>
          <a:scene3d>
            <a:camera prst="orthographicFront">
              <a:rot lat="0" lon="0" rev="0"/>
            </a:camera>
            <a:lightRig rig="contrasting" dir="t">
              <a:rot lat="0" lon="0" rev="7800000"/>
            </a:lightRig>
          </a:scene3d>
          <a:sp3d>
            <a:bevelT w="139700" h="139700"/>
          </a:sp3d>
        </p:spPr>
        <p:txBody>
          <a:bodyPr wrap="none" lIns="0" rIns="0" anchor="ctr"/>
          <a:lstStyle/>
          <a:p>
            <a:pPr algn="ctr">
              <a:lnSpc>
                <a:spcPct val="95000"/>
              </a:lnSpc>
              <a:defRPr/>
            </a:pPr>
            <a:r>
              <a:rPr lang="en-US" sz="2400" b="1">
                <a:solidFill>
                  <a:srgbClr val="FFFFFF"/>
                </a:solidFill>
                <a:latin typeface="Arial" pitchFamily="34" charset="0"/>
                <a:cs typeface="Arial" pitchFamily="34" charset="0"/>
              </a:rPr>
              <a:t>Inadequate</a:t>
            </a:r>
          </a:p>
          <a:p>
            <a:pPr algn="ctr">
              <a:lnSpc>
                <a:spcPct val="95000"/>
              </a:lnSpc>
              <a:defRPr/>
            </a:pPr>
            <a:r>
              <a:rPr lang="en-US" sz="2400" b="1">
                <a:solidFill>
                  <a:srgbClr val="FFFFFF"/>
                </a:solidFill>
                <a:latin typeface="Arial" pitchFamily="34" charset="0"/>
                <a:cs typeface="Arial" pitchFamily="34" charset="0"/>
              </a:rPr>
              <a:t>Food &amp; Fluid</a:t>
            </a:r>
          </a:p>
          <a:p>
            <a:pPr algn="ctr">
              <a:lnSpc>
                <a:spcPct val="95000"/>
              </a:lnSpc>
              <a:defRPr/>
            </a:pPr>
            <a:r>
              <a:rPr lang="en-US" sz="2400" b="1">
                <a:solidFill>
                  <a:srgbClr val="FFFFFF"/>
                </a:solidFill>
                <a:latin typeface="Arial" pitchFamily="34" charset="0"/>
                <a:cs typeface="Arial" pitchFamily="34" charset="0"/>
              </a:rPr>
              <a:t>Intake</a:t>
            </a:r>
            <a:endParaRPr lang="en-US" sz="2400" b="1" baseline="30000">
              <a:solidFill>
                <a:srgbClr val="FFFFFF"/>
              </a:solidFill>
              <a:latin typeface="Arial" pitchFamily="34" charset="0"/>
              <a:cs typeface="Arial" pitchFamily="34" charset="0"/>
            </a:endParaRPr>
          </a:p>
        </p:txBody>
      </p:sp>
      <p:sp>
        <p:nvSpPr>
          <p:cNvPr id="16" name="Oval 6"/>
          <p:cNvSpPr>
            <a:spLocks noChangeArrowheads="1"/>
          </p:cNvSpPr>
          <p:nvPr/>
        </p:nvSpPr>
        <p:spPr bwMode="auto">
          <a:xfrm>
            <a:off x="3480245" y="1931303"/>
            <a:ext cx="2270910" cy="2068161"/>
          </a:xfrm>
          <a:prstGeom prst="ellipse">
            <a:avLst/>
          </a:prstGeom>
          <a:gradFill rotWithShape="0">
            <a:gsLst>
              <a:gs pos="0">
                <a:srgbClr val="B878B2"/>
              </a:gs>
              <a:gs pos="100000">
                <a:srgbClr val="553852"/>
              </a:gs>
            </a:gsLst>
            <a:lin ang="5400000" scaled="1"/>
          </a:gradFill>
          <a:ln w="28575">
            <a:noFill/>
            <a:round/>
            <a:headEnd/>
            <a:tailEnd/>
          </a:ln>
          <a:effectLst/>
          <a:scene3d>
            <a:camera prst="orthographicFront">
              <a:rot lat="0" lon="0" rev="0"/>
            </a:camera>
            <a:lightRig rig="contrasting" dir="t">
              <a:rot lat="0" lon="0" rev="7800000"/>
            </a:lightRig>
          </a:scene3d>
          <a:sp3d>
            <a:bevelT w="139700" h="139700"/>
          </a:sp3d>
        </p:spPr>
        <p:txBody>
          <a:bodyPr wrap="none" lIns="0" rIns="0" anchor="ctr"/>
          <a:lstStyle/>
          <a:p>
            <a:pPr algn="ctr">
              <a:lnSpc>
                <a:spcPct val="95000"/>
              </a:lnSpc>
              <a:defRPr/>
            </a:pPr>
            <a:r>
              <a:rPr lang="en-US" sz="2400" b="1">
                <a:solidFill>
                  <a:srgbClr val="FFFFFF"/>
                </a:solidFill>
                <a:latin typeface="Arial" pitchFamily="34" charset="0"/>
                <a:ea typeface="ヒラギノ角ゴ Pro W3" charset="-128"/>
              </a:rPr>
              <a:t>Physical</a:t>
            </a:r>
          </a:p>
          <a:p>
            <a:pPr algn="ctr">
              <a:lnSpc>
                <a:spcPct val="95000"/>
              </a:lnSpc>
              <a:defRPr/>
            </a:pPr>
            <a:r>
              <a:rPr lang="en-US" sz="2400" b="1">
                <a:solidFill>
                  <a:srgbClr val="FFFFFF"/>
                </a:solidFill>
                <a:latin typeface="Arial" pitchFamily="34" charset="0"/>
                <a:ea typeface="ヒラギノ角ゴ Pro W3" charset="-128"/>
              </a:rPr>
              <a:t>Impairments</a:t>
            </a:r>
            <a:endParaRPr lang="en-US" sz="2400" b="1" baseline="30000">
              <a:solidFill>
                <a:srgbClr val="FFFFFF"/>
              </a:solidFill>
              <a:latin typeface="Arial" pitchFamily="34" charset="0"/>
              <a:ea typeface="ヒラギノ角ゴ Pro W3" charset="-128"/>
            </a:endParaRPr>
          </a:p>
        </p:txBody>
      </p:sp>
      <p:sp>
        <p:nvSpPr>
          <p:cNvPr id="17" name="Oval 7"/>
          <p:cNvSpPr>
            <a:spLocks noChangeArrowheads="1"/>
          </p:cNvSpPr>
          <p:nvPr/>
        </p:nvSpPr>
        <p:spPr bwMode="auto">
          <a:xfrm>
            <a:off x="6147886" y="1931304"/>
            <a:ext cx="2262614" cy="2068160"/>
          </a:xfrm>
          <a:prstGeom prst="ellipse">
            <a:avLst/>
          </a:prstGeom>
          <a:gradFill rotWithShape="0">
            <a:gsLst>
              <a:gs pos="0">
                <a:srgbClr val="60B4DA"/>
              </a:gs>
              <a:gs pos="100000">
                <a:srgbClr val="2C5365"/>
              </a:gs>
            </a:gsLst>
            <a:lin ang="5400000" scaled="1"/>
          </a:gradFill>
          <a:ln w="28575">
            <a:noFill/>
            <a:round/>
            <a:headEnd/>
            <a:tailEnd/>
          </a:ln>
          <a:effectLst/>
          <a:scene3d>
            <a:camera prst="orthographicFront">
              <a:rot lat="0" lon="0" rev="0"/>
            </a:camera>
            <a:lightRig rig="contrasting" dir="t">
              <a:rot lat="0" lon="0" rev="7800000"/>
            </a:lightRig>
          </a:scene3d>
          <a:sp3d>
            <a:bevelT w="139700" h="139700"/>
          </a:sp3d>
        </p:spPr>
        <p:txBody>
          <a:bodyPr wrap="none" lIns="0" rIns="0" anchor="ctr"/>
          <a:lstStyle/>
          <a:p>
            <a:pPr algn="ctr">
              <a:lnSpc>
                <a:spcPct val="95000"/>
              </a:lnSpc>
              <a:defRPr/>
            </a:pPr>
            <a:r>
              <a:rPr lang="en-US" sz="2200" b="1">
                <a:solidFill>
                  <a:srgbClr val="FFFFFF"/>
                </a:solidFill>
                <a:latin typeface="Arial" pitchFamily="34" charset="0"/>
                <a:ea typeface="ヒラギノ角ゴ Pro W3" charset="-128"/>
              </a:rPr>
              <a:t>Socioeconomic</a:t>
            </a:r>
            <a:br>
              <a:rPr lang="en-US" sz="2200" b="1">
                <a:solidFill>
                  <a:srgbClr val="FFFFFF"/>
                </a:solidFill>
                <a:latin typeface="Arial" pitchFamily="34" charset="0"/>
                <a:ea typeface="ヒラギノ角ゴ Pro W3" charset="-128"/>
              </a:rPr>
            </a:br>
            <a:r>
              <a:rPr lang="en-US" sz="2200" b="1">
                <a:solidFill>
                  <a:srgbClr val="FFFFFF"/>
                </a:solidFill>
                <a:latin typeface="Arial" pitchFamily="34" charset="0"/>
                <a:ea typeface="ヒラギノ角ゴ Pro W3" charset="-128"/>
              </a:rPr>
              <a:t>Status</a:t>
            </a:r>
            <a:endParaRPr lang="en-US" sz="2200" b="1" baseline="30000">
              <a:solidFill>
                <a:srgbClr val="FFFFFF"/>
              </a:solidFill>
              <a:latin typeface="Arial" pitchFamily="34" charset="0"/>
              <a:ea typeface="ヒラギノ角ゴ Pro W3" charset="-128"/>
            </a:endParaRPr>
          </a:p>
        </p:txBody>
      </p:sp>
      <p:sp>
        <p:nvSpPr>
          <p:cNvPr id="70659" name="Rectangle 11"/>
          <p:cNvSpPr>
            <a:spLocks noGrp="1"/>
          </p:cNvSpPr>
          <p:nvPr>
            <p:ph type="title"/>
          </p:nvPr>
        </p:nvSpPr>
        <p:spPr>
          <a:xfrm>
            <a:off x="590550" y="0"/>
            <a:ext cx="8278813" cy="1277938"/>
          </a:xfrm>
        </p:spPr>
        <p:txBody>
          <a:bodyPr/>
          <a:lstStyle/>
          <a:p>
            <a:pPr>
              <a:defRPr/>
            </a:pPr>
            <a:r>
              <a:rPr sz="2700" smtClean="0"/>
              <a:t>Key challenges among nutritional intake and access </a:t>
            </a:r>
            <a:br>
              <a:rPr sz="2700" smtClean="0"/>
            </a:br>
            <a:r>
              <a:rPr sz="2700" smtClean="0"/>
              <a:t>to nutrition exacerbate problem of malnutrition</a:t>
            </a:r>
          </a:p>
        </p:txBody>
      </p:sp>
      <p:sp>
        <p:nvSpPr>
          <p:cNvPr id="27660" name="Content Placeholder 4"/>
          <p:cNvSpPr>
            <a:spLocks noGrp="1"/>
          </p:cNvSpPr>
          <p:nvPr>
            <p:ph idx="1"/>
          </p:nvPr>
        </p:nvSpPr>
        <p:spPr>
          <a:xfrm>
            <a:off x="590550" y="4243388"/>
            <a:ext cx="2836863" cy="2130425"/>
          </a:xfrm>
        </p:spPr>
        <p:txBody>
          <a:bodyPr/>
          <a:lstStyle/>
          <a:p>
            <a:pPr>
              <a:buClr>
                <a:srgbClr val="2B7593"/>
              </a:buClr>
              <a:buSzTx/>
            </a:pPr>
            <a:r>
              <a:rPr lang="en-US" sz="2000" smtClean="0">
                <a:latin typeface="Arial" charset="0"/>
                <a:cs typeface="Arial" charset="0"/>
              </a:rPr>
              <a:t>93% had at least one problem with eating and digestion</a:t>
            </a:r>
          </a:p>
        </p:txBody>
      </p:sp>
      <p:sp>
        <p:nvSpPr>
          <p:cNvPr id="27661" name="Content Placeholder 4"/>
          <p:cNvSpPr txBox="1">
            <a:spLocks/>
          </p:cNvSpPr>
          <p:nvPr/>
        </p:nvSpPr>
        <p:spPr bwMode="auto">
          <a:xfrm>
            <a:off x="3624263" y="4254500"/>
            <a:ext cx="4933950" cy="1314450"/>
          </a:xfrm>
          <a:prstGeom prst="rect">
            <a:avLst/>
          </a:prstGeom>
          <a:noFill/>
          <a:ln w="9525">
            <a:noFill/>
            <a:miter lim="800000"/>
            <a:headEnd/>
            <a:tailEnd/>
          </a:ln>
        </p:spPr>
        <p:txBody>
          <a:bodyPr/>
          <a:lstStyle/>
          <a:p>
            <a:pPr marL="238125" indent="-238125">
              <a:spcBef>
                <a:spcPts val="600"/>
              </a:spcBef>
              <a:spcAft>
                <a:spcPts val="600"/>
              </a:spcAft>
              <a:buClr>
                <a:srgbClr val="2B7593"/>
              </a:buClr>
              <a:buSzPct val="100000"/>
              <a:buFont typeface="Wingdings" pitchFamily="2" charset="2"/>
              <a:buChar char="§"/>
            </a:pPr>
            <a:r>
              <a:rPr lang="en-US" sz="2000">
                <a:cs typeface="Arial" charset="0"/>
              </a:rPr>
              <a:t>50% required assistance with shopping and food preparation</a:t>
            </a:r>
          </a:p>
        </p:txBody>
      </p:sp>
      <p:sp>
        <p:nvSpPr>
          <p:cNvPr id="27662" name="Text Box 4"/>
          <p:cNvSpPr txBox="1">
            <a:spLocks noChangeArrowheads="1"/>
          </p:cNvSpPr>
          <p:nvPr/>
        </p:nvSpPr>
        <p:spPr bwMode="auto">
          <a:xfrm>
            <a:off x="2409825" y="6440488"/>
            <a:ext cx="3455988" cy="217487"/>
          </a:xfrm>
          <a:prstGeom prst="rect">
            <a:avLst/>
          </a:prstGeom>
          <a:noFill/>
          <a:ln w="9525">
            <a:noFill/>
            <a:miter lim="800000"/>
            <a:headEnd/>
            <a:tailEnd/>
          </a:ln>
        </p:spPr>
        <p:txBody>
          <a:bodyPr rIns="0" anchor="b">
            <a:spAutoFit/>
          </a:bodyPr>
          <a:lstStyle/>
          <a:p>
            <a:pPr>
              <a:lnSpc>
                <a:spcPct val="90000"/>
              </a:lnSpc>
              <a:spcBef>
                <a:spcPts val="200"/>
              </a:spcBef>
            </a:pPr>
            <a:r>
              <a:rPr lang="en-US" sz="900"/>
              <a:t>Soini H, et al. </a:t>
            </a:r>
            <a:r>
              <a:rPr lang="en-US" sz="900" i="1"/>
              <a:t>J Gerontol Nurs</a:t>
            </a:r>
            <a:r>
              <a:rPr lang="en-US" sz="900"/>
              <a:t>. 2006;12-17.</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defRPr/>
            </a:pPr>
            <a:r>
              <a:rPr smtClean="0">
                <a:latin typeface="Arial" charset="0"/>
                <a:cs typeface="Arial" charset="0"/>
              </a:rPr>
              <a:t>Patients who suffer from malnutrition </a:t>
            </a:r>
            <a:br>
              <a:rPr smtClean="0">
                <a:latin typeface="Arial" charset="0"/>
                <a:cs typeface="Arial" charset="0"/>
              </a:rPr>
            </a:br>
            <a:r>
              <a:rPr smtClean="0">
                <a:latin typeface="Arial" charset="0"/>
                <a:cs typeface="Arial" charset="0"/>
              </a:rPr>
              <a:t>will also have a loss of lean body mass</a:t>
            </a:r>
          </a:p>
        </p:txBody>
      </p:sp>
      <p:sp>
        <p:nvSpPr>
          <p:cNvPr id="28675" name="Footer Placeholder 11"/>
          <p:cNvSpPr txBox="1">
            <a:spLocks noGrp="1"/>
          </p:cNvSpPr>
          <p:nvPr/>
        </p:nvSpPr>
        <p:spPr bwMode="auto">
          <a:xfrm>
            <a:off x="2532063" y="6510338"/>
            <a:ext cx="4630737" cy="127000"/>
          </a:xfrm>
          <a:prstGeom prst="rect">
            <a:avLst/>
          </a:prstGeom>
          <a:noFill/>
          <a:ln w="9525">
            <a:noFill/>
            <a:miter lim="800000"/>
            <a:headEnd/>
            <a:tailEnd/>
          </a:ln>
        </p:spPr>
        <p:txBody>
          <a:bodyPr lIns="0" tIns="0" rIns="0" bIns="0" anchor="b">
            <a:spAutoFit/>
          </a:bodyPr>
          <a:lstStyle/>
          <a:p>
            <a:pPr>
              <a:lnSpc>
                <a:spcPct val="90000"/>
              </a:lnSpc>
              <a:spcBef>
                <a:spcPts val="200"/>
              </a:spcBef>
            </a:pPr>
            <a:r>
              <a:rPr lang="en-US" sz="900"/>
              <a:t>Demling RH. </a:t>
            </a:r>
            <a:r>
              <a:rPr lang="en-US" sz="900" i="1"/>
              <a:t>Eplasty</a:t>
            </a:r>
            <a:r>
              <a:rPr lang="en-US" sz="900"/>
              <a:t>. 2009;9:65-94. </a:t>
            </a:r>
          </a:p>
        </p:txBody>
      </p:sp>
      <p:sp>
        <p:nvSpPr>
          <p:cNvPr id="28676" name="Rectangle 3"/>
          <p:cNvSpPr txBox="1">
            <a:spLocks noChangeArrowheads="1"/>
          </p:cNvSpPr>
          <p:nvPr/>
        </p:nvSpPr>
        <p:spPr bwMode="auto">
          <a:xfrm>
            <a:off x="657225" y="1849438"/>
            <a:ext cx="7837488" cy="587375"/>
          </a:xfrm>
          <a:prstGeom prst="rect">
            <a:avLst/>
          </a:prstGeom>
          <a:noFill/>
          <a:ln w="9525">
            <a:noFill/>
            <a:miter lim="800000"/>
            <a:headEnd/>
            <a:tailEnd/>
          </a:ln>
        </p:spPr>
        <p:txBody>
          <a:bodyPr lIns="0" tIns="0" rIns="0" bIns="0">
            <a:spAutoFit/>
          </a:bodyPr>
          <a:lstStyle/>
          <a:p>
            <a:pPr algn="ctr" eaLnBrk="0" hangingPunct="0">
              <a:lnSpc>
                <a:spcPct val="95000"/>
              </a:lnSpc>
              <a:buClr>
                <a:srgbClr val="6DB33F"/>
              </a:buClr>
              <a:buFont typeface="Arial" charset="0"/>
              <a:buNone/>
            </a:pPr>
            <a:r>
              <a:rPr lang="en-US" sz="2000" b="1">
                <a:solidFill>
                  <a:srgbClr val="E16D32"/>
                </a:solidFill>
              </a:rPr>
              <a:t>Lean body mass includes </a:t>
            </a:r>
          </a:p>
          <a:p>
            <a:pPr algn="ctr" eaLnBrk="0" hangingPunct="0">
              <a:lnSpc>
                <a:spcPct val="95000"/>
              </a:lnSpc>
              <a:buClr>
                <a:srgbClr val="6DB33F"/>
              </a:buClr>
              <a:buFont typeface="Arial" charset="0"/>
              <a:buNone/>
            </a:pPr>
            <a:r>
              <a:rPr lang="en-US" sz="2000" b="1">
                <a:solidFill>
                  <a:srgbClr val="E16D32"/>
                </a:solidFill>
              </a:rPr>
              <a:t>muscle, skin, bones, and organs</a:t>
            </a:r>
          </a:p>
        </p:txBody>
      </p:sp>
      <p:grpSp>
        <p:nvGrpSpPr>
          <p:cNvPr id="28677" name="Group 16"/>
          <p:cNvGrpSpPr>
            <a:grpSpLocks/>
          </p:cNvGrpSpPr>
          <p:nvPr/>
        </p:nvGrpSpPr>
        <p:grpSpPr bwMode="auto">
          <a:xfrm>
            <a:off x="525463" y="1243013"/>
            <a:ext cx="8042275" cy="4187825"/>
            <a:chOff x="1160463" y="1243013"/>
            <a:chExt cx="7472362" cy="3871912"/>
          </a:xfrm>
        </p:grpSpPr>
        <p:pic>
          <p:nvPicPr>
            <p:cNvPr id="71685" name="Picture 2"/>
            <p:cNvPicPr>
              <a:picLocks noChangeAspect="1" noChangeArrowheads="1"/>
            </p:cNvPicPr>
            <p:nvPr/>
          </p:nvPicPr>
          <p:blipFill>
            <a:blip r:embed="rId3"/>
            <a:srcRect/>
            <a:stretch>
              <a:fillRect/>
            </a:stretch>
          </p:blipFill>
          <p:spPr bwMode="auto">
            <a:xfrm>
              <a:off x="1160463" y="2647645"/>
              <a:ext cx="2972129" cy="2389489"/>
            </a:xfrm>
            <a:prstGeom prst="rect">
              <a:avLst/>
            </a:prstGeom>
            <a:noFill/>
            <a:ln w="9525">
              <a:noFill/>
              <a:miter lim="800000"/>
              <a:headEnd/>
              <a:tailEnd/>
            </a:ln>
            <a:effectLst>
              <a:outerShdw blurRad="63500" dist="38099" dir="2700000" algn="ctr" rotWithShape="0">
                <a:srgbClr val="B2B2B2">
                  <a:alpha val="32001"/>
                </a:srgbClr>
              </a:outerShdw>
            </a:effectLst>
          </p:spPr>
        </p:pic>
        <p:sp>
          <p:nvSpPr>
            <p:cNvPr id="28679" name="TextBox 15"/>
            <p:cNvSpPr txBox="1">
              <a:spLocks noChangeAspect="1" noChangeArrowheads="1"/>
            </p:cNvSpPr>
            <p:nvPr/>
          </p:nvSpPr>
          <p:spPr bwMode="auto">
            <a:xfrm>
              <a:off x="1593850" y="4133111"/>
              <a:ext cx="2124075" cy="588854"/>
            </a:xfrm>
            <a:prstGeom prst="rect">
              <a:avLst/>
            </a:prstGeom>
            <a:noFill/>
            <a:ln w="9525">
              <a:noFill/>
              <a:miter lim="800000"/>
              <a:headEnd/>
              <a:tailEnd/>
            </a:ln>
          </p:spPr>
          <p:txBody>
            <a:bodyPr lIns="82058" tIns="41029" rIns="82058" bIns="41029" anchor="ctr">
              <a:spAutoFit/>
            </a:bodyPr>
            <a:lstStyle/>
            <a:p>
              <a:pPr algn="ctr" defTabSz="455613"/>
              <a:r>
                <a:rPr lang="en-US" b="1">
                  <a:solidFill>
                    <a:schemeClr val="bg1"/>
                  </a:solidFill>
                </a:rPr>
                <a:t>Aging &amp; Bed rest / </a:t>
              </a:r>
            </a:p>
            <a:p>
              <a:pPr algn="ctr" defTabSz="455613"/>
              <a:r>
                <a:rPr lang="en-US" b="1">
                  <a:solidFill>
                    <a:schemeClr val="bg1"/>
                  </a:solidFill>
                </a:rPr>
                <a:t>decreased activity</a:t>
              </a:r>
            </a:p>
          </p:txBody>
        </p:sp>
        <p:sp>
          <p:nvSpPr>
            <p:cNvPr id="71687" name="Oval 19"/>
            <p:cNvSpPr>
              <a:spLocks noChangeAspect="1" noChangeArrowheads="1"/>
            </p:cNvSpPr>
            <p:nvPr/>
          </p:nvSpPr>
          <p:spPr bwMode="auto">
            <a:xfrm>
              <a:off x="4224042" y="3799825"/>
              <a:ext cx="1402728" cy="1306293"/>
            </a:xfrm>
            <a:prstGeom prst="ellipse">
              <a:avLst/>
            </a:prstGeom>
            <a:gradFill rotWithShape="0">
              <a:gsLst>
                <a:gs pos="0">
                  <a:schemeClr val="tx2"/>
                </a:gs>
                <a:gs pos="100000">
                  <a:srgbClr val="0E223A"/>
                </a:gs>
              </a:gsLst>
              <a:lin ang="5400000" scaled="1"/>
            </a:gradFill>
            <a:ln w="9525">
              <a:noFill/>
              <a:round/>
              <a:headEnd/>
              <a:tailEnd/>
            </a:ln>
            <a:effectLst>
              <a:outerShdw blurRad="63500" dist="38099" dir="2700000" algn="ctr" rotWithShape="0">
                <a:srgbClr val="000000">
                  <a:alpha val="32001"/>
                </a:srgbClr>
              </a:outerShdw>
            </a:effectLst>
          </p:spPr>
          <p:txBody>
            <a:bodyPr wrap="none" lIns="82058" tIns="41029" rIns="82058" bIns="41029" anchor="ctr"/>
            <a:lstStyle/>
            <a:p>
              <a:pPr algn="ctr" defTabSz="455613" fontAlgn="auto">
                <a:spcBef>
                  <a:spcPts val="0"/>
                </a:spcBef>
                <a:spcAft>
                  <a:spcPts val="0"/>
                </a:spcAft>
                <a:defRPr/>
              </a:pPr>
              <a:r>
                <a:rPr lang="en-US" sz="1600" b="1" dirty="0">
                  <a:solidFill>
                    <a:srgbClr val="FFFFFF"/>
                  </a:solidFill>
                  <a:latin typeface="Arial Narrow" charset="0"/>
                  <a:ea typeface="ＭＳ Ｐゴシック" pitchFamily="34" charset="-128"/>
                  <a:cs typeface="ＭＳ Ｐゴシック" pitchFamily="34" charset="-128"/>
                </a:rPr>
                <a:t>Loss of Lean </a:t>
              </a:r>
              <a:br>
                <a:rPr lang="en-US" sz="1600" b="1" dirty="0">
                  <a:solidFill>
                    <a:srgbClr val="FFFFFF"/>
                  </a:solidFill>
                  <a:latin typeface="Arial Narrow" charset="0"/>
                  <a:ea typeface="ＭＳ Ｐゴシック" pitchFamily="34" charset="-128"/>
                  <a:cs typeface="ＭＳ Ｐゴシック" pitchFamily="34" charset="-128"/>
                </a:rPr>
              </a:br>
              <a:r>
                <a:rPr lang="en-US" sz="1600" b="1" dirty="0">
                  <a:solidFill>
                    <a:srgbClr val="FFFFFF"/>
                  </a:solidFill>
                  <a:latin typeface="Arial Narrow" charset="0"/>
                  <a:ea typeface="ＭＳ Ｐゴシック" pitchFamily="34" charset="-128"/>
                  <a:cs typeface="ＭＳ Ｐゴシック" pitchFamily="34" charset="-128"/>
                </a:rPr>
                <a:t>Body Mass</a:t>
              </a:r>
            </a:p>
          </p:txBody>
        </p:sp>
        <p:grpSp>
          <p:nvGrpSpPr>
            <p:cNvPr id="28681" name="Group 3"/>
            <p:cNvGrpSpPr>
              <a:grpSpLocks/>
            </p:cNvGrpSpPr>
            <p:nvPr/>
          </p:nvGrpSpPr>
          <p:grpSpPr bwMode="auto">
            <a:xfrm>
              <a:off x="5761038" y="1243013"/>
              <a:ext cx="2871787" cy="3871912"/>
              <a:chOff x="5844988" y="869627"/>
              <a:chExt cx="2947988" cy="4308798"/>
            </a:xfrm>
          </p:grpSpPr>
          <p:pic>
            <p:nvPicPr>
              <p:cNvPr id="28682" name="Picture 2"/>
              <p:cNvPicPr>
                <a:picLocks noChangeAspect="1" noChangeArrowheads="1"/>
              </p:cNvPicPr>
              <p:nvPr/>
            </p:nvPicPr>
            <p:blipFill>
              <a:blip r:embed="rId4"/>
              <a:srcRect/>
              <a:stretch>
                <a:fillRect/>
              </a:stretch>
            </p:blipFill>
            <p:spPr bwMode="auto">
              <a:xfrm>
                <a:off x="5844988" y="869627"/>
                <a:ext cx="2947988" cy="4308798"/>
              </a:xfrm>
              <a:prstGeom prst="rect">
                <a:avLst/>
              </a:prstGeom>
              <a:noFill/>
              <a:ln w="9525">
                <a:noFill/>
                <a:miter lim="800000"/>
                <a:headEnd/>
                <a:tailEnd/>
              </a:ln>
            </p:spPr>
          </p:pic>
          <p:sp>
            <p:nvSpPr>
              <p:cNvPr id="28683" name="Rectangle 14"/>
              <p:cNvSpPr>
                <a:spLocks noChangeAspect="1" noChangeArrowheads="1"/>
              </p:cNvSpPr>
              <p:nvPr/>
            </p:nvSpPr>
            <p:spPr bwMode="auto">
              <a:xfrm>
                <a:off x="6494634" y="4169350"/>
                <a:ext cx="2187432" cy="655297"/>
              </a:xfrm>
              <a:prstGeom prst="rect">
                <a:avLst/>
              </a:prstGeom>
              <a:noFill/>
              <a:ln w="9525">
                <a:noFill/>
                <a:miter lim="800000"/>
                <a:headEnd/>
                <a:tailEnd/>
              </a:ln>
            </p:spPr>
            <p:txBody>
              <a:bodyPr lIns="82058" tIns="41029" rIns="82058" bIns="41029">
                <a:spAutoFit/>
              </a:bodyPr>
              <a:lstStyle/>
              <a:p>
                <a:pPr defTabSz="455613"/>
                <a:r>
                  <a:rPr lang="en-US" b="1">
                    <a:solidFill>
                      <a:schemeClr val="bg1"/>
                    </a:solidFill>
                  </a:rPr>
                  <a:t>Illness &amp; Injury</a:t>
                </a:r>
              </a:p>
              <a:p>
                <a:pPr defTabSz="455613"/>
                <a:r>
                  <a:rPr lang="en-US" b="1">
                    <a:solidFill>
                      <a:schemeClr val="bg1"/>
                    </a:solidFill>
                  </a:rPr>
                  <a:t>(Inflammation)</a:t>
                </a:r>
              </a:p>
            </p:txBody>
          </p:sp>
        </p:grp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Home Health">
  <a:themeElements>
    <a:clrScheme name="Abbott_Home Health">
      <a:dk1>
        <a:sysClr val="windowText" lastClr="000000"/>
      </a:dk1>
      <a:lt1>
        <a:sysClr val="window" lastClr="FFFFFF"/>
      </a:lt1>
      <a:dk2>
        <a:srgbClr val="0070C0"/>
      </a:dk2>
      <a:lt2>
        <a:srgbClr val="6C8121"/>
      </a:lt2>
      <a:accent1>
        <a:srgbClr val="399CC4"/>
      </a:accent1>
      <a:accent2>
        <a:srgbClr val="9BBA30"/>
      </a:accent2>
      <a:accent3>
        <a:srgbClr val="FFCC00"/>
      </a:accent3>
      <a:accent4>
        <a:srgbClr val="B2A2C7"/>
      </a:accent4>
      <a:accent5>
        <a:srgbClr val="5BC992"/>
      </a:accent5>
      <a:accent6>
        <a:srgbClr val="FFCC99"/>
      </a:accent6>
      <a:hlink>
        <a:srgbClr val="E36C0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5101</TotalTime>
  <Words>3429</Words>
  <Application>Microsoft Office PowerPoint</Application>
  <PresentationFormat>On-screen Show (4:3)</PresentationFormat>
  <Paragraphs>491</Paragraphs>
  <Slides>40</Slides>
  <Notes>22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3" baseType="lpstr">
      <vt:lpstr>Home Health</vt:lpstr>
      <vt:lpstr>Microsoft Excel 97-2003 Worksheet</vt:lpstr>
      <vt:lpstr>Chart</vt:lpstr>
      <vt:lpstr>PowerPoint Presentation</vt:lpstr>
      <vt:lpstr>Speakers</vt:lpstr>
      <vt:lpstr>Learning objectives</vt:lpstr>
      <vt:lpstr>PowerPoint Presentation</vt:lpstr>
      <vt:lpstr>Americans are aging and living longer</vt:lpstr>
      <vt:lpstr>Older patients suffer from  one or more chronic diseases</vt:lpstr>
      <vt:lpstr>Malnutrition is caused by the  unique characteristics of older adults</vt:lpstr>
      <vt:lpstr>Key challenges among nutritional intake and access  to nutrition exacerbate problem of malnutrition</vt:lpstr>
      <vt:lpstr>Patients who suffer from malnutrition  will also have a loss of lean body mass</vt:lpstr>
      <vt:lpstr>Progressive loss of lean body mass  is a natural part of aging</vt:lpstr>
      <vt:lpstr>Illness and injury accelerate muscle loss</vt:lpstr>
      <vt:lpstr>Patient’s nutritional status and lean body mass becomes progressively compromised as they  travel through the continuum of care</vt:lpstr>
      <vt:lpstr>Patients are admitted into home health in nutritionally compromised states</vt:lpstr>
      <vt:lpstr>Poor nutrition leads to rehospitalizations  as measured by refrigerator content</vt:lpstr>
      <vt:lpstr>Patients "at risk"  are more likely to experience emergent care visits and rehospitalizations </vt:lpstr>
      <vt:lpstr>Loss of lean body mass loss  leads to difficulty performing ADLs</vt:lpstr>
      <vt:lpstr>Malnutrition and loss of lean body mass can seriously impact patients’ outcomes</vt:lpstr>
      <vt:lpstr>Poor nutrition in adults managing a chronic condition leads to exorbitant healthcare costs</vt:lpstr>
      <vt:lpstr>Early nutrition intervention with oral nutritional supplements (ONS) has been clinically shown to help you achieve your goals</vt:lpstr>
      <vt:lpstr>You can do this too by implementing simple FIND, FEED, FOLLOW in your agency to improve outcomes</vt:lpstr>
      <vt:lpstr>FIND clients at risk</vt:lpstr>
      <vt:lpstr>FEED your at risk patients oral nutritional supplements as part of your nutrition interventions</vt:lpstr>
      <vt:lpstr>FOLLOW client progress and create  self-management programs</vt:lpstr>
      <vt:lpstr>Transition of care is becoming increasingly important in driving improved patient outcomes</vt:lpstr>
      <vt:lpstr>Success with formal nutrition program has also been demonstrated to improve outcomes </vt:lpstr>
      <vt:lpstr>A nutrition FIND, FEED, FOLLOW program was implemented in seven offices throughout the US</vt:lpstr>
      <vt:lpstr>The pilot program showed a trend toward reduced hospitalizations with nutrition intervention</vt:lpstr>
      <vt:lpstr>The pilot program showed a trend toward reduced hospitalizations with nutrition intervention</vt:lpstr>
      <vt:lpstr>PowerPoint Presentation</vt:lpstr>
      <vt:lpstr>Community-Based Care Transition Program (CCTP) Overview</vt:lpstr>
      <vt:lpstr>Community-Based Care Transition Program (CCTP) — Who Qualifies?</vt:lpstr>
      <vt:lpstr>Community-Based Care Transition Program (CCTP) Requirements for Application</vt:lpstr>
      <vt:lpstr>Post Acute Support System PASS Sustainable Community Model</vt:lpstr>
      <vt:lpstr>Post Acute Support System — PASS® Product Information</vt:lpstr>
      <vt:lpstr>PASS® Core Components</vt:lpstr>
      <vt:lpstr>PASS® Core Components (cont’d)</vt:lpstr>
      <vt:lpstr>The Role of Nutrition in CCTP</vt:lpstr>
      <vt:lpstr>PASS Nutrition Support</vt:lpstr>
      <vt:lpstr>Summary </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dc:creator>
  <cp:lastModifiedBy>Suzanne Grubb</cp:lastModifiedBy>
  <cp:revision>440</cp:revision>
  <cp:lastPrinted>2012-04-11T17:08:44Z</cp:lastPrinted>
  <dcterms:created xsi:type="dcterms:W3CDTF">2012-06-10T17:04:05Z</dcterms:created>
  <dcterms:modified xsi:type="dcterms:W3CDTF">2012-10-01T16:07:16Z</dcterms:modified>
</cp:coreProperties>
</file>